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sldIdLst>
    <p:sldId id="27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79" r:id="rId15"/>
    <p:sldId id="268" r:id="rId16"/>
    <p:sldId id="280" r:id="rId17"/>
    <p:sldId id="269" r:id="rId18"/>
    <p:sldId id="270" r:id="rId19"/>
    <p:sldId id="273" r:id="rId20"/>
    <p:sldId id="281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40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AC1F-A48F-46E3-B3A3-84F50155949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0288D-8A32-EF4B-A662-B3DAF73E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Cincinnati crime data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F2EC0-26F3-F247-A74A-2476F61A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478447"/>
            <a:ext cx="7304152" cy="1117687"/>
          </a:xfrm>
        </p:spPr>
        <p:txBody>
          <a:bodyPr>
            <a:normAutofit/>
          </a:bodyPr>
          <a:lstStyle/>
          <a:p>
            <a:r>
              <a:rPr lang="en-US" sz="1700"/>
              <a:t>MIS 536</a:t>
            </a:r>
          </a:p>
          <a:p>
            <a:r>
              <a:rPr lang="en-US" sz="1700"/>
              <a:t>Group 3</a:t>
            </a:r>
          </a:p>
          <a:p>
            <a:r>
              <a:rPr lang="en-US" sz="1700"/>
              <a:t>M. Vishnu Kalyan, Mriga Kher, Abhishek Gurram, Debojyoti Debnath</a:t>
            </a:r>
          </a:p>
        </p:txBody>
      </p:sp>
    </p:spTree>
    <p:extLst>
      <p:ext uri="{BB962C8B-B14F-4D97-AF65-F5344CB8AC3E}">
        <p14:creationId xmlns:p14="http://schemas.microsoft.com/office/powerpoint/2010/main" val="191755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DBA04-905F-4401-B30B-E56DB7DE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0225"/>
            <a:ext cx="4600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Offense</a:t>
            </a:r>
          </a:p>
          <a:p>
            <a:pPr lvl="1"/>
            <a:r>
              <a:rPr lang="en-US" dirty="0"/>
              <a:t>Assault: 26955</a:t>
            </a:r>
          </a:p>
          <a:p>
            <a:pPr lvl="1"/>
            <a:r>
              <a:rPr lang="en-US" dirty="0"/>
              <a:t>Theft: 23349</a:t>
            </a:r>
          </a:p>
          <a:p>
            <a:pPr lvl="1"/>
            <a:r>
              <a:rPr lang="en-US" dirty="0"/>
              <a:t>Aggregated Robbery:15350</a:t>
            </a:r>
          </a:p>
          <a:p>
            <a:pPr lvl="1"/>
            <a:r>
              <a:rPr lang="en-US" dirty="0"/>
              <a:t>Criminal Damage: 14342</a:t>
            </a:r>
          </a:p>
          <a:p>
            <a:pPr lvl="1"/>
            <a:r>
              <a:rPr lang="en-US" dirty="0"/>
              <a:t>Domestic violence: 9012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1C6E2B-F0F3-4FDC-A85F-5473B7EA451C}"/>
              </a:ext>
            </a:extLst>
          </p:cNvPr>
          <p:cNvSpPr txBox="1">
            <a:spLocks/>
          </p:cNvSpPr>
          <p:nvPr/>
        </p:nvSpPr>
        <p:spPr>
          <a:xfrm>
            <a:off x="5487251" y="1874483"/>
            <a:ext cx="6010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Reported Areas</a:t>
            </a:r>
          </a:p>
          <a:p>
            <a:r>
              <a:rPr lang="en-US" sz="2000" dirty="0"/>
              <a:t>Mount </a:t>
            </a:r>
            <a:r>
              <a:rPr lang="en-US" sz="2000" dirty="0" err="1"/>
              <a:t>Ariy</a:t>
            </a:r>
            <a:r>
              <a:rPr lang="en-US" sz="2000" dirty="0"/>
              <a:t>: 2405</a:t>
            </a:r>
          </a:p>
          <a:p>
            <a:r>
              <a:rPr lang="en-US" sz="2000" dirty="0"/>
              <a:t>Winton Hills: 2265</a:t>
            </a:r>
          </a:p>
          <a:p>
            <a:r>
              <a:rPr lang="en-US" sz="2000" dirty="0"/>
              <a:t>Fay Apartments: 2176</a:t>
            </a:r>
          </a:p>
          <a:p>
            <a:r>
              <a:rPr lang="en-US" sz="2000" dirty="0"/>
              <a:t>Millvale: 1711</a:t>
            </a:r>
          </a:p>
          <a:p>
            <a:r>
              <a:rPr lang="en-US" sz="2000" dirty="0"/>
              <a:t>Westwood: 1444</a:t>
            </a:r>
          </a:p>
          <a:p>
            <a:r>
              <a:rPr lang="en-US" sz="2000" dirty="0"/>
              <a:t>East Price Hills: 1412</a:t>
            </a:r>
          </a:p>
        </p:txBody>
      </p:sp>
    </p:spTree>
    <p:extLst>
      <p:ext uri="{BB962C8B-B14F-4D97-AF65-F5344CB8AC3E}">
        <p14:creationId xmlns:p14="http://schemas.microsoft.com/office/powerpoint/2010/main" val="40468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33"/>
            <a:ext cx="10515600" cy="1325563"/>
          </a:xfrm>
        </p:spPr>
        <p:txBody>
          <a:bodyPr/>
          <a:lstStyle/>
          <a:p>
            <a:r>
              <a:rPr lang="en-US" dirty="0"/>
              <a:t>Feature Engineering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getting the desired model, we have categorized offenses into 2 categories: High Crime, Low Crime</a:t>
            </a:r>
          </a:p>
          <a:p>
            <a:endParaRPr lang="en-US" dirty="0"/>
          </a:p>
          <a:p>
            <a:r>
              <a:rPr lang="en-US" dirty="0"/>
              <a:t>We used all other attributes to predict whether a high-end dispatch is required for given 911 call</a:t>
            </a:r>
          </a:p>
        </p:txBody>
      </p:sp>
    </p:spTree>
    <p:extLst>
      <p:ext uri="{BB962C8B-B14F-4D97-AF65-F5344CB8AC3E}">
        <p14:creationId xmlns:p14="http://schemas.microsoft.com/office/powerpoint/2010/main" val="228494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494"/>
            <a:ext cx="10515600" cy="1325563"/>
          </a:xfrm>
        </p:spPr>
        <p:txBody>
          <a:bodyPr/>
          <a:lstStyle/>
          <a:p>
            <a:r>
              <a:rPr lang="en-US" dirty="0"/>
              <a:t>Feature Engineering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decision trees &amp; logistic regression models to predict the desired output</a:t>
            </a:r>
          </a:p>
          <a:p>
            <a:endParaRPr lang="en-US" dirty="0"/>
          </a:p>
          <a:p>
            <a:r>
              <a:rPr lang="en-US" dirty="0"/>
              <a:t>For the implementation of the models, we created dummy variables from the attributes </a:t>
            </a:r>
            <a:r>
              <a:rPr lang="en-US" dirty="0" err="1"/>
              <a:t>Lcode</a:t>
            </a:r>
            <a:r>
              <a:rPr lang="en-US" dirty="0"/>
              <a:t>, </a:t>
            </a:r>
            <a:r>
              <a:rPr lang="en-US" dirty="0" err="1"/>
              <a:t>Rpt</a:t>
            </a:r>
            <a:r>
              <a:rPr lang="en-US" dirty="0"/>
              <a:t> Area</a:t>
            </a:r>
          </a:p>
          <a:p>
            <a:endParaRPr lang="en-US" dirty="0"/>
          </a:p>
          <a:p>
            <a:r>
              <a:rPr lang="en-US" dirty="0"/>
              <a:t>We used the date attribute to figure out the months, hour of the day, days of the week and how they impact whether a crime is a high crime or not</a:t>
            </a:r>
          </a:p>
        </p:txBody>
      </p:sp>
    </p:spTree>
    <p:extLst>
      <p:ext uri="{BB962C8B-B14F-4D97-AF65-F5344CB8AC3E}">
        <p14:creationId xmlns:p14="http://schemas.microsoft.com/office/powerpoint/2010/main" val="12915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494"/>
            <a:ext cx="10515600" cy="1325563"/>
          </a:xfrm>
        </p:spPr>
        <p:txBody>
          <a:bodyPr/>
          <a:lstStyle/>
          <a:p>
            <a:r>
              <a:rPr lang="en-US" dirty="0"/>
              <a:t>Feature Engineering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77923"/>
            <a:ext cx="9613861" cy="3158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the data, we built a classification tree &amp; we found the following confusion matrix generated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7248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54891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A0848-6A64-A54A-A0D6-AD3FCD89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9" y="0"/>
            <a:ext cx="591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36"/>
            <a:ext cx="10515600" cy="1325563"/>
          </a:xfrm>
        </p:spPr>
        <p:txBody>
          <a:bodyPr/>
          <a:lstStyle/>
          <a:p>
            <a:r>
              <a:rPr lang="en-US" dirty="0"/>
              <a:t>Feature Engineering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5"/>
            <a:ext cx="9613861" cy="3599316"/>
          </a:xfrm>
        </p:spPr>
        <p:txBody>
          <a:bodyPr/>
          <a:lstStyle/>
          <a:p>
            <a:r>
              <a:rPr lang="en-US" dirty="0"/>
              <a:t>We observed that the data was skewed towards 0 as output</a:t>
            </a:r>
          </a:p>
          <a:p>
            <a:endParaRPr lang="en-US" dirty="0"/>
          </a:p>
          <a:p>
            <a:r>
              <a:rPr lang="en-US" dirty="0"/>
              <a:t>To rectify this error, we oversampled the given dataset and built another classification tree (though there was a decrease in accuracy, we observe a significant increase in the specificity of the model)</a:t>
            </a:r>
          </a:p>
        </p:txBody>
      </p:sp>
    </p:spTree>
    <p:extLst>
      <p:ext uri="{BB962C8B-B14F-4D97-AF65-F5344CB8AC3E}">
        <p14:creationId xmlns:p14="http://schemas.microsoft.com/office/powerpoint/2010/main" val="355624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513EE3-EFEF-6049-846E-6743446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B9CDA-D20D-714D-BB10-B1ED6E64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D9892-036F-EB4F-8042-D1E7FF88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" y="613458"/>
            <a:ext cx="12076869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138"/>
            <a:ext cx="10515600" cy="1325563"/>
          </a:xfrm>
        </p:spPr>
        <p:txBody>
          <a:bodyPr/>
          <a:lstStyle/>
          <a:p>
            <a:r>
              <a:rPr lang="en-US" dirty="0"/>
              <a:t>Predictive Analytics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C699F-8B2C-47C7-872E-4A5B4564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100" y="2157167"/>
            <a:ext cx="6445558" cy="4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078"/>
            <a:ext cx="10515600" cy="1325563"/>
          </a:xfrm>
        </p:spPr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FE55C-065A-44E8-97FA-94332B4C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167"/>
            <a:ext cx="5597324" cy="4700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Key focus areas (In sequence):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Multi-family homes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Garage/sheds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Schools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Church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Hospitals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Financial Institutions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Entertainment centers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Departmental stores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Yards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Parking Lots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E79D840-3892-47DC-BFDD-C693D598D747}"/>
              </a:ext>
            </a:extLst>
          </p:cNvPr>
          <p:cNvSpPr txBox="1">
            <a:spLocks/>
          </p:cNvSpPr>
          <p:nvPr/>
        </p:nvSpPr>
        <p:spPr>
          <a:xfrm>
            <a:off x="5478950" y="2179714"/>
            <a:ext cx="4413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11. Playground</a:t>
            </a:r>
          </a:p>
          <a:p>
            <a:pPr marL="457200" lvl="1" indent="0">
              <a:buNone/>
            </a:pPr>
            <a:r>
              <a:rPr lang="en-US" dirty="0"/>
              <a:t>12. Public transit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842-195A-45D1-8EEB-CE221963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E031-0B31-4687-8B84-B64EB9EE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5628" cy="411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observed an increase in the number of crimes during the months of:</a:t>
            </a:r>
          </a:p>
          <a:p>
            <a:endParaRPr lang="en-US" sz="3200" dirty="0"/>
          </a:p>
          <a:p>
            <a:r>
              <a:rPr lang="en-US" dirty="0"/>
              <a:t>May</a:t>
            </a:r>
          </a:p>
          <a:p>
            <a:r>
              <a:rPr lang="en-US" dirty="0"/>
              <a:t>June</a:t>
            </a:r>
          </a:p>
          <a:p>
            <a:r>
              <a:rPr lang="en-US" dirty="0"/>
              <a:t>August</a:t>
            </a:r>
          </a:p>
        </p:txBody>
      </p:sp>
    </p:spTree>
    <p:extLst>
      <p:ext uri="{BB962C8B-B14F-4D97-AF65-F5344CB8AC3E}">
        <p14:creationId xmlns:p14="http://schemas.microsoft.com/office/powerpoint/2010/main" val="403102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53AC9B-8518-42E0-B289-E6AF115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AA1F7-2D20-49B8-8219-94B41722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838" y="2182124"/>
            <a:ext cx="9613861" cy="4359349"/>
          </a:xfrm>
        </p:spPr>
        <p:txBody>
          <a:bodyPr>
            <a:noAutofit/>
          </a:bodyPr>
          <a:lstStyle/>
          <a:p>
            <a:r>
              <a:rPr lang="en-US" sz="2400" dirty="0"/>
              <a:t>Problem</a:t>
            </a:r>
          </a:p>
          <a:p>
            <a:r>
              <a:rPr lang="en-US" sz="2400" dirty="0"/>
              <a:t>Midterm Recap</a:t>
            </a:r>
          </a:p>
          <a:p>
            <a:pPr lvl="1"/>
            <a:r>
              <a:rPr lang="en-US" sz="2000" dirty="0"/>
              <a:t>Exploratory Analysis</a:t>
            </a:r>
          </a:p>
          <a:p>
            <a:pPr lvl="1"/>
            <a:r>
              <a:rPr lang="en-US" sz="2000" dirty="0"/>
              <a:t>Final Timeline</a:t>
            </a:r>
          </a:p>
          <a:p>
            <a:r>
              <a:rPr lang="en-US" sz="2400" dirty="0"/>
              <a:t>Feature Selection </a:t>
            </a:r>
          </a:p>
          <a:p>
            <a:r>
              <a:rPr lang="en-US" sz="2400" dirty="0"/>
              <a:t>Feature Engineering I</a:t>
            </a:r>
          </a:p>
          <a:p>
            <a:r>
              <a:rPr lang="en-US" sz="2400" dirty="0"/>
              <a:t>Feature Engineering II</a:t>
            </a:r>
          </a:p>
          <a:p>
            <a:r>
              <a:rPr lang="en-US" sz="2400" dirty="0"/>
              <a:t>Predictive Analytics</a:t>
            </a:r>
          </a:p>
          <a:p>
            <a:r>
              <a:rPr lang="en-US" sz="2400" dirty="0"/>
              <a:t>Results 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2006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513EE3-EFEF-6049-846E-6743446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B9CDA-D20D-714D-BB10-B1ED6E64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6D430CF-F742-B944-A39C-AC0374EF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0" y="135605"/>
            <a:ext cx="11511679" cy="65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842-195A-45D1-8EEB-CE221963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E031-0B31-4687-8B84-B64EB9EE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97593" cy="376789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product would involve interactive dashboards to see general trends and visualizations specific to a region and timeframe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This recommendation engine would be then used by banks and insurance to see if the housing falls under crime-prone area &amp; by police force to deploy preventive measures to reduce future crimes</a:t>
            </a:r>
          </a:p>
        </p:txBody>
      </p:sp>
    </p:spTree>
    <p:extLst>
      <p:ext uri="{BB962C8B-B14F-4D97-AF65-F5344CB8AC3E}">
        <p14:creationId xmlns:p14="http://schemas.microsoft.com/office/powerpoint/2010/main" val="12230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A8DD-EF8E-7941-9E41-6035B5F9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70B6-FD3B-454D-9E50-F6007048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data.cincinnati-oh.gov</a:t>
            </a:r>
            <a:r>
              <a:rPr lang="en-US" dirty="0"/>
              <a:t>/Safer-Streets/PDI-Police-Data-Initiative-Crime-Incidents/k59e-2pvf</a:t>
            </a:r>
          </a:p>
        </p:txBody>
      </p:sp>
    </p:spTree>
    <p:extLst>
      <p:ext uri="{BB962C8B-B14F-4D97-AF65-F5344CB8AC3E}">
        <p14:creationId xmlns:p14="http://schemas.microsoft.com/office/powerpoint/2010/main" val="27129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6BF-50DD-4F17-9697-0753456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Problem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94C6-BC97-41FA-B7B5-F98E6C5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Idea</a:t>
            </a:r>
          </a:p>
          <a:p>
            <a:pPr lvl="1"/>
            <a:r>
              <a:rPr lang="en-US" dirty="0"/>
              <a:t>The core idea of our product is to utilize the PDI crime data to identify trends and patterns in crimes based on zip codes, analyze areas where offenses take place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End Deliverable</a:t>
            </a:r>
          </a:p>
          <a:p>
            <a:pPr lvl="1"/>
            <a:r>
              <a:rPr lang="en-US" dirty="0"/>
              <a:t>Significant insights into the given data the </a:t>
            </a:r>
            <a:r>
              <a:rPr lang="en-US" b="1" dirty="0"/>
              <a:t>number of crime incidents</a:t>
            </a:r>
            <a:r>
              <a:rPr lang="en-US" dirty="0"/>
              <a:t> that will occur in each</a:t>
            </a:r>
            <a:r>
              <a:rPr lang="en-US" b="1" dirty="0"/>
              <a:t> zip code</a:t>
            </a:r>
            <a:r>
              <a:rPr lang="en-US" dirty="0"/>
              <a:t>, given the </a:t>
            </a:r>
            <a:r>
              <a:rPr lang="en-US" b="1" dirty="0"/>
              <a:t>day of the week</a:t>
            </a:r>
            <a:r>
              <a:rPr lang="en-US" dirty="0"/>
              <a:t>, and the </a:t>
            </a:r>
            <a:r>
              <a:rPr lang="en-US" b="1" dirty="0"/>
              <a:t>time of day, reported areas, location codes </a:t>
            </a:r>
            <a:endParaRPr lang="en-US" dirty="0"/>
          </a:p>
          <a:p>
            <a:pPr lvl="1"/>
            <a:r>
              <a:rPr lang="en-US" dirty="0"/>
              <a:t>​Will be utilized by 911 officials to make decisions for force dispatching in the reported areas</a:t>
            </a:r>
          </a:p>
        </p:txBody>
      </p:sp>
    </p:spTree>
    <p:extLst>
      <p:ext uri="{BB962C8B-B14F-4D97-AF65-F5344CB8AC3E}">
        <p14:creationId xmlns:p14="http://schemas.microsoft.com/office/powerpoint/2010/main" val="23957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4" name="Google Shape;243;p9">
            <a:extLst>
              <a:ext uri="{FF2B5EF4-FFF2-40B4-BE49-F238E27FC236}">
                <a16:creationId xmlns:a16="http://schemas.microsoft.com/office/drawing/2014/main" id="{77BE02CC-831F-465B-A9DC-7AA2748DBE9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6375" y="2086166"/>
            <a:ext cx="5448300" cy="293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9">
            <a:extLst>
              <a:ext uri="{FF2B5EF4-FFF2-40B4-BE49-F238E27FC236}">
                <a16:creationId xmlns:a16="http://schemas.microsoft.com/office/drawing/2014/main" id="{A245D1CB-E28A-46E1-851E-6A04740837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429000"/>
            <a:ext cx="5889625" cy="326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37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Recap</a:t>
            </a:r>
          </a:p>
        </p:txBody>
      </p:sp>
      <p:pic>
        <p:nvPicPr>
          <p:cNvPr id="7" name="Google Shape;252;p10">
            <a:extLst>
              <a:ext uri="{FF2B5EF4-FFF2-40B4-BE49-F238E27FC236}">
                <a16:creationId xmlns:a16="http://schemas.microsoft.com/office/drawing/2014/main" id="{2AE18951-05DC-42D4-9C22-EB369B1A34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9049" y="2350722"/>
            <a:ext cx="6201073" cy="405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56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6" name="Google Shape;271;p12">
            <a:extLst>
              <a:ext uri="{FF2B5EF4-FFF2-40B4-BE49-F238E27FC236}">
                <a16:creationId xmlns:a16="http://schemas.microsoft.com/office/drawing/2014/main" id="{F24601A2-B566-4D42-9F75-94342E647F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17" y="2180583"/>
            <a:ext cx="5334571" cy="354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1;p11">
            <a:extLst>
              <a:ext uri="{FF2B5EF4-FFF2-40B4-BE49-F238E27FC236}">
                <a16:creationId xmlns:a16="http://schemas.microsoft.com/office/drawing/2014/main" id="{A410BE77-BDFA-44FD-9969-2FFAC215C4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555" y="2913575"/>
            <a:ext cx="5484628" cy="3667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7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Recap</a:t>
            </a:r>
          </a:p>
        </p:txBody>
      </p:sp>
      <p:pic>
        <p:nvPicPr>
          <p:cNvPr id="7" name="Google Shape;280;p13">
            <a:extLst>
              <a:ext uri="{FF2B5EF4-FFF2-40B4-BE49-F238E27FC236}">
                <a16:creationId xmlns:a16="http://schemas.microsoft.com/office/drawing/2014/main" id="{74CBDC3E-B0A7-4884-9EA1-62E54353AA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31" y="2340240"/>
            <a:ext cx="5510639" cy="30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8;p14">
            <a:extLst>
              <a:ext uri="{FF2B5EF4-FFF2-40B4-BE49-F238E27FC236}">
                <a16:creationId xmlns:a16="http://schemas.microsoft.com/office/drawing/2014/main" id="{59CF501A-1B9A-4DC6-A2EF-7AAD12A448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29" y="3573194"/>
            <a:ext cx="5510639" cy="3061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1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989-C0E1-48AF-8E8D-94DFE42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4" name="Google Shape;297;p15" descr="A close up of a map&#10;&#10;Description automatically generated">
            <a:extLst>
              <a:ext uri="{FF2B5EF4-FFF2-40B4-BE49-F238E27FC236}">
                <a16:creationId xmlns:a16="http://schemas.microsoft.com/office/drawing/2014/main" id="{77389653-48F0-41A3-A81F-844378B6098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10661" r="17460" b="-1"/>
          <a:stretch/>
        </p:blipFill>
        <p:spPr>
          <a:xfrm>
            <a:off x="2379551" y="2167987"/>
            <a:ext cx="7088006" cy="4486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4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F5A7A-F0A7-4B14-917E-F6B588CE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Timeline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0CB45-36ED-4054-B595-B7C64B39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7362"/>
            <a:ext cx="9613861" cy="4550067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/>
              <a:t>Week 1 - 2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100"/>
            </a:pPr>
            <a:r>
              <a:rPr lang="en-US" sz="1600" dirty="0">
                <a:ea typeface="Calibri"/>
                <a:cs typeface="Calibri"/>
                <a:sym typeface="Calibri"/>
              </a:rPr>
              <a:t>Data acquisition and basic understanding of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100"/>
            </a:pPr>
            <a:r>
              <a:rPr lang="en-US" sz="1600" dirty="0">
                <a:ea typeface="Calibri"/>
                <a:cs typeface="Calibri"/>
                <a:sym typeface="Calibri"/>
              </a:rPr>
              <a:t>Sample creation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3 - 4</a:t>
            </a:r>
          </a:p>
          <a:p>
            <a:pPr lvl="1"/>
            <a:r>
              <a:rPr lang="en-US" sz="1600" dirty="0">
                <a:ea typeface="Calibri"/>
                <a:cs typeface="Calibri"/>
                <a:sym typeface="Calibri"/>
              </a:rPr>
              <a:t>Preprocessing data and basic cleaning of data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4 - 5</a:t>
            </a:r>
          </a:p>
          <a:p>
            <a:pPr lvl="1"/>
            <a:r>
              <a:rPr lang="en-US" sz="1600" dirty="0">
                <a:ea typeface="Calibri"/>
                <a:cs typeface="Calibri"/>
                <a:sym typeface="Calibri"/>
              </a:rPr>
              <a:t>Plotting the basic correlation plots and eliminating variables that have a high correlation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6 - 7</a:t>
            </a:r>
          </a:p>
          <a:p>
            <a:pPr lvl="1"/>
            <a:r>
              <a:rPr lang="en-US" sz="1600" dirty="0"/>
              <a:t>Exploratory Analysis</a:t>
            </a:r>
          </a:p>
          <a:p>
            <a:pPr marL="0" indent="0">
              <a:buNone/>
            </a:pPr>
            <a:r>
              <a:rPr lang="en-US" sz="1800" dirty="0"/>
              <a:t>Week 8 - 9</a:t>
            </a:r>
          </a:p>
          <a:p>
            <a:pPr lvl="1"/>
            <a:r>
              <a:rPr lang="en-US" sz="1600" dirty="0"/>
              <a:t>Feature Selection</a:t>
            </a:r>
          </a:p>
          <a:p>
            <a:pPr lvl="1"/>
            <a:r>
              <a:rPr lang="en-US" sz="1600" dirty="0"/>
              <a:t>Feature Engineering</a:t>
            </a:r>
          </a:p>
          <a:p>
            <a:pPr marL="0" indent="0">
              <a:buNone/>
            </a:pPr>
            <a:r>
              <a:rPr lang="en-US" sz="1800" dirty="0"/>
              <a:t>Week 10 - 11</a:t>
            </a:r>
          </a:p>
          <a:p>
            <a:pPr lvl="1"/>
            <a:r>
              <a:rPr lang="en-US" sz="1600" dirty="0"/>
              <a:t>Rendering Code</a:t>
            </a:r>
          </a:p>
        </p:txBody>
      </p:sp>
    </p:spTree>
    <p:extLst>
      <p:ext uri="{BB962C8B-B14F-4D97-AF65-F5344CB8AC3E}">
        <p14:creationId xmlns:p14="http://schemas.microsoft.com/office/powerpoint/2010/main" val="2707468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{4E6A78EC-D5BB-A949-8DFE-AC55E90189E0}tf10001057</Template>
  <TotalTime>164</TotalTime>
  <Words>555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Cincinnati crime data analysis</vt:lpstr>
      <vt:lpstr>Agenda</vt:lpstr>
      <vt:lpstr>Problem Overview </vt:lpstr>
      <vt:lpstr>Midterm Recap</vt:lpstr>
      <vt:lpstr>Midterm Recap</vt:lpstr>
      <vt:lpstr>Midterm Recap</vt:lpstr>
      <vt:lpstr>Midterm Recap</vt:lpstr>
      <vt:lpstr>Midterm Recap</vt:lpstr>
      <vt:lpstr>Final Timeline </vt:lpstr>
      <vt:lpstr>Updated Feature Selection</vt:lpstr>
      <vt:lpstr>Feature Engineering I</vt:lpstr>
      <vt:lpstr>Feature Engineering I</vt:lpstr>
      <vt:lpstr>Feature Engineering II</vt:lpstr>
      <vt:lpstr>Confusion Matrix</vt:lpstr>
      <vt:lpstr>Feature Engineering II</vt:lpstr>
      <vt:lpstr>PowerPoint Presentation</vt:lpstr>
      <vt:lpstr>Predictive Analytics </vt:lpstr>
      <vt:lpstr>Predictive Analytics </vt:lpstr>
      <vt:lpstr>Predictive Analysis </vt:lpstr>
      <vt:lpstr>PowerPoint Presentation</vt:lpstr>
      <vt:lpstr>Future Scope 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Cincinnati crime data analysis</dc:title>
  <dc:creator>Microsoft Office User</dc:creator>
  <cp:lastModifiedBy>Mriga Kher</cp:lastModifiedBy>
  <cp:revision>10</cp:revision>
  <dcterms:created xsi:type="dcterms:W3CDTF">2019-11-19T04:50:05Z</dcterms:created>
  <dcterms:modified xsi:type="dcterms:W3CDTF">2019-11-19T23:35:06Z</dcterms:modified>
</cp:coreProperties>
</file>