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2" r:id="rId6"/>
    <p:sldId id="260" r:id="rId7"/>
    <p:sldId id="263" r:id="rId8"/>
    <p:sldId id="264" r:id="rId9"/>
    <p:sldId id="266" r:id="rId10"/>
    <p:sldId id="265" r:id="rId11"/>
    <p:sldId id="267" r:id="rId12"/>
    <p:sldId id="278" r:id="rId13"/>
    <p:sldId id="268" r:id="rId14"/>
    <p:sldId id="261" r:id="rId15"/>
    <p:sldId id="269" r:id="rId16"/>
    <p:sldId id="273" r:id="rId17"/>
    <p:sldId id="270" r:id="rId18"/>
    <p:sldId id="272" r:id="rId19"/>
    <p:sldId id="274" r:id="rId20"/>
    <p:sldId id="275" r:id="rId21"/>
    <p:sldId id="271" r:id="rId22"/>
    <p:sldId id="276" r:id="rId23"/>
    <p:sldId id="277" r:id="rId24"/>
    <p:sldId id="280" r:id="rId25"/>
    <p:sldId id="283" r:id="rId26"/>
    <p:sldId id="284" r:id="rId27"/>
    <p:sldId id="285" r:id="rId28"/>
    <p:sldId id="286" r:id="rId29"/>
    <p:sldId id="281" r:id="rId30"/>
    <p:sldId id="287" r:id="rId31"/>
    <p:sldId id="289"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69CA85-965B-4807-BFF3-70CF7254564C}"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E588F-D1B8-41B8-B0A5-7CD1EBBA69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55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9CA85-965B-4807-BFF3-70CF7254564C}"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E588F-D1B8-41B8-B0A5-7CD1EBBA690C}" type="slidenum">
              <a:rPr lang="en-US" smtClean="0"/>
              <a:t>‹#›</a:t>
            </a:fld>
            <a:endParaRPr lang="en-US"/>
          </a:p>
        </p:txBody>
      </p:sp>
    </p:spTree>
    <p:extLst>
      <p:ext uri="{BB962C8B-B14F-4D97-AF65-F5344CB8AC3E}">
        <p14:creationId xmlns:p14="http://schemas.microsoft.com/office/powerpoint/2010/main" val="371052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9CA85-965B-4807-BFF3-70CF7254564C}"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E588F-D1B8-41B8-B0A5-7CD1EBBA690C}" type="slidenum">
              <a:rPr lang="en-US" smtClean="0"/>
              <a:t>‹#›</a:t>
            </a:fld>
            <a:endParaRPr lang="en-US"/>
          </a:p>
        </p:txBody>
      </p:sp>
    </p:spTree>
    <p:extLst>
      <p:ext uri="{BB962C8B-B14F-4D97-AF65-F5344CB8AC3E}">
        <p14:creationId xmlns:p14="http://schemas.microsoft.com/office/powerpoint/2010/main" val="266544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9CA85-965B-4807-BFF3-70CF7254564C}"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E588F-D1B8-41B8-B0A5-7CD1EBBA690C}" type="slidenum">
              <a:rPr lang="en-US" smtClean="0"/>
              <a:t>‹#›</a:t>
            </a:fld>
            <a:endParaRPr lang="en-US"/>
          </a:p>
        </p:txBody>
      </p:sp>
    </p:spTree>
    <p:extLst>
      <p:ext uri="{BB962C8B-B14F-4D97-AF65-F5344CB8AC3E}">
        <p14:creationId xmlns:p14="http://schemas.microsoft.com/office/powerpoint/2010/main" val="204474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9CA85-965B-4807-BFF3-70CF7254564C}"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E588F-D1B8-41B8-B0A5-7CD1EBBA69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74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9CA85-965B-4807-BFF3-70CF7254564C}"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E588F-D1B8-41B8-B0A5-7CD1EBBA690C}" type="slidenum">
              <a:rPr lang="en-US" smtClean="0"/>
              <a:t>‹#›</a:t>
            </a:fld>
            <a:endParaRPr lang="en-US"/>
          </a:p>
        </p:txBody>
      </p:sp>
    </p:spTree>
    <p:extLst>
      <p:ext uri="{BB962C8B-B14F-4D97-AF65-F5344CB8AC3E}">
        <p14:creationId xmlns:p14="http://schemas.microsoft.com/office/powerpoint/2010/main" val="22303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9CA85-965B-4807-BFF3-70CF7254564C}"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E588F-D1B8-41B8-B0A5-7CD1EBBA690C}" type="slidenum">
              <a:rPr lang="en-US" smtClean="0"/>
              <a:t>‹#›</a:t>
            </a:fld>
            <a:endParaRPr lang="en-US"/>
          </a:p>
        </p:txBody>
      </p:sp>
    </p:spTree>
    <p:extLst>
      <p:ext uri="{BB962C8B-B14F-4D97-AF65-F5344CB8AC3E}">
        <p14:creationId xmlns:p14="http://schemas.microsoft.com/office/powerpoint/2010/main" val="292476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69CA85-965B-4807-BFF3-70CF7254564C}"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E588F-D1B8-41B8-B0A5-7CD1EBBA690C}" type="slidenum">
              <a:rPr lang="en-US" smtClean="0"/>
              <a:t>‹#›</a:t>
            </a:fld>
            <a:endParaRPr lang="en-US"/>
          </a:p>
        </p:txBody>
      </p:sp>
    </p:spTree>
    <p:extLst>
      <p:ext uri="{BB962C8B-B14F-4D97-AF65-F5344CB8AC3E}">
        <p14:creationId xmlns:p14="http://schemas.microsoft.com/office/powerpoint/2010/main" val="129643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69CA85-965B-4807-BFF3-70CF7254564C}" type="datetimeFigureOut">
              <a:rPr lang="en-US" smtClean="0"/>
              <a:t>7/5/2021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CE588F-D1B8-41B8-B0A5-7CD1EBBA690C}" type="slidenum">
              <a:rPr lang="en-US" smtClean="0"/>
              <a:t>‹#›</a:t>
            </a:fld>
            <a:endParaRPr lang="en-US"/>
          </a:p>
        </p:txBody>
      </p:sp>
    </p:spTree>
    <p:extLst>
      <p:ext uri="{BB962C8B-B14F-4D97-AF65-F5344CB8AC3E}">
        <p14:creationId xmlns:p14="http://schemas.microsoft.com/office/powerpoint/2010/main" val="156686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69CA85-965B-4807-BFF3-70CF7254564C}" type="datetimeFigureOut">
              <a:rPr lang="en-US" smtClean="0"/>
              <a:t>7/5/2021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CE588F-D1B8-41B8-B0A5-7CD1EBBA690C}" type="slidenum">
              <a:rPr lang="en-US" smtClean="0"/>
              <a:t>‹#›</a:t>
            </a:fld>
            <a:endParaRPr lang="en-US"/>
          </a:p>
        </p:txBody>
      </p:sp>
    </p:spTree>
    <p:extLst>
      <p:ext uri="{BB962C8B-B14F-4D97-AF65-F5344CB8AC3E}">
        <p14:creationId xmlns:p14="http://schemas.microsoft.com/office/powerpoint/2010/main" val="226732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9CA85-965B-4807-BFF3-70CF7254564C}"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E588F-D1B8-41B8-B0A5-7CD1EBBA690C}" type="slidenum">
              <a:rPr lang="en-US" smtClean="0"/>
              <a:t>‹#›</a:t>
            </a:fld>
            <a:endParaRPr lang="en-US"/>
          </a:p>
        </p:txBody>
      </p:sp>
    </p:spTree>
    <p:extLst>
      <p:ext uri="{BB962C8B-B14F-4D97-AF65-F5344CB8AC3E}">
        <p14:creationId xmlns:p14="http://schemas.microsoft.com/office/powerpoint/2010/main" val="12364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69CA85-965B-4807-BFF3-70CF7254564C}" type="datetimeFigureOut">
              <a:rPr lang="en-US" smtClean="0"/>
              <a:t>7/5/2021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CE588F-D1B8-41B8-B0A5-7CD1EBBA69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39633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EFE7-15CD-41DF-AF0D-0BF31BFFFD67}"/>
              </a:ext>
            </a:extLst>
          </p:cNvPr>
          <p:cNvSpPr>
            <a:spLocks noGrp="1"/>
          </p:cNvSpPr>
          <p:nvPr>
            <p:ph type="ctrTitle"/>
          </p:nvPr>
        </p:nvSpPr>
        <p:spPr>
          <a:xfrm>
            <a:off x="1524000" y="1934126"/>
            <a:ext cx="9144000" cy="2387600"/>
          </a:xfrm>
        </p:spPr>
        <p:txBody>
          <a:bodyPr>
            <a:normAutofit/>
          </a:bodyPr>
          <a:lstStyle/>
          <a:p>
            <a:r>
              <a:rPr lang="en-US" sz="4400" b="1" kern="1400" spc="-50" dirty="0">
                <a:effectLst/>
                <a:latin typeface="Times New Roman" panose="02020603050405020304" pitchFamily="18" charset="0"/>
                <a:ea typeface="Times New Roman" panose="02020603050405020304" pitchFamily="18" charset="0"/>
                <a:cs typeface="Times New Roman" panose="02020603050405020304" pitchFamily="18" charset="0"/>
              </a:rPr>
              <a:t>News based prediction of Stock price</a:t>
            </a:r>
            <a:br>
              <a:rPr lang="en-US" sz="4400" kern="1400" spc="-5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41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2FAF9-78DE-465B-9AE9-B6FF846F35C1}"/>
              </a:ext>
            </a:extLst>
          </p:cNvPr>
          <p:cNvSpPr>
            <a:spLocks noGrp="1"/>
          </p:cNvSpPr>
          <p:nvPr>
            <p:ph idx="1"/>
          </p:nvPr>
        </p:nvSpPr>
        <p:spPr>
          <a:xfrm>
            <a:off x="606490" y="1240403"/>
            <a:ext cx="10747310" cy="5262563"/>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Subjectivity calculation:</a:t>
            </a:r>
          </a:p>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Subjectivity is a numerical value that expresses some personal feeling, views or beliefs. Subjectivity comes in many forms like opinions, allegations, desires, beliefs, suspicions and speculation. The numerical value of subjectivity ranges from 0 to 1. 0 being non-subjective approach and 1 being complete subjective approach.</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project both polarity and subjectivity are measured using TextBlob module in python. The package has built-in calculators for sentiment polarity and sentiment subjectivity for a particular text. Once the calculation is complete two new columns were appended to the dataframe in python to store the values.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71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BAC10-5220-45BE-9DC3-857E6F16CDCF}"/>
              </a:ext>
            </a:extLst>
          </p:cNvPr>
          <p:cNvSpPr>
            <a:spLocks noGrp="1"/>
          </p:cNvSpPr>
          <p:nvPr>
            <p:ph idx="1"/>
          </p:nvPr>
        </p:nvSpPr>
        <p:spPr>
          <a:xfrm>
            <a:off x="713014" y="1289815"/>
            <a:ext cx="10765971" cy="5197249"/>
          </a:xfrm>
        </p:spPr>
        <p:txBody>
          <a:bodyPr>
            <a:normAutofit/>
          </a:bodyPr>
          <a:lstStyle/>
          <a:p>
            <a:r>
              <a:rPr lang="en-US" dirty="0">
                <a:latin typeface="Times New Roman" panose="02020603050405020304" pitchFamily="18" charset="0"/>
                <a:cs typeface="Times New Roman" panose="02020603050405020304" pitchFamily="18" charset="0"/>
              </a:rPr>
              <a:t>Sentiment Intensity Analysis:</a:t>
            </a:r>
          </a:p>
          <a:p>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Sentiment intensity analysis is a compound measure of the Positive, neutral and negative sentiment that are expressed in a given sentence. The total SIA is always equal to 1 and is very useful measurement for sentiment analysis as it adds a secondary tone to the given sentence thereby reducing the error rate. In this project a prebuilt module called vanderSentiment was imported with a method called SentimentIntensityAnalyzer. This method was used to add 4 new columns to the dataset namely, compound, negative, positive and neutral. The entire process of cleaning data and adding the sentiments was repeated for all the 6 selected stocks and separate datasets were collected.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57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B947-B559-426A-82AA-D655A9A5C3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head of the final dataset</a:t>
            </a:r>
          </a:p>
        </p:txBody>
      </p:sp>
      <p:pic>
        <p:nvPicPr>
          <p:cNvPr id="4" name="Picture 3">
            <a:extLst>
              <a:ext uri="{FF2B5EF4-FFF2-40B4-BE49-F238E27FC236}">
                <a16:creationId xmlns:a16="http://schemas.microsoft.com/office/drawing/2014/main" id="{17C8B99E-7307-4DAA-9FD7-B902DF6553E0}"/>
              </a:ext>
            </a:extLst>
          </p:cNvPr>
          <p:cNvPicPr/>
          <p:nvPr/>
        </p:nvPicPr>
        <p:blipFill>
          <a:blip r:embed="rId2"/>
          <a:stretch>
            <a:fillRect/>
          </a:stretch>
        </p:blipFill>
        <p:spPr>
          <a:xfrm>
            <a:off x="1705947" y="1690688"/>
            <a:ext cx="8229600" cy="2847554"/>
          </a:xfrm>
          <a:prstGeom prst="rect">
            <a:avLst/>
          </a:prstGeom>
        </p:spPr>
      </p:pic>
    </p:spTree>
    <p:extLst>
      <p:ext uri="{BB962C8B-B14F-4D97-AF65-F5344CB8AC3E}">
        <p14:creationId xmlns:p14="http://schemas.microsoft.com/office/powerpoint/2010/main" val="176250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09AE8-9076-47F2-910D-F5A00E70D926}"/>
              </a:ext>
            </a:extLst>
          </p:cNvPr>
          <p:cNvSpPr>
            <a:spLocks noGrp="1"/>
          </p:cNvSpPr>
          <p:nvPr>
            <p:ph idx="1"/>
          </p:nvPr>
        </p:nvSpPr>
        <p:spPr>
          <a:xfrm>
            <a:off x="643812" y="1231641"/>
            <a:ext cx="10709988" cy="4945322"/>
          </a:xfrm>
        </p:spPr>
        <p:txBody>
          <a:bodyPr>
            <a:normAutofit/>
          </a:bodyPr>
          <a:lstStyle/>
          <a:p>
            <a:r>
              <a:rPr lang="en-US" sz="2400" dirty="0">
                <a:latin typeface="Times New Roman" panose="02020603050405020304" pitchFamily="18" charset="0"/>
                <a:cs typeface="Times New Roman" panose="02020603050405020304" pitchFamily="18" charset="0"/>
              </a:rPr>
              <a:t>Multiple machine learning models are used to predict the value of the stock.</a:t>
            </a:r>
          </a:p>
          <a:p>
            <a:endParaRPr lang="en-US" sz="2400" dirty="0">
              <a:latin typeface="Times New Roman" panose="02020603050405020304" pitchFamily="18" charset="0"/>
              <a:cs typeface="Times New Roman" panose="02020603050405020304" pitchFamily="18" charset="0"/>
            </a:endParaRPr>
          </a:p>
          <a:p>
            <a:pPr marL="0" marR="237490" indent="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dataset is fed into the last step of the pipeline and the following analysis were performed:</a:t>
            </a:r>
          </a:p>
          <a:p>
            <a:pPr marL="342900" marR="23749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marL="342900" marR="23749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Linear Discriminant Analysis (LDA)</a:t>
            </a:r>
          </a:p>
          <a:p>
            <a:pPr marL="342900" marR="23749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Decision tree</a:t>
            </a:r>
          </a:p>
          <a:p>
            <a:pPr marL="342900" marR="23749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Random Forests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45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B51F5C-8F3A-400C-B5C2-7DD09353174A}"/>
              </a:ext>
            </a:extLst>
          </p:cNvPr>
          <p:cNvPicPr/>
          <p:nvPr/>
        </p:nvPicPr>
        <p:blipFill>
          <a:blip r:embed="rId2"/>
          <a:stretch>
            <a:fillRect/>
          </a:stretch>
        </p:blipFill>
        <p:spPr>
          <a:xfrm>
            <a:off x="2327210" y="615821"/>
            <a:ext cx="7537580" cy="5205043"/>
          </a:xfrm>
          <a:prstGeom prst="rect">
            <a:avLst/>
          </a:prstGeom>
        </p:spPr>
      </p:pic>
    </p:spTree>
    <p:extLst>
      <p:ext uri="{BB962C8B-B14F-4D97-AF65-F5344CB8AC3E}">
        <p14:creationId xmlns:p14="http://schemas.microsoft.com/office/powerpoint/2010/main" val="3613132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D19D-B1BA-473B-9800-77E8524CFC3E}"/>
              </a:ext>
            </a:extLst>
          </p:cNvPr>
          <p:cNvSpPr>
            <a:spLocks noGrp="1"/>
          </p:cNvSpPr>
          <p:nvPr>
            <p:ph type="title"/>
          </p:nvPr>
        </p:nvSpPr>
        <p:spPr/>
        <p:txBody>
          <a:bodyPr/>
          <a:lstStyle/>
          <a:p>
            <a:r>
              <a:rPr lang="en-US" dirty="0"/>
              <a:t>Preliminary analysis:</a:t>
            </a:r>
          </a:p>
        </p:txBody>
      </p:sp>
      <p:pic>
        <p:nvPicPr>
          <p:cNvPr id="13" name="Picture 12">
            <a:extLst>
              <a:ext uri="{FF2B5EF4-FFF2-40B4-BE49-F238E27FC236}">
                <a16:creationId xmlns:a16="http://schemas.microsoft.com/office/drawing/2014/main" id="{271DF280-6F78-42C2-B8D8-35FF465A59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4849" y="2453626"/>
            <a:ext cx="5221151" cy="3191393"/>
          </a:xfrm>
          <a:prstGeom prst="rect">
            <a:avLst/>
          </a:prstGeom>
          <a:noFill/>
          <a:ln>
            <a:noFill/>
          </a:ln>
        </p:spPr>
      </p:pic>
      <p:pic>
        <p:nvPicPr>
          <p:cNvPr id="14" name="Picture 13">
            <a:extLst>
              <a:ext uri="{FF2B5EF4-FFF2-40B4-BE49-F238E27FC236}">
                <a16:creationId xmlns:a16="http://schemas.microsoft.com/office/drawing/2014/main" id="{45562CE6-8F53-40C3-A3AF-8A33B5C152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53626"/>
            <a:ext cx="4923453" cy="3191393"/>
          </a:xfrm>
          <a:prstGeom prst="rect">
            <a:avLst/>
          </a:prstGeom>
          <a:noFill/>
          <a:ln>
            <a:noFill/>
          </a:ln>
        </p:spPr>
      </p:pic>
    </p:spTree>
    <p:extLst>
      <p:ext uri="{BB962C8B-B14F-4D97-AF65-F5344CB8AC3E}">
        <p14:creationId xmlns:p14="http://schemas.microsoft.com/office/powerpoint/2010/main" val="231508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328B9-F790-4237-BBF9-F88AF60199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6083" y="1945173"/>
            <a:ext cx="4935894" cy="2967653"/>
          </a:xfrm>
          <a:prstGeom prst="rect">
            <a:avLst/>
          </a:prstGeom>
          <a:noFill/>
          <a:ln>
            <a:noFill/>
          </a:ln>
        </p:spPr>
      </p:pic>
      <p:pic>
        <p:nvPicPr>
          <p:cNvPr id="3" name="Picture 2">
            <a:extLst>
              <a:ext uri="{FF2B5EF4-FFF2-40B4-BE49-F238E27FC236}">
                <a16:creationId xmlns:a16="http://schemas.microsoft.com/office/drawing/2014/main" id="{6AC60E8E-4683-4992-BCF6-88ECEE2192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34801" y="1945173"/>
            <a:ext cx="5164922" cy="2967653"/>
          </a:xfrm>
          <a:prstGeom prst="rect">
            <a:avLst/>
          </a:prstGeom>
          <a:noFill/>
          <a:ln>
            <a:noFill/>
          </a:ln>
        </p:spPr>
      </p:pic>
    </p:spTree>
    <p:extLst>
      <p:ext uri="{BB962C8B-B14F-4D97-AF65-F5344CB8AC3E}">
        <p14:creationId xmlns:p14="http://schemas.microsoft.com/office/powerpoint/2010/main" val="90193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611ADD-F429-41FF-858C-0425F60649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535" y="1860085"/>
            <a:ext cx="5159719" cy="3137827"/>
          </a:xfrm>
          <a:prstGeom prst="rect">
            <a:avLst/>
          </a:prstGeom>
          <a:noFill/>
          <a:ln>
            <a:noFill/>
          </a:ln>
        </p:spPr>
      </p:pic>
      <p:pic>
        <p:nvPicPr>
          <p:cNvPr id="5" name="Picture 4">
            <a:extLst>
              <a:ext uri="{FF2B5EF4-FFF2-40B4-BE49-F238E27FC236}">
                <a16:creationId xmlns:a16="http://schemas.microsoft.com/office/drawing/2014/main" id="{B9B449A9-FFCA-4E1E-9A37-B7D8809D25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01748" y="1860085"/>
            <a:ext cx="5334000" cy="3137827"/>
          </a:xfrm>
          <a:prstGeom prst="rect">
            <a:avLst/>
          </a:prstGeom>
          <a:noFill/>
          <a:ln>
            <a:noFill/>
          </a:ln>
        </p:spPr>
      </p:pic>
    </p:spTree>
    <p:extLst>
      <p:ext uri="{BB962C8B-B14F-4D97-AF65-F5344CB8AC3E}">
        <p14:creationId xmlns:p14="http://schemas.microsoft.com/office/powerpoint/2010/main" val="2082053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10E4F9-1D9F-4BCD-B222-A2C695549D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7695" y="1452481"/>
            <a:ext cx="5328305" cy="3953037"/>
          </a:xfrm>
          <a:prstGeom prst="rect">
            <a:avLst/>
          </a:prstGeom>
          <a:noFill/>
          <a:ln>
            <a:noFill/>
          </a:ln>
        </p:spPr>
      </p:pic>
      <p:pic>
        <p:nvPicPr>
          <p:cNvPr id="3" name="Picture 2">
            <a:extLst>
              <a:ext uri="{FF2B5EF4-FFF2-40B4-BE49-F238E27FC236}">
                <a16:creationId xmlns:a16="http://schemas.microsoft.com/office/drawing/2014/main" id="{E6DFF4BC-9798-4238-A990-CE331067C7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01779" y="1452481"/>
            <a:ext cx="4873658" cy="3953036"/>
          </a:xfrm>
          <a:prstGeom prst="rect">
            <a:avLst/>
          </a:prstGeom>
          <a:noFill/>
          <a:ln>
            <a:noFill/>
          </a:ln>
        </p:spPr>
      </p:pic>
      <p:sp>
        <p:nvSpPr>
          <p:cNvPr id="4" name="TextBox 3">
            <a:extLst>
              <a:ext uri="{FF2B5EF4-FFF2-40B4-BE49-F238E27FC236}">
                <a16:creationId xmlns:a16="http://schemas.microsoft.com/office/drawing/2014/main" id="{102B59B0-95CA-4476-9BB7-DBC7F13A7E48}"/>
              </a:ext>
            </a:extLst>
          </p:cNvPr>
          <p:cNvSpPr txBox="1"/>
          <p:nvPr/>
        </p:nvSpPr>
        <p:spPr>
          <a:xfrm>
            <a:off x="1439186" y="5685183"/>
            <a:ext cx="4269851" cy="369332"/>
          </a:xfrm>
          <a:prstGeom prst="rect">
            <a:avLst/>
          </a:prstGeom>
          <a:noFill/>
        </p:spPr>
        <p:txBody>
          <a:bodyPr wrap="square" rtlCol="0">
            <a:spAutoFit/>
          </a:bodyPr>
          <a:lstStyle/>
          <a:p>
            <a:r>
              <a:rPr lang="en-US" dirty="0"/>
              <a:t>Tesla sentiment analysis</a:t>
            </a:r>
          </a:p>
        </p:txBody>
      </p:sp>
    </p:spTree>
    <p:extLst>
      <p:ext uri="{BB962C8B-B14F-4D97-AF65-F5344CB8AC3E}">
        <p14:creationId xmlns:p14="http://schemas.microsoft.com/office/powerpoint/2010/main" val="124193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4BA0BF-2CAD-485C-89F0-7635B1C2E3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1319" y="1394275"/>
            <a:ext cx="5346843" cy="4069450"/>
          </a:xfrm>
          <a:prstGeom prst="rect">
            <a:avLst/>
          </a:prstGeom>
          <a:noFill/>
          <a:ln>
            <a:noFill/>
          </a:ln>
        </p:spPr>
      </p:pic>
      <p:pic>
        <p:nvPicPr>
          <p:cNvPr id="3" name="Picture 2">
            <a:extLst>
              <a:ext uri="{FF2B5EF4-FFF2-40B4-BE49-F238E27FC236}">
                <a16:creationId xmlns:a16="http://schemas.microsoft.com/office/drawing/2014/main" id="{FD47BB66-DD16-49B5-BFEE-54E0EF63E9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4251" y="1394275"/>
            <a:ext cx="4929765" cy="4069450"/>
          </a:xfrm>
          <a:prstGeom prst="rect">
            <a:avLst/>
          </a:prstGeom>
          <a:noFill/>
          <a:ln>
            <a:noFill/>
          </a:ln>
        </p:spPr>
      </p:pic>
      <p:sp>
        <p:nvSpPr>
          <p:cNvPr id="4" name="TextBox 3">
            <a:extLst>
              <a:ext uri="{FF2B5EF4-FFF2-40B4-BE49-F238E27FC236}">
                <a16:creationId xmlns:a16="http://schemas.microsoft.com/office/drawing/2014/main" id="{9A9C1ED9-7977-4EA1-9172-5E7AC2DCED56}"/>
              </a:ext>
            </a:extLst>
          </p:cNvPr>
          <p:cNvSpPr txBox="1"/>
          <p:nvPr/>
        </p:nvSpPr>
        <p:spPr>
          <a:xfrm>
            <a:off x="1439186" y="5685183"/>
            <a:ext cx="4269851" cy="369332"/>
          </a:xfrm>
          <a:prstGeom prst="rect">
            <a:avLst/>
          </a:prstGeom>
          <a:noFill/>
        </p:spPr>
        <p:txBody>
          <a:bodyPr wrap="square" rtlCol="0">
            <a:spAutoFit/>
          </a:bodyPr>
          <a:lstStyle/>
          <a:p>
            <a:r>
              <a:rPr lang="en-US" dirty="0"/>
              <a:t>Nike sentiment analysis</a:t>
            </a:r>
          </a:p>
        </p:txBody>
      </p:sp>
    </p:spTree>
    <p:extLst>
      <p:ext uri="{BB962C8B-B14F-4D97-AF65-F5344CB8AC3E}">
        <p14:creationId xmlns:p14="http://schemas.microsoft.com/office/powerpoint/2010/main" val="420715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F586-D860-4DCC-8406-7EB8D19F82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292773D-1211-4145-A06D-A080EBE351DA}"/>
              </a:ext>
            </a:extLst>
          </p:cNvPr>
          <p:cNvSpPr>
            <a:spLocks noGrp="1"/>
          </p:cNvSpPr>
          <p:nvPr>
            <p:ph idx="1"/>
          </p:nvPr>
        </p:nvSpPr>
        <p:spPr/>
        <p:txBody>
          <a:bodyPr/>
          <a:lstStyle/>
          <a:p>
            <a:r>
              <a:rPr lang="en-US" dirty="0"/>
              <a:t>Market prices are not easily predictable as there are multiple factors involved in the variability of a stock. </a:t>
            </a:r>
          </a:p>
          <a:p>
            <a:r>
              <a:rPr lang="en-US" dirty="0"/>
              <a:t>The main intention of this project is to predict whether a stock price will go up or go down based on daily news about the particular stock.</a:t>
            </a:r>
          </a:p>
          <a:p>
            <a:r>
              <a:rPr lang="en-US" dirty="0"/>
              <a:t>The data for the predictions is collected from 2 sources:</a:t>
            </a:r>
          </a:p>
          <a:p>
            <a:pPr marL="0" indent="0">
              <a:buNone/>
            </a:pPr>
            <a:r>
              <a:rPr lang="en-US" dirty="0"/>
              <a:t> 1. Application Program Interface (API) called NewsAPI</a:t>
            </a:r>
          </a:p>
          <a:p>
            <a:pPr marL="0" indent="0">
              <a:buNone/>
            </a:pPr>
            <a:r>
              <a:rPr lang="en-US" dirty="0"/>
              <a:t> 2. Yahoo historic stock data</a:t>
            </a:r>
          </a:p>
          <a:p>
            <a:pPr marL="0" indent="0">
              <a:buNone/>
            </a:pPr>
            <a:endParaRPr lang="en-US" dirty="0"/>
          </a:p>
        </p:txBody>
      </p:sp>
    </p:spTree>
    <p:extLst>
      <p:ext uri="{BB962C8B-B14F-4D97-AF65-F5344CB8AC3E}">
        <p14:creationId xmlns:p14="http://schemas.microsoft.com/office/powerpoint/2010/main" val="304221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EA740-E634-408B-B4E3-EFEF42CF89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8461" y="1427055"/>
            <a:ext cx="4809866" cy="4003889"/>
          </a:xfrm>
          <a:prstGeom prst="rect">
            <a:avLst/>
          </a:prstGeom>
          <a:noFill/>
          <a:ln>
            <a:noFill/>
          </a:ln>
        </p:spPr>
      </p:pic>
      <p:pic>
        <p:nvPicPr>
          <p:cNvPr id="3" name="Picture 2">
            <a:extLst>
              <a:ext uri="{FF2B5EF4-FFF2-40B4-BE49-F238E27FC236}">
                <a16:creationId xmlns:a16="http://schemas.microsoft.com/office/drawing/2014/main" id="{16392E69-FDED-4F87-9275-CA00513F17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7339" y="1427054"/>
            <a:ext cx="4910857" cy="4003889"/>
          </a:xfrm>
          <a:prstGeom prst="rect">
            <a:avLst/>
          </a:prstGeom>
          <a:noFill/>
          <a:ln>
            <a:noFill/>
          </a:ln>
        </p:spPr>
      </p:pic>
      <p:sp>
        <p:nvSpPr>
          <p:cNvPr id="4" name="TextBox 3">
            <a:extLst>
              <a:ext uri="{FF2B5EF4-FFF2-40B4-BE49-F238E27FC236}">
                <a16:creationId xmlns:a16="http://schemas.microsoft.com/office/drawing/2014/main" id="{1CE61E9E-6F31-4457-AC1D-E5CEFB338602}"/>
              </a:ext>
            </a:extLst>
          </p:cNvPr>
          <p:cNvSpPr txBox="1"/>
          <p:nvPr/>
        </p:nvSpPr>
        <p:spPr>
          <a:xfrm>
            <a:off x="1439186" y="5685183"/>
            <a:ext cx="4269851" cy="369332"/>
          </a:xfrm>
          <a:prstGeom prst="rect">
            <a:avLst/>
          </a:prstGeom>
          <a:noFill/>
        </p:spPr>
        <p:txBody>
          <a:bodyPr wrap="square" rtlCol="0">
            <a:spAutoFit/>
          </a:bodyPr>
          <a:lstStyle/>
          <a:p>
            <a:r>
              <a:rPr lang="en-US" dirty="0"/>
              <a:t>Microsoft sentiment analysis</a:t>
            </a:r>
          </a:p>
        </p:txBody>
      </p:sp>
    </p:spTree>
    <p:extLst>
      <p:ext uri="{BB962C8B-B14F-4D97-AF65-F5344CB8AC3E}">
        <p14:creationId xmlns:p14="http://schemas.microsoft.com/office/powerpoint/2010/main" val="364250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7">
            <a:extLst>
              <a:ext uri="{FF2B5EF4-FFF2-40B4-BE49-F238E27FC236}">
                <a16:creationId xmlns:a16="http://schemas.microsoft.com/office/drawing/2014/main" id="{AD2394D2-E5F5-4DCB-BC96-B10470A2E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2" y="1574006"/>
            <a:ext cx="5220354" cy="394037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8">
            <a:extLst>
              <a:ext uri="{FF2B5EF4-FFF2-40B4-BE49-F238E27FC236}">
                <a16:creationId xmlns:a16="http://schemas.microsoft.com/office/drawing/2014/main" id="{05C9A4F9-1644-4E26-AF38-A7A13AD04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922" y="1574006"/>
            <a:ext cx="4739952" cy="395932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B683665-40B0-4728-A8F1-F8266B121B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B6514AF6-3F3C-4D2C-BE6A-F98BDE4630DD}"/>
              </a:ext>
            </a:extLst>
          </p:cNvPr>
          <p:cNvSpPr>
            <a:spLocks noChangeArrowheads="1"/>
          </p:cNvSpPr>
          <p:nvPr/>
        </p:nvSpPr>
        <p:spPr bwMode="auto">
          <a:xfrm>
            <a:off x="0" y="2636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49D0E2E7-E6BD-4D43-83D7-18CC6333CE19}"/>
              </a:ext>
            </a:extLst>
          </p:cNvPr>
          <p:cNvSpPr>
            <a:spLocks noChangeArrowheads="1"/>
          </p:cNvSpPr>
          <p:nvPr/>
        </p:nvSpPr>
        <p:spPr bwMode="auto">
          <a:xfrm>
            <a:off x="0" y="4762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95AAEAFD-6D67-4299-9EBF-9FE78DFF2B24}"/>
              </a:ext>
            </a:extLst>
          </p:cNvPr>
          <p:cNvSpPr txBox="1"/>
          <p:nvPr/>
        </p:nvSpPr>
        <p:spPr>
          <a:xfrm>
            <a:off x="1439186" y="5685183"/>
            <a:ext cx="4269851" cy="369332"/>
          </a:xfrm>
          <a:prstGeom prst="rect">
            <a:avLst/>
          </a:prstGeom>
          <a:noFill/>
        </p:spPr>
        <p:txBody>
          <a:bodyPr wrap="square" rtlCol="0">
            <a:spAutoFit/>
          </a:bodyPr>
          <a:lstStyle/>
          <a:p>
            <a:r>
              <a:rPr lang="en-US" dirty="0"/>
              <a:t>Apple sentiment analysis</a:t>
            </a:r>
          </a:p>
        </p:txBody>
      </p:sp>
    </p:spTree>
    <p:extLst>
      <p:ext uri="{BB962C8B-B14F-4D97-AF65-F5344CB8AC3E}">
        <p14:creationId xmlns:p14="http://schemas.microsoft.com/office/powerpoint/2010/main" val="113082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044FB2-4569-4769-B88C-A22D4007BD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7504" y="1368566"/>
            <a:ext cx="4856765" cy="3789531"/>
          </a:xfrm>
          <a:prstGeom prst="rect">
            <a:avLst/>
          </a:prstGeom>
          <a:noFill/>
          <a:ln>
            <a:noFill/>
          </a:ln>
        </p:spPr>
      </p:pic>
      <p:pic>
        <p:nvPicPr>
          <p:cNvPr id="3" name="Picture 2">
            <a:extLst>
              <a:ext uri="{FF2B5EF4-FFF2-40B4-BE49-F238E27FC236}">
                <a16:creationId xmlns:a16="http://schemas.microsoft.com/office/drawing/2014/main" id="{6B9F5801-977F-44E1-A4E0-C25510F24F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68567"/>
            <a:ext cx="5125461" cy="3789531"/>
          </a:xfrm>
          <a:prstGeom prst="rect">
            <a:avLst/>
          </a:prstGeom>
          <a:noFill/>
          <a:ln>
            <a:noFill/>
          </a:ln>
        </p:spPr>
      </p:pic>
      <p:sp>
        <p:nvSpPr>
          <p:cNvPr id="4" name="TextBox 3">
            <a:extLst>
              <a:ext uri="{FF2B5EF4-FFF2-40B4-BE49-F238E27FC236}">
                <a16:creationId xmlns:a16="http://schemas.microsoft.com/office/drawing/2014/main" id="{E798B805-A2F4-46D3-B515-A57F4B2B2659}"/>
              </a:ext>
            </a:extLst>
          </p:cNvPr>
          <p:cNvSpPr txBox="1"/>
          <p:nvPr/>
        </p:nvSpPr>
        <p:spPr>
          <a:xfrm>
            <a:off x="1439186" y="5685183"/>
            <a:ext cx="4269851" cy="369332"/>
          </a:xfrm>
          <a:prstGeom prst="rect">
            <a:avLst/>
          </a:prstGeom>
          <a:noFill/>
        </p:spPr>
        <p:txBody>
          <a:bodyPr wrap="square" rtlCol="0">
            <a:spAutoFit/>
          </a:bodyPr>
          <a:lstStyle/>
          <a:p>
            <a:r>
              <a:rPr lang="en-US" dirty="0"/>
              <a:t>Goldman Sachs sentiment analysis</a:t>
            </a:r>
          </a:p>
        </p:txBody>
      </p:sp>
    </p:spTree>
    <p:extLst>
      <p:ext uri="{BB962C8B-B14F-4D97-AF65-F5344CB8AC3E}">
        <p14:creationId xmlns:p14="http://schemas.microsoft.com/office/powerpoint/2010/main" val="3413139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F7A348-4340-4DF3-8D23-21AB663E29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9322" y="1272670"/>
            <a:ext cx="5066678" cy="3999126"/>
          </a:xfrm>
          <a:prstGeom prst="rect">
            <a:avLst/>
          </a:prstGeom>
          <a:noFill/>
          <a:ln>
            <a:noFill/>
          </a:ln>
        </p:spPr>
      </p:pic>
      <p:pic>
        <p:nvPicPr>
          <p:cNvPr id="3" name="Picture 2">
            <a:extLst>
              <a:ext uri="{FF2B5EF4-FFF2-40B4-BE49-F238E27FC236}">
                <a16:creationId xmlns:a16="http://schemas.microsoft.com/office/drawing/2014/main" id="{AB3106B9-5A1D-41BE-92EA-1365FF372B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6301" y="1272670"/>
            <a:ext cx="5508262" cy="3999126"/>
          </a:xfrm>
          <a:prstGeom prst="rect">
            <a:avLst/>
          </a:prstGeom>
          <a:noFill/>
          <a:ln>
            <a:noFill/>
          </a:ln>
        </p:spPr>
      </p:pic>
      <p:sp>
        <p:nvSpPr>
          <p:cNvPr id="4" name="TextBox 3">
            <a:extLst>
              <a:ext uri="{FF2B5EF4-FFF2-40B4-BE49-F238E27FC236}">
                <a16:creationId xmlns:a16="http://schemas.microsoft.com/office/drawing/2014/main" id="{B2F3671B-F9CB-42C1-AEBA-D06A8A2C326E}"/>
              </a:ext>
            </a:extLst>
          </p:cNvPr>
          <p:cNvSpPr txBox="1"/>
          <p:nvPr/>
        </p:nvSpPr>
        <p:spPr>
          <a:xfrm>
            <a:off x="1439186" y="5685183"/>
            <a:ext cx="4269851" cy="369332"/>
          </a:xfrm>
          <a:prstGeom prst="rect">
            <a:avLst/>
          </a:prstGeom>
          <a:noFill/>
        </p:spPr>
        <p:txBody>
          <a:bodyPr wrap="square" rtlCol="0">
            <a:spAutoFit/>
          </a:bodyPr>
          <a:lstStyle/>
          <a:p>
            <a:r>
              <a:rPr lang="en-US" dirty="0"/>
              <a:t>Coca-Cola sentiment analysis</a:t>
            </a:r>
          </a:p>
        </p:txBody>
      </p:sp>
    </p:spTree>
    <p:extLst>
      <p:ext uri="{BB962C8B-B14F-4D97-AF65-F5344CB8AC3E}">
        <p14:creationId xmlns:p14="http://schemas.microsoft.com/office/powerpoint/2010/main" val="3538618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CDD0-D211-42A6-AECA-E0B7C17C2A6D}"/>
              </a:ext>
            </a:extLst>
          </p:cNvPr>
          <p:cNvSpPr>
            <a:spLocks noGrp="1"/>
          </p:cNvSpPr>
          <p:nvPr>
            <p:ph type="title"/>
          </p:nvPr>
        </p:nvSpPr>
        <p:spPr>
          <a:xfrm>
            <a:off x="707572" y="2766218"/>
            <a:ext cx="10515600" cy="1325563"/>
          </a:xfrm>
        </p:spPr>
        <p:txBody>
          <a:bodyPr/>
          <a:lstStyle/>
          <a:p>
            <a:r>
              <a:rPr lang="en-US"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839878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A204-E9B7-4A1C-AE7B-426C3179D6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93A7AF4D-15AE-4AA2-BC73-6F9CF5DD0FC4}"/>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Logistic regression predicted that the entire output was 1 as majority of the data points had a 1 as the output. This data is not very useful as predicting 1 irrespective of input would be very inefficient and hence, we need to discard it. The efficiency was just 52%</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484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B30A-1331-47DA-9D42-D22A8FF6AF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Linear Discriminant Analysis:</a:t>
            </a:r>
          </a:p>
        </p:txBody>
      </p:sp>
      <p:sp>
        <p:nvSpPr>
          <p:cNvPr id="3" name="Content Placeholder 2">
            <a:extLst>
              <a:ext uri="{FF2B5EF4-FFF2-40B4-BE49-F238E27FC236}">
                <a16:creationId xmlns:a16="http://schemas.microsoft.com/office/drawing/2014/main" id="{7D17369E-FFF5-4BEE-842E-23CF24B7389A}"/>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With the linear discriminant analysis, we were able to increase the prediction accuracy to 72%. Precision and recall have improved a lot as compared to logistic regression as the error rate in prediction fell. The following is a classification report of LDA: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E29A31E-EEE8-4C23-9281-79A4B4BF54D0}"/>
              </a:ext>
            </a:extLst>
          </p:cNvPr>
          <p:cNvPicPr/>
          <p:nvPr/>
        </p:nvPicPr>
        <p:blipFill>
          <a:blip r:embed="rId2"/>
          <a:stretch>
            <a:fillRect/>
          </a:stretch>
        </p:blipFill>
        <p:spPr>
          <a:xfrm>
            <a:off x="2556615" y="3857414"/>
            <a:ext cx="6633495" cy="1937080"/>
          </a:xfrm>
          <a:prstGeom prst="rect">
            <a:avLst/>
          </a:prstGeom>
        </p:spPr>
      </p:pic>
    </p:spTree>
    <p:extLst>
      <p:ext uri="{BB962C8B-B14F-4D97-AF65-F5344CB8AC3E}">
        <p14:creationId xmlns:p14="http://schemas.microsoft.com/office/powerpoint/2010/main" val="1503711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3DA4-F27A-4EFC-8DAC-5A7E971EE3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Tree</a:t>
            </a:r>
          </a:p>
        </p:txBody>
      </p:sp>
      <p:sp>
        <p:nvSpPr>
          <p:cNvPr id="3" name="Content Placeholder 2">
            <a:extLst>
              <a:ext uri="{FF2B5EF4-FFF2-40B4-BE49-F238E27FC236}">
                <a16:creationId xmlns:a16="http://schemas.microsoft.com/office/drawing/2014/main" id="{D81C2647-A824-4DEA-A0A1-87BBC7690CDD}"/>
              </a:ext>
            </a:extLst>
          </p:cNvPr>
          <p:cNvSpPr>
            <a:spLocks noGrp="1"/>
          </p:cNvSpPr>
          <p:nvPr>
            <p:ph idx="1"/>
          </p:nvPr>
        </p:nvSpPr>
        <p:spPr>
          <a:xfrm>
            <a:off x="838200" y="1825625"/>
            <a:ext cx="10515600" cy="1178832"/>
          </a:xfrm>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 decision tree the accuracy fell to 62% and it was mainly due to the distribution of various data points and this could be eliminated if random forests was used. The following is the classification report for decision tree model:</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0591FC5-4D31-43B1-BAC3-39DC34BD5C81}"/>
              </a:ext>
            </a:extLst>
          </p:cNvPr>
          <p:cNvPicPr/>
          <p:nvPr/>
        </p:nvPicPr>
        <p:blipFill>
          <a:blip r:embed="rId2"/>
          <a:stretch>
            <a:fillRect/>
          </a:stretch>
        </p:blipFill>
        <p:spPr>
          <a:xfrm>
            <a:off x="2911151" y="3139394"/>
            <a:ext cx="6544491" cy="2202025"/>
          </a:xfrm>
          <a:prstGeom prst="rect">
            <a:avLst/>
          </a:prstGeom>
        </p:spPr>
      </p:pic>
    </p:spTree>
    <p:extLst>
      <p:ext uri="{BB962C8B-B14F-4D97-AF65-F5344CB8AC3E}">
        <p14:creationId xmlns:p14="http://schemas.microsoft.com/office/powerpoint/2010/main" val="269841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25EC-1477-4F37-9547-9527589475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Forests</a:t>
            </a:r>
          </a:p>
        </p:txBody>
      </p:sp>
      <p:sp>
        <p:nvSpPr>
          <p:cNvPr id="3" name="Content Placeholder 2">
            <a:extLst>
              <a:ext uri="{FF2B5EF4-FFF2-40B4-BE49-F238E27FC236}">
                <a16:creationId xmlns:a16="http://schemas.microsoft.com/office/drawing/2014/main" id="{EBC02E14-DF4D-4AD7-A68B-1259FB1B06E3}"/>
              </a:ext>
            </a:extLst>
          </p:cNvPr>
          <p:cNvSpPr>
            <a:spLocks noGrp="1"/>
          </p:cNvSpPr>
          <p:nvPr>
            <p:ph idx="1"/>
          </p:nvPr>
        </p:nvSpPr>
        <p:spPr>
          <a:xfrm>
            <a:off x="838200" y="1825625"/>
            <a:ext cx="10515600" cy="2167877"/>
          </a:xfrm>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is the model that gave the maximum efficiency in predicting whether the stock will go up or down. Even reducing the depth to just 2 made the model predict the output with an accuracy of 97%. This is a significant improvement as compared to any previous estimates we had. The following is the classification report of the random forest with a depth of 2:</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078F8C-6CD0-4618-89CE-47A16B54CEF5}"/>
              </a:ext>
            </a:extLst>
          </p:cNvPr>
          <p:cNvPicPr/>
          <p:nvPr/>
        </p:nvPicPr>
        <p:blipFill>
          <a:blip r:embed="rId2"/>
          <a:stretch>
            <a:fillRect/>
          </a:stretch>
        </p:blipFill>
        <p:spPr>
          <a:xfrm>
            <a:off x="3369128" y="3841037"/>
            <a:ext cx="5718888" cy="2015412"/>
          </a:xfrm>
          <a:prstGeom prst="rect">
            <a:avLst/>
          </a:prstGeom>
        </p:spPr>
      </p:pic>
    </p:spTree>
    <p:extLst>
      <p:ext uri="{BB962C8B-B14F-4D97-AF65-F5344CB8AC3E}">
        <p14:creationId xmlns:p14="http://schemas.microsoft.com/office/powerpoint/2010/main" val="3336527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4EFEA-1926-4653-A7C6-8496A79C994A}"/>
              </a:ext>
            </a:extLst>
          </p:cNvPr>
          <p:cNvPicPr/>
          <p:nvPr/>
        </p:nvPicPr>
        <p:blipFill>
          <a:blip r:embed="rId2"/>
          <a:stretch>
            <a:fillRect/>
          </a:stretch>
        </p:blipFill>
        <p:spPr>
          <a:xfrm>
            <a:off x="2209894" y="1306287"/>
            <a:ext cx="7772211" cy="4832120"/>
          </a:xfrm>
          <a:prstGeom prst="rect">
            <a:avLst/>
          </a:prstGeom>
        </p:spPr>
      </p:pic>
      <p:sp>
        <p:nvSpPr>
          <p:cNvPr id="4" name="TextBox 3">
            <a:extLst>
              <a:ext uri="{FF2B5EF4-FFF2-40B4-BE49-F238E27FC236}">
                <a16:creationId xmlns:a16="http://schemas.microsoft.com/office/drawing/2014/main" id="{2F9DCFF2-B391-4753-B611-F9DA47B1C1CF}"/>
              </a:ext>
            </a:extLst>
          </p:cNvPr>
          <p:cNvSpPr txBox="1"/>
          <p:nvPr/>
        </p:nvSpPr>
        <p:spPr>
          <a:xfrm>
            <a:off x="1066800" y="536846"/>
            <a:ext cx="100584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Final Accuracy</a:t>
            </a:r>
          </a:p>
        </p:txBody>
      </p:sp>
    </p:spTree>
    <p:extLst>
      <p:ext uri="{BB962C8B-B14F-4D97-AF65-F5344CB8AC3E}">
        <p14:creationId xmlns:p14="http://schemas.microsoft.com/office/powerpoint/2010/main" val="305347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361F-1DB4-46C0-BFC2-E8BA797FF3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93A2FAF9-78DE-465B-9AE9-B6FF846F35C1}"/>
              </a:ext>
            </a:extLst>
          </p:cNvPr>
          <p:cNvSpPr>
            <a:spLocks noGrp="1"/>
          </p:cNvSpPr>
          <p:nvPr>
            <p:ph idx="1"/>
          </p:nvPr>
        </p:nvSpPr>
        <p:spPr/>
        <p:txBody>
          <a:bodyPr/>
          <a:lstStyle/>
          <a:p>
            <a:r>
              <a:rPr lang="en-US" dirty="0"/>
              <a:t>In order to predict the prices I have chosen the following 6 stocks data which are all part of the DOW jones index:</a:t>
            </a:r>
          </a:p>
          <a:p>
            <a:pPr marL="514350" indent="-514350">
              <a:buFont typeface="+mj-lt"/>
              <a:buAutoNum type="arabicPeriod"/>
            </a:pPr>
            <a:r>
              <a:rPr lang="en-US" dirty="0"/>
              <a:t>Apple</a:t>
            </a:r>
          </a:p>
          <a:p>
            <a:pPr marL="514350" indent="-514350">
              <a:buFont typeface="+mj-lt"/>
              <a:buAutoNum type="arabicPeriod"/>
            </a:pPr>
            <a:r>
              <a:rPr lang="en-US" dirty="0"/>
              <a:t>Coca cola</a:t>
            </a:r>
          </a:p>
          <a:p>
            <a:pPr marL="514350" indent="-514350">
              <a:buFont typeface="+mj-lt"/>
              <a:buAutoNum type="arabicPeriod"/>
            </a:pPr>
            <a:r>
              <a:rPr lang="en-US" dirty="0"/>
              <a:t>Microsoft</a:t>
            </a:r>
          </a:p>
          <a:p>
            <a:pPr marL="514350" indent="-514350">
              <a:buFont typeface="+mj-lt"/>
              <a:buAutoNum type="arabicPeriod"/>
            </a:pPr>
            <a:r>
              <a:rPr lang="en-US" dirty="0"/>
              <a:t>Nike</a:t>
            </a:r>
          </a:p>
          <a:p>
            <a:pPr marL="514350" indent="-514350">
              <a:buFont typeface="+mj-lt"/>
              <a:buAutoNum type="arabicPeriod"/>
            </a:pPr>
            <a:r>
              <a:rPr lang="en-US" dirty="0"/>
              <a:t>Goldman Sachs </a:t>
            </a:r>
          </a:p>
          <a:p>
            <a:pPr marL="514350" indent="-514350">
              <a:buFont typeface="+mj-lt"/>
              <a:buAutoNum type="arabicPeriod"/>
            </a:pPr>
            <a:r>
              <a:rPr lang="en-US" dirty="0"/>
              <a:t>Tesla</a:t>
            </a:r>
          </a:p>
        </p:txBody>
      </p:sp>
    </p:spTree>
    <p:extLst>
      <p:ext uri="{BB962C8B-B14F-4D97-AF65-F5344CB8AC3E}">
        <p14:creationId xmlns:p14="http://schemas.microsoft.com/office/powerpoint/2010/main" val="2866196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F0F5ED7-3DA0-44E1-BC12-C713EEC272D7}"/>
              </a:ext>
            </a:extLst>
          </p:cNvPr>
          <p:cNvGraphicFramePr>
            <a:graphicFrameLocks noGrp="1"/>
          </p:cNvGraphicFramePr>
          <p:nvPr>
            <p:extLst>
              <p:ext uri="{D42A27DB-BD31-4B8C-83A1-F6EECF244321}">
                <p14:modId xmlns:p14="http://schemas.microsoft.com/office/powerpoint/2010/main" val="2230720893"/>
              </p:ext>
            </p:extLst>
          </p:nvPr>
        </p:nvGraphicFramePr>
        <p:xfrm>
          <a:off x="1278294" y="1726162"/>
          <a:ext cx="9815804" cy="3844212"/>
        </p:xfrm>
        <a:graphic>
          <a:graphicData uri="http://schemas.openxmlformats.org/drawingml/2006/table">
            <a:tbl>
              <a:tblPr firstRow="1" firstCol="1" bandRow="1">
                <a:tableStyleId>{5C22544A-7EE6-4342-B048-85BDC9FD1C3A}</a:tableStyleId>
              </a:tblPr>
              <a:tblGrid>
                <a:gridCol w="4632649">
                  <a:extLst>
                    <a:ext uri="{9D8B030D-6E8A-4147-A177-3AD203B41FA5}">
                      <a16:colId xmlns:a16="http://schemas.microsoft.com/office/drawing/2014/main" val="916794482"/>
                    </a:ext>
                  </a:extLst>
                </a:gridCol>
                <a:gridCol w="5183155">
                  <a:extLst>
                    <a:ext uri="{9D8B030D-6E8A-4147-A177-3AD203B41FA5}">
                      <a16:colId xmlns:a16="http://schemas.microsoft.com/office/drawing/2014/main" val="1931733303"/>
                    </a:ext>
                  </a:extLst>
                </a:gridCol>
              </a:tblGrid>
              <a:tr h="640702">
                <a:tc>
                  <a:txBody>
                    <a:bodyPr/>
                    <a:lstStyle/>
                    <a:p>
                      <a:pPr marL="0" marR="237490" indent="0" algn="ct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Model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237490" indent="0" algn="ct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Accuracy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40861"/>
                  </a:ext>
                </a:extLst>
              </a:tr>
              <a:tr h="640702">
                <a:tc>
                  <a:txBody>
                    <a:bodyPr/>
                    <a:lstStyle/>
                    <a:p>
                      <a:pPr marL="0" marR="237490" indent="0" algn="ct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Logistic Regression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237490" indent="0" algn="ct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52%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1211481"/>
                  </a:ext>
                </a:extLst>
              </a:tr>
              <a:tr h="640702">
                <a:tc>
                  <a:txBody>
                    <a:bodyPr/>
                    <a:lstStyle/>
                    <a:p>
                      <a:pPr marL="0" marR="237490" indent="0" algn="ct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Linear Discriminant analysis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237490" indent="0" algn="ct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72%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806184"/>
                  </a:ext>
                </a:extLst>
              </a:tr>
              <a:tr h="640702">
                <a:tc>
                  <a:txBody>
                    <a:bodyPr/>
                    <a:lstStyle/>
                    <a:p>
                      <a:pPr marL="0" marR="237490" indent="0" algn="ct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Decision tree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237490" indent="0" algn="ct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62%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970120"/>
                  </a:ext>
                </a:extLst>
              </a:tr>
              <a:tr h="640702">
                <a:tc>
                  <a:txBody>
                    <a:bodyPr/>
                    <a:lstStyle/>
                    <a:p>
                      <a:pPr marL="0" marR="237490" indent="0" algn="ct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Random forests (depth = 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237490" indent="0" algn="ct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78%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1865725"/>
                  </a:ext>
                </a:extLst>
              </a:tr>
              <a:tr h="640702">
                <a:tc>
                  <a:txBody>
                    <a:bodyPr/>
                    <a:lstStyle/>
                    <a:p>
                      <a:pPr marL="0" marR="237490" indent="0" algn="ct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Random forests (depth = 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237490" indent="0" algn="ct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97%</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237317"/>
                  </a:ext>
                </a:extLst>
              </a:tr>
            </a:tbl>
          </a:graphicData>
        </a:graphic>
      </p:graphicFrame>
      <p:sp>
        <p:nvSpPr>
          <p:cNvPr id="5" name="TextBox 4">
            <a:extLst>
              <a:ext uri="{FF2B5EF4-FFF2-40B4-BE49-F238E27FC236}">
                <a16:creationId xmlns:a16="http://schemas.microsoft.com/office/drawing/2014/main" id="{39040623-BA7A-4BFD-9350-CBFDE699409B}"/>
              </a:ext>
            </a:extLst>
          </p:cNvPr>
          <p:cNvSpPr txBox="1"/>
          <p:nvPr/>
        </p:nvSpPr>
        <p:spPr>
          <a:xfrm>
            <a:off x="1066800" y="536846"/>
            <a:ext cx="100584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Final Accuracy</a:t>
            </a:r>
          </a:p>
        </p:txBody>
      </p:sp>
    </p:spTree>
    <p:extLst>
      <p:ext uri="{BB962C8B-B14F-4D97-AF65-F5344CB8AC3E}">
        <p14:creationId xmlns:p14="http://schemas.microsoft.com/office/powerpoint/2010/main" val="1267138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44DF-8144-4975-AEE0-F02D397AF47E}"/>
              </a:ext>
            </a:extLst>
          </p:cNvPr>
          <p:cNvSpPr>
            <a:spLocks noGrp="1"/>
          </p:cNvSpPr>
          <p:nvPr>
            <p:ph type="title"/>
          </p:nvPr>
        </p:nvSpPr>
        <p:spPr>
          <a:xfrm>
            <a:off x="1869357" y="433278"/>
            <a:ext cx="8911687" cy="1280890"/>
          </a:xfrm>
        </p:spPr>
        <p:txBody>
          <a:bodyPr/>
          <a:lstStyle/>
          <a:p>
            <a:r>
              <a:rPr lang="en-US" dirty="0"/>
              <a:t>Conclusion	</a:t>
            </a:r>
          </a:p>
        </p:txBody>
      </p:sp>
      <p:sp>
        <p:nvSpPr>
          <p:cNvPr id="3" name="Content Placeholder 2">
            <a:extLst>
              <a:ext uri="{FF2B5EF4-FFF2-40B4-BE49-F238E27FC236}">
                <a16:creationId xmlns:a16="http://schemas.microsoft.com/office/drawing/2014/main" id="{F105D867-9825-47D3-8FCB-E7D03EBF057D}"/>
              </a:ext>
            </a:extLst>
          </p:cNvPr>
          <p:cNvSpPr>
            <a:spLocks noGrp="1"/>
          </p:cNvSpPr>
          <p:nvPr>
            <p:ph idx="1"/>
          </p:nvPr>
        </p:nvSpPr>
        <p:spPr>
          <a:xfrm>
            <a:off x="1395053" y="1855304"/>
            <a:ext cx="8915400" cy="3777622"/>
          </a:xfrm>
        </p:spPr>
        <p:txBody>
          <a:bodyPr/>
          <a:lstStyle/>
          <a:p>
            <a:r>
              <a:rPr lang="en-US" dirty="0"/>
              <a:t>In conclusion we can say that there is significant correlation between news articles and published and the closing value of a stock.</a:t>
            </a:r>
          </a:p>
          <a:p>
            <a:r>
              <a:rPr lang="en-US" dirty="0"/>
              <a:t>Further analysis can be done on this topic by using any of the following steps:</a:t>
            </a:r>
          </a:p>
          <a:p>
            <a:r>
              <a:rPr lang="en-US" dirty="0"/>
              <a:t>A. Increase the size of data</a:t>
            </a:r>
          </a:p>
          <a:p>
            <a:r>
              <a:rPr lang="en-US" dirty="0"/>
              <a:t>B. Higher dimensional data </a:t>
            </a:r>
          </a:p>
          <a:p>
            <a:r>
              <a:rPr lang="en-US" dirty="0"/>
              <a:t>C. Using Deep neural networks.</a:t>
            </a:r>
          </a:p>
        </p:txBody>
      </p:sp>
    </p:spTree>
    <p:extLst>
      <p:ext uri="{BB962C8B-B14F-4D97-AF65-F5344CB8AC3E}">
        <p14:creationId xmlns:p14="http://schemas.microsoft.com/office/powerpoint/2010/main" val="3014280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1711-51BE-46E8-89C4-0A8E1C936525}"/>
              </a:ext>
            </a:extLst>
          </p:cNvPr>
          <p:cNvSpPr>
            <a:spLocks noGrp="1"/>
          </p:cNvSpPr>
          <p:nvPr>
            <p:ph type="title"/>
          </p:nvPr>
        </p:nvSpPr>
        <p:spPr>
          <a:xfrm>
            <a:off x="4751614" y="2766218"/>
            <a:ext cx="2688771" cy="1325563"/>
          </a:xfrm>
        </p:spPr>
        <p:txBody>
          <a:bodyPr/>
          <a:lstStyle/>
          <a:p>
            <a:r>
              <a:rPr lang="en-US"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8995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361F-1DB4-46C0-BFC2-E8BA797FF3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93A2FAF9-78DE-465B-9AE9-B6FF846F35C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Similar previous analysis have been done in this field and majority of them combined news about all the stocks for analysis. In this research I have used the data about each stock separately. </a:t>
            </a:r>
          </a:p>
          <a:p>
            <a:r>
              <a:rPr lang="en-US" dirty="0">
                <a:latin typeface="Times New Roman" panose="02020603050405020304" pitchFamily="18" charset="0"/>
                <a:cs typeface="Times New Roman" panose="02020603050405020304" pitchFamily="18" charset="0"/>
              </a:rPr>
              <a:t>Some of the papers I referenced while conducting my research are:</a:t>
            </a:r>
          </a:p>
          <a:p>
            <a:pPr marL="514350" indent="-514350">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relation between news events and stock price jump : an analysis based on neural network by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W.Walter</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Tracy</a:t>
            </a:r>
          </a:p>
          <a:p>
            <a:pPr marL="514350" indent="-514350">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Predicting Stock Market Behavior using Data Mining Technique and News Sentiment Analysis</a:t>
            </a:r>
            <a:r>
              <a:rPr lang="en-US" dirty="0">
                <a:latin typeface="Times New Roman" panose="02020603050405020304" pitchFamily="18" charset="0"/>
                <a:ea typeface="Calibri" panose="020F0502020204030204" pitchFamily="34" charset="0"/>
                <a:cs typeface="Times New Roman" panose="02020603050405020304" pitchFamily="18" charset="0"/>
              </a:rPr>
              <a:t> by </a:t>
            </a:r>
            <a:r>
              <a:rPr lang="en-US" dirty="0" err="1">
                <a:latin typeface="Times New Roman" panose="02020603050405020304" pitchFamily="18" charset="0"/>
                <a:ea typeface="Calibri" panose="020F0502020204030204" pitchFamily="34" charset="0"/>
                <a:cs typeface="Times New Roman" panose="02020603050405020304" pitchFamily="18" charset="0"/>
              </a:rPr>
              <a:t>Khedr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Ayeman</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514350" indent="-514350">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Public Sentiment Analysis in Twitter Data for Prediction of A Company’s Stock Price Movements by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L.I.Bing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4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24DBE3-8DD2-4CC6-97AB-5D6F1BB08016}"/>
              </a:ext>
            </a:extLst>
          </p:cNvPr>
          <p:cNvPicPr/>
          <p:nvPr/>
        </p:nvPicPr>
        <p:blipFill>
          <a:blip r:embed="rId2"/>
          <a:stretch>
            <a:fillRect/>
          </a:stretch>
        </p:blipFill>
        <p:spPr>
          <a:xfrm>
            <a:off x="1036320" y="931845"/>
            <a:ext cx="10241280" cy="4994310"/>
          </a:xfrm>
          <a:prstGeom prst="rect">
            <a:avLst/>
          </a:prstGeom>
        </p:spPr>
      </p:pic>
      <p:sp>
        <p:nvSpPr>
          <p:cNvPr id="3" name="Title 1">
            <a:extLst>
              <a:ext uri="{FF2B5EF4-FFF2-40B4-BE49-F238E27FC236}">
                <a16:creationId xmlns:a16="http://schemas.microsoft.com/office/drawing/2014/main" id="{633B9A29-74CE-4BC7-8117-551D48D321C3}"/>
              </a:ext>
            </a:extLst>
          </p:cNvPr>
          <p:cNvSpPr>
            <a:spLocks noGrp="1"/>
          </p:cNvSpPr>
          <p:nvPr>
            <p:ph type="title"/>
          </p:nvPr>
        </p:nvSpPr>
        <p:spPr>
          <a:xfrm>
            <a:off x="1097280" y="286604"/>
            <a:ext cx="10058400" cy="898384"/>
          </a:xfrm>
        </p:spPr>
        <p:txBody>
          <a:bodyPr/>
          <a:lstStyle/>
          <a:p>
            <a:r>
              <a:rPr lang="en-US"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400959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361F-1DB4-46C0-BFC2-E8BA797FF3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3A2FAF9-78DE-465B-9AE9-B6FF846F35C1}"/>
              </a:ext>
            </a:extLst>
          </p:cNvPr>
          <p:cNvSpPr>
            <a:spLocks noGrp="1"/>
          </p:cNvSpPr>
          <p:nvPr>
            <p:ph idx="1"/>
          </p:nvPr>
        </p:nvSpPr>
        <p:spPr/>
        <p:txBody>
          <a:bodyPr/>
          <a:lstStyle/>
          <a:p>
            <a:r>
              <a:rPr lang="en-US" dirty="0"/>
              <a:t>Data Extraction:</a:t>
            </a:r>
          </a:p>
          <a:p>
            <a:endParaRPr lang="en-US" dirty="0"/>
          </a:p>
          <a:p>
            <a:pPr marL="514350" indent="-514350">
              <a:buFont typeface="+mj-lt"/>
              <a:buAutoNum type="arabicPeriod"/>
            </a:pPr>
            <a:r>
              <a:rPr lang="en-US" dirty="0"/>
              <a:t>News API was used to extract data from multiple news source.</a:t>
            </a:r>
          </a:p>
          <a:p>
            <a:pPr marL="514350" indent="-514350">
              <a:buFont typeface="+mj-lt"/>
              <a:buAutoNum type="arabicPeriod"/>
            </a:pPr>
            <a:r>
              <a:rPr lang="en-US" dirty="0"/>
              <a:t>The Yahoo API was used to get historic data about stocks from Yahoo news</a:t>
            </a:r>
          </a:p>
          <a:p>
            <a:pPr marL="514350" indent="-514350">
              <a:buFont typeface="+mj-lt"/>
              <a:buAutoNum type="arabicPeriod"/>
            </a:pPr>
            <a:r>
              <a:rPr lang="en-US" dirty="0"/>
              <a:t>Once the data was collected it was cleaned using python Pandas and stored in CSV files for further analysis.</a:t>
            </a:r>
          </a:p>
        </p:txBody>
      </p:sp>
    </p:spTree>
    <p:extLst>
      <p:ext uri="{BB962C8B-B14F-4D97-AF65-F5344CB8AC3E}">
        <p14:creationId xmlns:p14="http://schemas.microsoft.com/office/powerpoint/2010/main" val="169665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2FAF9-78DE-465B-9AE9-B6FF846F35C1}"/>
              </a:ext>
            </a:extLst>
          </p:cNvPr>
          <p:cNvSpPr>
            <a:spLocks noGrp="1"/>
          </p:cNvSpPr>
          <p:nvPr>
            <p:ph idx="1"/>
          </p:nvPr>
        </p:nvSpPr>
        <p:spPr>
          <a:xfrm>
            <a:off x="838200" y="1393019"/>
            <a:ext cx="10515600" cy="5682441"/>
          </a:xfrm>
        </p:spPr>
        <p:txBody>
          <a:bodyPr/>
          <a:lstStyle/>
          <a:p>
            <a:r>
              <a:rPr lang="en-US" dirty="0"/>
              <a:t>Data cleaning:</a:t>
            </a:r>
          </a:p>
          <a:p>
            <a:endParaRPr lang="en-US" dirty="0"/>
          </a:p>
          <a:p>
            <a:pPr marL="514350" indent="-514350">
              <a:buFont typeface="+mj-lt"/>
              <a:buAutoNum type="arabicPeriod"/>
            </a:pPr>
            <a:r>
              <a:rPr lang="en-US" dirty="0"/>
              <a:t>First punctuations were removed along with unnecessary spaces.</a:t>
            </a:r>
          </a:p>
          <a:p>
            <a:pPr marL="514350" indent="-514350">
              <a:buFont typeface="+mj-lt"/>
              <a:buAutoNum type="arabicPeriod"/>
            </a:pPr>
            <a:r>
              <a:rPr lang="en-US" dirty="0"/>
              <a:t>As converting sentences to tokens would be easier to analyze I have converted the entire sentences into tokens.</a:t>
            </a:r>
          </a:p>
          <a:p>
            <a:pPr marL="514350" indent="-514350">
              <a:buFont typeface="+mj-lt"/>
              <a:buAutoNum type="arabicPeriod"/>
            </a:pPr>
            <a:r>
              <a:rPr lang="en-US" dirty="0"/>
              <a:t>Many words that do not necessarily add value to the NLP hence I removed stop words. </a:t>
            </a:r>
          </a:p>
          <a:p>
            <a:pPr marL="514350" indent="-514350">
              <a:buFont typeface="+mj-lt"/>
              <a:buAutoNum type="arabicPeriod"/>
            </a:pPr>
            <a:r>
              <a:rPr lang="en-US" dirty="0"/>
              <a:t>When given the choice between stemming or lemmatization I have used lemmatization. Lemmatization though is more expensive in terms of processing it gives better results. Since the dataset is not too large I converted the words into lemmas.</a:t>
            </a:r>
          </a:p>
          <a:p>
            <a:pPr marL="514350" indent="-514350">
              <a:buFont typeface="+mj-lt"/>
              <a:buAutoNum type="arabicPeriod"/>
            </a:pPr>
            <a:endParaRPr lang="en-US" dirty="0"/>
          </a:p>
        </p:txBody>
      </p:sp>
    </p:spTree>
    <p:extLst>
      <p:ext uri="{BB962C8B-B14F-4D97-AF65-F5344CB8AC3E}">
        <p14:creationId xmlns:p14="http://schemas.microsoft.com/office/powerpoint/2010/main" val="219800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2FAF9-78DE-465B-9AE9-B6FF846F35C1}"/>
              </a:ext>
            </a:extLst>
          </p:cNvPr>
          <p:cNvSpPr>
            <a:spLocks noGrp="1"/>
          </p:cNvSpPr>
          <p:nvPr>
            <p:ph idx="1"/>
          </p:nvPr>
        </p:nvSpPr>
        <p:spPr>
          <a:xfrm>
            <a:off x="1052885" y="1414440"/>
            <a:ext cx="10515600" cy="5645118"/>
          </a:xfrm>
        </p:spPr>
        <p:txBody>
          <a:bodyPr/>
          <a:lstStyle/>
          <a:p>
            <a:r>
              <a:rPr lang="en-US" dirty="0"/>
              <a:t>Sentiment Analysis:</a:t>
            </a:r>
          </a:p>
          <a:p>
            <a:endParaRPr lang="en-US" dirty="0"/>
          </a:p>
          <a:p>
            <a:pPr marL="0" marR="237490" indent="0" algn="just">
              <a:lnSpc>
                <a:spcPct val="15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process of sentiment analysis can be broadly be divided into three sub-processes:</a:t>
            </a:r>
          </a:p>
          <a:p>
            <a:pPr marL="342900" marR="23749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Polarity calculation</a:t>
            </a:r>
          </a:p>
          <a:p>
            <a:pPr marL="342900" marR="23749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Subjectivity calculation</a:t>
            </a:r>
          </a:p>
          <a:p>
            <a:pPr marL="342900" marR="23749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Sentiment Intensity analysis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63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2FAF9-78DE-465B-9AE9-B6FF846F35C1}"/>
              </a:ext>
            </a:extLst>
          </p:cNvPr>
          <p:cNvSpPr>
            <a:spLocks noGrp="1"/>
          </p:cNvSpPr>
          <p:nvPr>
            <p:ph idx="1"/>
          </p:nvPr>
        </p:nvSpPr>
        <p:spPr>
          <a:xfrm>
            <a:off x="683487" y="1329409"/>
            <a:ext cx="10495384" cy="5682441"/>
          </a:xfrm>
        </p:spPr>
        <p:txBody>
          <a:bodyPr/>
          <a:lstStyle/>
          <a:p>
            <a:r>
              <a:rPr lang="en-US" dirty="0">
                <a:latin typeface="Times New Roman" panose="02020603050405020304" pitchFamily="18" charset="0"/>
                <a:cs typeface="Times New Roman" panose="02020603050405020304" pitchFamily="18" charset="0"/>
              </a:rPr>
              <a:t>Polarity calculation: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Polarity is the numerical measure of sentiment expressed in the sentence. The values range from -1 to +1. -1 means that the sentence expresses a negative sentiment in general. A value of +1 indicates that the emotion expressed is positive and 0 means the emotion expressed is neutral.</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1BB816-DE6C-4C9F-B4B4-B83432C0FA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2751" y="3807466"/>
            <a:ext cx="4325361" cy="2406559"/>
          </a:xfrm>
          <a:prstGeom prst="rect">
            <a:avLst/>
          </a:prstGeom>
          <a:noFill/>
          <a:ln>
            <a:noFill/>
          </a:ln>
        </p:spPr>
      </p:pic>
    </p:spTree>
    <p:extLst>
      <p:ext uri="{BB962C8B-B14F-4D97-AF65-F5344CB8AC3E}">
        <p14:creationId xmlns:p14="http://schemas.microsoft.com/office/powerpoint/2010/main" val="27189753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193</TotalTime>
  <Words>1073</Words>
  <Application>Microsoft Office PowerPoint</Application>
  <PresentationFormat>Widescreen</PresentationFormat>
  <Paragraphs>96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Retrospect</vt:lpstr>
      <vt:lpstr>News based prediction of Stock price </vt:lpstr>
      <vt:lpstr>Abstract</vt:lpstr>
      <vt:lpstr>Introduction </vt:lpstr>
      <vt:lpstr>Literature Review</vt:lpstr>
      <vt:lpstr>Methodology</vt:lpstr>
      <vt:lpstr>Methodology</vt:lpstr>
      <vt:lpstr>PowerPoint Presentation</vt:lpstr>
      <vt:lpstr>PowerPoint Presentation</vt:lpstr>
      <vt:lpstr>PowerPoint Presentation</vt:lpstr>
      <vt:lpstr>PowerPoint Presentation</vt:lpstr>
      <vt:lpstr>PowerPoint Presentation</vt:lpstr>
      <vt:lpstr>The head of the final dataset</vt:lpstr>
      <vt:lpstr>PowerPoint Presentation</vt:lpstr>
      <vt:lpstr>PowerPoint Presentation</vt:lpstr>
      <vt:lpstr>Preliminary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Logistic Regression</vt:lpstr>
      <vt:lpstr>Linear Discriminant Analysis:</vt:lpstr>
      <vt:lpstr>Decision Tree</vt:lpstr>
      <vt:lpstr>Random Forests</vt:lpstr>
      <vt:lpstr>PowerPoint Presentation</vt:lpstr>
      <vt:lpstr>PowerPoint Presentation</vt:lpstr>
      <vt:lpstr>Conclusion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based prediction of Stock price </dc:title>
  <dc:creator>mylavarapu vishnu kalyan</dc:creator>
  <cp:lastModifiedBy>mylavarapu vishnu kalyan</cp:lastModifiedBy>
  <cp:revision>20</cp:revision>
  <dcterms:created xsi:type="dcterms:W3CDTF">2021-07-02T00:45:15Z</dcterms:created>
  <dcterms:modified xsi:type="dcterms:W3CDTF">2021-07-05T16:35:10Z</dcterms:modified>
</cp:coreProperties>
</file>