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67" r:id="rId5"/>
    <p:sldId id="259" r:id="rId6"/>
    <p:sldId id="270" r:id="rId7"/>
    <p:sldId id="260" r:id="rId8"/>
    <p:sldId id="266" r:id="rId9"/>
    <p:sldId id="261" r:id="rId10"/>
    <p:sldId id="272" r:id="rId11"/>
    <p:sldId id="271" r:id="rId12"/>
    <p:sldId id="262" r:id="rId13"/>
    <p:sldId id="268" r:id="rId14"/>
    <p:sldId id="263" r:id="rId15"/>
    <p:sldId id="269" r:id="rId16"/>
    <p:sldId id="274" r:id="rId17"/>
    <p:sldId id="273" r:id="rId18"/>
    <p:sldId id="275" r:id="rId19"/>
    <p:sldId id="264" r:id="rId20"/>
    <p:sldId id="265" r:id="rId21"/>
  </p:sldIdLst>
  <p:sldSz cx="9144000" cy="5143500" type="screen16x9"/>
  <p:notesSz cx="6858000" cy="9144000"/>
  <p:embeddedFontLs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02" d="100"/>
          <a:sy n="202" d="100"/>
        </p:scale>
        <p:origin x="624" y="17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1FEB397B-8F22-056E-295D-FCC523C18017}"/>
            </a:ext>
          </a:extLst>
        </p:cNvPr>
        <p:cNvGrpSpPr/>
        <p:nvPr/>
      </p:nvGrpSpPr>
      <p:grpSpPr>
        <a:xfrm>
          <a:off x="0" y="0"/>
          <a:ext cx="0" cy="0"/>
          <a:chOff x="0" y="0"/>
          <a:chExt cx="0" cy="0"/>
        </a:xfrm>
      </p:grpSpPr>
      <p:sp>
        <p:nvSpPr>
          <p:cNvPr id="89" name="Google Shape;89;g21cd7bb48ef_0_0:notes">
            <a:extLst>
              <a:ext uri="{FF2B5EF4-FFF2-40B4-BE49-F238E27FC236}">
                <a16:creationId xmlns:a16="http://schemas.microsoft.com/office/drawing/2014/main" id="{1B11D0B0-E826-C295-6CC0-C39AC41AF8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a:extLst>
              <a:ext uri="{FF2B5EF4-FFF2-40B4-BE49-F238E27FC236}">
                <a16:creationId xmlns:a16="http://schemas.microsoft.com/office/drawing/2014/main" id="{A6DC58D2-3D04-F7F7-4EC3-06DE4A3660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9396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C782A9F1-EF8E-9E67-ED7F-C3EBA920E1B2}"/>
            </a:ext>
          </a:extLst>
        </p:cNvPr>
        <p:cNvGrpSpPr/>
        <p:nvPr/>
      </p:nvGrpSpPr>
      <p:grpSpPr>
        <a:xfrm>
          <a:off x="0" y="0"/>
          <a:ext cx="0" cy="0"/>
          <a:chOff x="0" y="0"/>
          <a:chExt cx="0" cy="0"/>
        </a:xfrm>
      </p:grpSpPr>
      <p:sp>
        <p:nvSpPr>
          <p:cNvPr id="89" name="Google Shape;89;g21cd7bb48ef_0_0:notes">
            <a:extLst>
              <a:ext uri="{FF2B5EF4-FFF2-40B4-BE49-F238E27FC236}">
                <a16:creationId xmlns:a16="http://schemas.microsoft.com/office/drawing/2014/main" id="{45B79A84-22EE-FB14-EA84-0F0F8A1752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a:extLst>
              <a:ext uri="{FF2B5EF4-FFF2-40B4-BE49-F238E27FC236}">
                <a16:creationId xmlns:a16="http://schemas.microsoft.com/office/drawing/2014/main" id="{ADC7C69E-DFBF-3603-F346-C70DD2FEDD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479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c4033f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a:extLst>
            <a:ext uri="{FF2B5EF4-FFF2-40B4-BE49-F238E27FC236}">
              <a16:creationId xmlns:a16="http://schemas.microsoft.com/office/drawing/2014/main" id="{1BDDC28A-C2AA-50CD-1E17-65C18F611F22}"/>
            </a:ext>
          </a:extLst>
        </p:cNvPr>
        <p:cNvGrpSpPr/>
        <p:nvPr/>
      </p:nvGrpSpPr>
      <p:grpSpPr>
        <a:xfrm>
          <a:off x="0" y="0"/>
          <a:ext cx="0" cy="0"/>
          <a:chOff x="0" y="0"/>
          <a:chExt cx="0" cy="0"/>
        </a:xfrm>
      </p:grpSpPr>
      <p:sp>
        <p:nvSpPr>
          <p:cNvPr id="98" name="Google Shape;98;g20c4033f8d1_0_34:notes">
            <a:extLst>
              <a:ext uri="{FF2B5EF4-FFF2-40B4-BE49-F238E27FC236}">
                <a16:creationId xmlns:a16="http://schemas.microsoft.com/office/drawing/2014/main" id="{446EFC4D-66EF-7582-B943-683700D3B1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a:extLst>
              <a:ext uri="{FF2B5EF4-FFF2-40B4-BE49-F238E27FC236}">
                <a16:creationId xmlns:a16="http://schemas.microsoft.com/office/drawing/2014/main" id="{0F0C2D71-7D6D-41F6-8AA6-238B3B47F8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4056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8b606cc0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C91ED969-3256-3336-6B35-1F32DF4ED95B}"/>
            </a:ext>
          </a:extLst>
        </p:cNvPr>
        <p:cNvGrpSpPr/>
        <p:nvPr/>
      </p:nvGrpSpPr>
      <p:grpSpPr>
        <a:xfrm>
          <a:off x="0" y="0"/>
          <a:ext cx="0" cy="0"/>
          <a:chOff x="0" y="0"/>
          <a:chExt cx="0" cy="0"/>
        </a:xfrm>
      </p:grpSpPr>
      <p:sp>
        <p:nvSpPr>
          <p:cNvPr id="108" name="Google Shape;108;g218b606cc07_1_8:notes">
            <a:extLst>
              <a:ext uri="{FF2B5EF4-FFF2-40B4-BE49-F238E27FC236}">
                <a16:creationId xmlns:a16="http://schemas.microsoft.com/office/drawing/2014/main" id="{EA2D705A-547A-78B5-2AC1-E96D793256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a:extLst>
              <a:ext uri="{FF2B5EF4-FFF2-40B4-BE49-F238E27FC236}">
                <a16:creationId xmlns:a16="http://schemas.microsoft.com/office/drawing/2014/main" id="{FC3EB6BA-33A0-3D11-C4EF-B65A862475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2207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59D3E57A-772D-3D89-8B2F-C54C33891C76}"/>
            </a:ext>
          </a:extLst>
        </p:cNvPr>
        <p:cNvGrpSpPr/>
        <p:nvPr/>
      </p:nvGrpSpPr>
      <p:grpSpPr>
        <a:xfrm>
          <a:off x="0" y="0"/>
          <a:ext cx="0" cy="0"/>
          <a:chOff x="0" y="0"/>
          <a:chExt cx="0" cy="0"/>
        </a:xfrm>
      </p:grpSpPr>
      <p:sp>
        <p:nvSpPr>
          <p:cNvPr id="108" name="Google Shape;108;g218b606cc07_1_8:notes">
            <a:extLst>
              <a:ext uri="{FF2B5EF4-FFF2-40B4-BE49-F238E27FC236}">
                <a16:creationId xmlns:a16="http://schemas.microsoft.com/office/drawing/2014/main" id="{B98355DE-3A06-9A15-6D82-67F941FB03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a:extLst>
              <a:ext uri="{FF2B5EF4-FFF2-40B4-BE49-F238E27FC236}">
                <a16:creationId xmlns:a16="http://schemas.microsoft.com/office/drawing/2014/main" id="{1164D3A9-49F4-FD06-1B25-B0EFABB4B8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4841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0A969FFB-D734-7228-654B-55195A8614D8}"/>
            </a:ext>
          </a:extLst>
        </p:cNvPr>
        <p:cNvGrpSpPr/>
        <p:nvPr/>
      </p:nvGrpSpPr>
      <p:grpSpPr>
        <a:xfrm>
          <a:off x="0" y="0"/>
          <a:ext cx="0" cy="0"/>
          <a:chOff x="0" y="0"/>
          <a:chExt cx="0" cy="0"/>
        </a:xfrm>
      </p:grpSpPr>
      <p:sp>
        <p:nvSpPr>
          <p:cNvPr id="108" name="Google Shape;108;g218b606cc07_1_8:notes">
            <a:extLst>
              <a:ext uri="{FF2B5EF4-FFF2-40B4-BE49-F238E27FC236}">
                <a16:creationId xmlns:a16="http://schemas.microsoft.com/office/drawing/2014/main" id="{E341087A-442A-2F69-21BE-3F2A491386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a:extLst>
              <a:ext uri="{FF2B5EF4-FFF2-40B4-BE49-F238E27FC236}">
                <a16:creationId xmlns:a16="http://schemas.microsoft.com/office/drawing/2014/main" id="{64E44402-239A-2C28-D529-99D8EC2684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5762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7AC396D4-C46F-340E-5E7B-A1636083BC42}"/>
            </a:ext>
          </a:extLst>
        </p:cNvPr>
        <p:cNvGrpSpPr/>
        <p:nvPr/>
      </p:nvGrpSpPr>
      <p:grpSpPr>
        <a:xfrm>
          <a:off x="0" y="0"/>
          <a:ext cx="0" cy="0"/>
          <a:chOff x="0" y="0"/>
          <a:chExt cx="0" cy="0"/>
        </a:xfrm>
      </p:grpSpPr>
      <p:sp>
        <p:nvSpPr>
          <p:cNvPr id="108" name="Google Shape;108;g218b606cc07_1_8:notes">
            <a:extLst>
              <a:ext uri="{FF2B5EF4-FFF2-40B4-BE49-F238E27FC236}">
                <a16:creationId xmlns:a16="http://schemas.microsoft.com/office/drawing/2014/main" id="{A4E159FC-4FE3-C865-FFED-9D687E3083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a:extLst>
              <a:ext uri="{FF2B5EF4-FFF2-40B4-BE49-F238E27FC236}">
                <a16:creationId xmlns:a16="http://schemas.microsoft.com/office/drawing/2014/main" id="{94544FB1-8973-397A-27FD-25351FEAA5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260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2bf8da8b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c2bf8da8b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2601cdab4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2601cdab4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2bf8da8be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2bf8da8b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0c4033f8d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0c4033f8d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a:extLst>
            <a:ext uri="{FF2B5EF4-FFF2-40B4-BE49-F238E27FC236}">
              <a16:creationId xmlns:a16="http://schemas.microsoft.com/office/drawing/2014/main" id="{ABC0DEE4-6859-4004-E6FE-16A2A4146FC2}"/>
            </a:ext>
          </a:extLst>
        </p:cNvPr>
        <p:cNvGrpSpPr/>
        <p:nvPr/>
      </p:nvGrpSpPr>
      <p:grpSpPr>
        <a:xfrm>
          <a:off x="0" y="0"/>
          <a:ext cx="0" cy="0"/>
          <a:chOff x="0" y="0"/>
          <a:chExt cx="0" cy="0"/>
        </a:xfrm>
      </p:grpSpPr>
      <p:sp>
        <p:nvSpPr>
          <p:cNvPr id="73" name="Google Shape;73;g20c4033f8d1_0_2:notes">
            <a:extLst>
              <a:ext uri="{FF2B5EF4-FFF2-40B4-BE49-F238E27FC236}">
                <a16:creationId xmlns:a16="http://schemas.microsoft.com/office/drawing/2014/main" id="{2C5240AF-F9DC-5492-1C05-C2320955DD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a:extLst>
              <a:ext uri="{FF2B5EF4-FFF2-40B4-BE49-F238E27FC236}">
                <a16:creationId xmlns:a16="http://schemas.microsoft.com/office/drawing/2014/main" id="{FCFB615B-AA42-8245-3401-EC3B457653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380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a:extLst>
            <a:ext uri="{FF2B5EF4-FFF2-40B4-BE49-F238E27FC236}">
              <a16:creationId xmlns:a16="http://schemas.microsoft.com/office/drawing/2014/main" id="{1E609C07-09B4-5C6A-F89C-B67478BE0A24}"/>
            </a:ext>
          </a:extLst>
        </p:cNvPr>
        <p:cNvGrpSpPr/>
        <p:nvPr/>
      </p:nvGrpSpPr>
      <p:grpSpPr>
        <a:xfrm>
          <a:off x="0" y="0"/>
          <a:ext cx="0" cy="0"/>
          <a:chOff x="0" y="0"/>
          <a:chExt cx="0" cy="0"/>
        </a:xfrm>
      </p:grpSpPr>
      <p:sp>
        <p:nvSpPr>
          <p:cNvPr id="73" name="Google Shape;73;g20c4033f8d1_0_2:notes">
            <a:extLst>
              <a:ext uri="{FF2B5EF4-FFF2-40B4-BE49-F238E27FC236}">
                <a16:creationId xmlns:a16="http://schemas.microsoft.com/office/drawing/2014/main" id="{42ED4D37-2B1A-49EB-5FD7-BB2CBB701B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a:extLst>
              <a:ext uri="{FF2B5EF4-FFF2-40B4-BE49-F238E27FC236}">
                <a16:creationId xmlns:a16="http://schemas.microsoft.com/office/drawing/2014/main" id="{4E658AEB-3069-952D-958C-6D8CF9D560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928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0c4033f8d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0c4033f8d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a:extLst>
            <a:ext uri="{FF2B5EF4-FFF2-40B4-BE49-F238E27FC236}">
              <a16:creationId xmlns:a16="http://schemas.microsoft.com/office/drawing/2014/main" id="{12637FD5-178E-9B91-6A2F-1FE517653266}"/>
            </a:ext>
          </a:extLst>
        </p:cNvPr>
        <p:cNvGrpSpPr/>
        <p:nvPr/>
      </p:nvGrpSpPr>
      <p:grpSpPr>
        <a:xfrm>
          <a:off x="0" y="0"/>
          <a:ext cx="0" cy="0"/>
          <a:chOff x="0" y="0"/>
          <a:chExt cx="0" cy="0"/>
        </a:xfrm>
      </p:grpSpPr>
      <p:sp>
        <p:nvSpPr>
          <p:cNvPr id="81" name="Google Shape;81;g20c4033f8d1_0_22:notes">
            <a:extLst>
              <a:ext uri="{FF2B5EF4-FFF2-40B4-BE49-F238E27FC236}">
                <a16:creationId xmlns:a16="http://schemas.microsoft.com/office/drawing/2014/main" id="{7CAA0D53-7870-22FE-73E0-4868CACFDA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0c4033f8d1_0_22:notes">
            <a:extLst>
              <a:ext uri="{FF2B5EF4-FFF2-40B4-BE49-F238E27FC236}">
                <a16:creationId xmlns:a16="http://schemas.microsoft.com/office/drawing/2014/main" id="{8B021BEA-6CFB-CBBC-C27A-FB52B819BD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4717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cd7bb4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hyperlink" Target="https://slash-earwig-dc7.notion.site/1779bbf6a7338086b017de6ecf91d435?v=17a9bbf6a733801f984a000cda5b779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2392800" y="1537500"/>
            <a:ext cx="4222200" cy="8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3500">
                <a:solidFill>
                  <a:schemeClr val="dk1"/>
                </a:solidFill>
                <a:latin typeface="Montserrat"/>
                <a:ea typeface="Montserrat"/>
                <a:cs typeface="Montserrat"/>
                <a:sym typeface="Montserrat"/>
              </a:rPr>
              <a:t>PRÉSENTATION</a:t>
            </a:r>
            <a:br>
              <a:rPr lang="fr" sz="3500">
                <a:solidFill>
                  <a:schemeClr val="dk1"/>
                </a:solidFill>
                <a:latin typeface="Montserrat"/>
                <a:ea typeface="Montserrat"/>
                <a:cs typeface="Montserrat"/>
                <a:sym typeface="Montserrat"/>
              </a:rPr>
            </a:br>
            <a:br>
              <a:rPr lang="fr" sz="3500">
                <a:solidFill>
                  <a:schemeClr val="dk1"/>
                </a:solidFill>
                <a:latin typeface="Montserrat"/>
                <a:ea typeface="Montserrat"/>
                <a:cs typeface="Montserrat"/>
                <a:sym typeface="Montserrat"/>
              </a:rPr>
            </a:br>
            <a:r>
              <a:rPr lang="fr" sz="3100" b="1">
                <a:solidFill>
                  <a:schemeClr val="dk1"/>
                </a:solidFill>
                <a:latin typeface="Montserrat"/>
                <a:ea typeface="Montserrat"/>
                <a:cs typeface="Montserrat"/>
                <a:sym typeface="Montserrat"/>
              </a:rPr>
              <a:t>Menu Maker by Qwenta</a:t>
            </a:r>
            <a:endParaRPr sz="3100" b="1">
              <a:solidFill>
                <a:schemeClr val="dk1"/>
              </a:solidFill>
              <a:latin typeface="Montserrat"/>
              <a:ea typeface="Montserrat"/>
              <a:cs typeface="Montserrat"/>
              <a:sym typeface="Montserrat"/>
            </a:endParaRPr>
          </a:p>
        </p:txBody>
      </p:sp>
      <p:sp>
        <p:nvSpPr>
          <p:cNvPr id="55" name="Google Shape;55;p13"/>
          <p:cNvSpPr txBox="1"/>
          <p:nvPr/>
        </p:nvSpPr>
        <p:spPr>
          <a:xfrm>
            <a:off x="200456" y="92941"/>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500" dirty="0">
                <a:solidFill>
                  <a:schemeClr val="dk1"/>
                </a:solidFill>
                <a:latin typeface="Montserrat"/>
                <a:ea typeface="Montserrat"/>
                <a:cs typeface="Montserrat"/>
                <a:sym typeface="Montserrat"/>
              </a:rPr>
              <a:t>Tison Maxime	</a:t>
            </a:r>
            <a:br>
              <a:rPr lang="fr" sz="1500" dirty="0">
                <a:solidFill>
                  <a:schemeClr val="dk1"/>
                </a:solidFill>
                <a:latin typeface="Montserrat"/>
                <a:ea typeface="Montserrat"/>
                <a:cs typeface="Montserrat"/>
                <a:sym typeface="Montserrat"/>
              </a:rPr>
            </a:br>
            <a:r>
              <a:rPr lang="fr" sz="1500" dirty="0">
                <a:solidFill>
                  <a:schemeClr val="dk1"/>
                </a:solidFill>
                <a:latin typeface="Montserrat"/>
                <a:ea typeface="Montserrat"/>
                <a:cs typeface="Montserrat"/>
                <a:sym typeface="Montserrat"/>
              </a:rPr>
              <a:t>17/01/2025 </a:t>
            </a:r>
            <a:endParaRPr sz="1500" dirty="0">
              <a:solidFill>
                <a:schemeClr val="dk1"/>
              </a:solidFill>
              <a:latin typeface="Montserrat"/>
              <a:ea typeface="Montserrat"/>
              <a:cs typeface="Montserrat"/>
              <a:sym typeface="Montserrat"/>
            </a:endParaRPr>
          </a:p>
        </p:txBody>
      </p:sp>
      <p:pic>
        <p:nvPicPr>
          <p:cNvPr id="56" name="Google Shape;56;p13"/>
          <p:cNvPicPr preferRelativeResize="0"/>
          <p:nvPr/>
        </p:nvPicPr>
        <p:blipFill>
          <a:blip r:embed="rId3">
            <a:alphaModFix/>
          </a:blip>
          <a:stretch>
            <a:fillRect/>
          </a:stretch>
        </p:blipFill>
        <p:spPr>
          <a:xfrm>
            <a:off x="8469575" y="0"/>
            <a:ext cx="674425" cy="340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C34F4E11-12F2-0506-544C-5FB0A37FD1FD}"/>
            </a:ext>
          </a:extLst>
        </p:cNvPr>
        <p:cNvGrpSpPr/>
        <p:nvPr/>
      </p:nvGrpSpPr>
      <p:grpSpPr>
        <a:xfrm>
          <a:off x="0" y="0"/>
          <a:ext cx="0" cy="0"/>
          <a:chOff x="0" y="0"/>
          <a:chExt cx="0" cy="0"/>
        </a:xfrm>
      </p:grpSpPr>
      <p:sp>
        <p:nvSpPr>
          <p:cNvPr id="92" name="Google Shape;92;p18">
            <a:extLst>
              <a:ext uri="{FF2B5EF4-FFF2-40B4-BE49-F238E27FC236}">
                <a16:creationId xmlns:a16="http://schemas.microsoft.com/office/drawing/2014/main" id="{FC2B2061-B903-2E6E-AD3C-51EC196B0A41}"/>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Suivi du projet avec le Kanban</a:t>
            </a:r>
            <a:endParaRPr sz="3000">
              <a:latin typeface="Montserrat"/>
              <a:ea typeface="Montserrat"/>
              <a:cs typeface="Montserrat"/>
              <a:sym typeface="Montserrat"/>
            </a:endParaRPr>
          </a:p>
        </p:txBody>
      </p:sp>
      <p:sp>
        <p:nvSpPr>
          <p:cNvPr id="93" name="Google Shape;93;p18">
            <a:extLst>
              <a:ext uri="{FF2B5EF4-FFF2-40B4-BE49-F238E27FC236}">
                <a16:creationId xmlns:a16="http://schemas.microsoft.com/office/drawing/2014/main" id="{B44947A8-0299-59F7-B020-A5B2ED808C8F}"/>
              </a:ext>
            </a:extLst>
          </p:cNvPr>
          <p:cNvSpPr txBox="1">
            <a:spLocks noGrp="1"/>
          </p:cNvSpPr>
          <p:nvPr>
            <p:ph type="body" idx="1"/>
          </p:nvPr>
        </p:nvSpPr>
        <p:spPr>
          <a:xfrm>
            <a:off x="311700" y="1152475"/>
            <a:ext cx="8520600" cy="114537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5" name="Google Shape;95;p18">
            <a:extLst>
              <a:ext uri="{FF2B5EF4-FFF2-40B4-BE49-F238E27FC236}">
                <a16:creationId xmlns:a16="http://schemas.microsoft.com/office/drawing/2014/main" id="{38ADBBF3-34D1-224D-41BD-DEBAACBDA935}"/>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a:extLst>
              <a:ext uri="{FF2B5EF4-FFF2-40B4-BE49-F238E27FC236}">
                <a16:creationId xmlns:a16="http://schemas.microsoft.com/office/drawing/2014/main" id="{E01AA9B1-B630-73A2-C95D-12A7B31872D9}"/>
              </a:ext>
            </a:extLst>
          </p:cNvPr>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5" name="ZoneTexte 4">
            <a:extLst>
              <a:ext uri="{FF2B5EF4-FFF2-40B4-BE49-F238E27FC236}">
                <a16:creationId xmlns:a16="http://schemas.microsoft.com/office/drawing/2014/main" id="{250816D6-4ADA-F0E2-11BA-CE0C6CAB1C6E}"/>
              </a:ext>
            </a:extLst>
          </p:cNvPr>
          <p:cNvSpPr txBox="1"/>
          <p:nvPr/>
        </p:nvSpPr>
        <p:spPr>
          <a:xfrm>
            <a:off x="4316785" y="1805811"/>
            <a:ext cx="4599527" cy="2185214"/>
          </a:xfrm>
          <a:prstGeom prst="rect">
            <a:avLst/>
          </a:prstGeom>
          <a:noFill/>
        </p:spPr>
        <p:txBody>
          <a:bodyPr wrap="square">
            <a:spAutoFit/>
          </a:bodyPr>
          <a:lstStyle/>
          <a:p>
            <a:pPr algn="ctr"/>
            <a:r>
              <a:rPr lang="fr-FR" b="1" dirty="0"/>
              <a:t>Les User Stories (US), tâches attribuées, etc.</a:t>
            </a:r>
          </a:p>
          <a:p>
            <a:pPr algn="ctr"/>
            <a:endParaRPr lang="fr-FR" b="1" dirty="0"/>
          </a:p>
          <a:p>
            <a:r>
              <a:rPr lang="fr-FR" sz="1200" dirty="0"/>
              <a:t>Les User Stories décrivent les besoins utilisateurs en langage simple (ex. : "En tant qu'utilisateur, je veux pouvoir me connecter").</a:t>
            </a:r>
          </a:p>
          <a:p>
            <a:endParaRPr lang="fr-FR" sz="1200" dirty="0"/>
          </a:p>
          <a:p>
            <a:pPr>
              <a:buFont typeface="Arial" panose="020B0604020202020204" pitchFamily="34" charset="0"/>
              <a:buChar char="•"/>
            </a:pPr>
            <a:r>
              <a:rPr lang="fr-FR" sz="1200" dirty="0"/>
              <a:t>Chaque User Story est décomposée en tâches spécifiques attribuées à des développeurs (Front-End, </a:t>
            </a:r>
            <a:r>
              <a:rPr lang="fr-FR" sz="1200" dirty="0" err="1"/>
              <a:t>Back-End</a:t>
            </a:r>
            <a:r>
              <a:rPr lang="fr-FR" sz="1200" dirty="0"/>
              <a:t>).</a:t>
            </a:r>
          </a:p>
          <a:p>
            <a:pPr>
              <a:buFont typeface="Arial" panose="020B0604020202020204" pitchFamily="34" charset="0"/>
              <a:buChar char="•"/>
            </a:pPr>
            <a:endParaRPr lang="fr-FR" sz="1200" dirty="0"/>
          </a:p>
          <a:p>
            <a:pPr>
              <a:buFont typeface="Arial" panose="020B0604020202020204" pitchFamily="34" charset="0"/>
              <a:buChar char="•"/>
            </a:pPr>
            <a:r>
              <a:rPr lang="fr-FR" sz="1200" dirty="0"/>
              <a:t>Les priorités (P1, P2, P3) et deadlines permettent de structurer le travail efficacement.</a:t>
            </a:r>
          </a:p>
        </p:txBody>
      </p:sp>
      <p:pic>
        <p:nvPicPr>
          <p:cNvPr id="3" name="Image 2">
            <a:extLst>
              <a:ext uri="{FF2B5EF4-FFF2-40B4-BE49-F238E27FC236}">
                <a16:creationId xmlns:a16="http://schemas.microsoft.com/office/drawing/2014/main" id="{37E79B28-D958-A312-FD6D-C25754682438}"/>
              </a:ext>
            </a:extLst>
          </p:cNvPr>
          <p:cNvPicPr>
            <a:picLocks noChangeAspect="1"/>
          </p:cNvPicPr>
          <p:nvPr/>
        </p:nvPicPr>
        <p:blipFill>
          <a:blip r:embed="rId4"/>
          <a:stretch>
            <a:fillRect/>
          </a:stretch>
        </p:blipFill>
        <p:spPr>
          <a:xfrm>
            <a:off x="391252" y="1017725"/>
            <a:ext cx="2980543" cy="3920450"/>
          </a:xfrm>
          <a:prstGeom prst="rect">
            <a:avLst/>
          </a:prstGeom>
        </p:spPr>
      </p:pic>
    </p:spTree>
    <p:extLst>
      <p:ext uri="{BB962C8B-B14F-4D97-AF65-F5344CB8AC3E}">
        <p14:creationId xmlns:p14="http://schemas.microsoft.com/office/powerpoint/2010/main" val="3293000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8DD499F3-8E50-5E19-A9D5-CC4E24262208}"/>
            </a:ext>
          </a:extLst>
        </p:cNvPr>
        <p:cNvGrpSpPr/>
        <p:nvPr/>
      </p:nvGrpSpPr>
      <p:grpSpPr>
        <a:xfrm>
          <a:off x="0" y="0"/>
          <a:ext cx="0" cy="0"/>
          <a:chOff x="0" y="0"/>
          <a:chExt cx="0" cy="0"/>
        </a:xfrm>
      </p:grpSpPr>
      <p:sp>
        <p:nvSpPr>
          <p:cNvPr id="92" name="Google Shape;92;p18">
            <a:extLst>
              <a:ext uri="{FF2B5EF4-FFF2-40B4-BE49-F238E27FC236}">
                <a16:creationId xmlns:a16="http://schemas.microsoft.com/office/drawing/2014/main" id="{6BD89849-A97D-AAE7-BD22-C2EADF2A8B7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Suivi du projet avec le Kanban</a:t>
            </a:r>
            <a:endParaRPr sz="3000">
              <a:latin typeface="Montserrat"/>
              <a:ea typeface="Montserrat"/>
              <a:cs typeface="Montserrat"/>
              <a:sym typeface="Montserrat"/>
            </a:endParaRPr>
          </a:p>
        </p:txBody>
      </p:sp>
      <p:sp>
        <p:nvSpPr>
          <p:cNvPr id="93" name="Google Shape;93;p18">
            <a:extLst>
              <a:ext uri="{FF2B5EF4-FFF2-40B4-BE49-F238E27FC236}">
                <a16:creationId xmlns:a16="http://schemas.microsoft.com/office/drawing/2014/main" id="{D599F50A-EFB6-0967-7875-8C1E877E8A21}"/>
              </a:ext>
            </a:extLst>
          </p:cNvPr>
          <p:cNvSpPr txBox="1">
            <a:spLocks noGrp="1"/>
          </p:cNvSpPr>
          <p:nvPr>
            <p:ph type="body" idx="1"/>
          </p:nvPr>
        </p:nvSpPr>
        <p:spPr>
          <a:xfrm>
            <a:off x="311700" y="1152475"/>
            <a:ext cx="8520600" cy="114537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5" name="Google Shape;95;p18">
            <a:extLst>
              <a:ext uri="{FF2B5EF4-FFF2-40B4-BE49-F238E27FC236}">
                <a16:creationId xmlns:a16="http://schemas.microsoft.com/office/drawing/2014/main" id="{7F02D915-C921-3224-565D-F2CEDEF49A14}"/>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a:extLst>
              <a:ext uri="{FF2B5EF4-FFF2-40B4-BE49-F238E27FC236}">
                <a16:creationId xmlns:a16="http://schemas.microsoft.com/office/drawing/2014/main" id="{71BA9316-F6EA-54B4-74C1-2A9987885DDD}"/>
              </a:ext>
            </a:extLst>
          </p:cNvPr>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a:extLst>
              <a:ext uri="{FF2B5EF4-FFF2-40B4-BE49-F238E27FC236}">
                <a16:creationId xmlns:a16="http://schemas.microsoft.com/office/drawing/2014/main" id="{C26F7D69-44F7-C932-0247-CD38FBFD8A6F}"/>
              </a:ext>
            </a:extLst>
          </p:cNvPr>
          <p:cNvPicPr>
            <a:picLocks noChangeAspect="1"/>
          </p:cNvPicPr>
          <p:nvPr/>
        </p:nvPicPr>
        <p:blipFill>
          <a:blip r:embed="rId4"/>
          <a:stretch>
            <a:fillRect/>
          </a:stretch>
        </p:blipFill>
        <p:spPr>
          <a:xfrm>
            <a:off x="1012542" y="1017601"/>
            <a:ext cx="7118915" cy="707559"/>
          </a:xfrm>
          <a:prstGeom prst="rect">
            <a:avLst/>
          </a:prstGeom>
        </p:spPr>
      </p:pic>
      <p:sp>
        <p:nvSpPr>
          <p:cNvPr id="5" name="ZoneTexte 4">
            <a:extLst>
              <a:ext uri="{FF2B5EF4-FFF2-40B4-BE49-F238E27FC236}">
                <a16:creationId xmlns:a16="http://schemas.microsoft.com/office/drawing/2014/main" id="{4A57C8E4-AF0D-C43D-8F35-B644039A0AED}"/>
              </a:ext>
            </a:extLst>
          </p:cNvPr>
          <p:cNvSpPr txBox="1"/>
          <p:nvPr/>
        </p:nvSpPr>
        <p:spPr>
          <a:xfrm>
            <a:off x="2281261" y="2020819"/>
            <a:ext cx="4581476" cy="2893100"/>
          </a:xfrm>
          <a:prstGeom prst="rect">
            <a:avLst/>
          </a:prstGeom>
          <a:noFill/>
        </p:spPr>
        <p:txBody>
          <a:bodyPr wrap="square">
            <a:spAutoFit/>
          </a:bodyPr>
          <a:lstStyle/>
          <a:p>
            <a:pPr algn="ctr"/>
            <a:r>
              <a:rPr lang="fr-FR" b="1" dirty="0"/>
              <a:t>Comment le tableau facilite le suivi et la coordination de l’équipe ?</a:t>
            </a:r>
          </a:p>
          <a:p>
            <a:endParaRPr lang="fr-FR" b="1" dirty="0"/>
          </a:p>
          <a:p>
            <a:r>
              <a:rPr lang="fr-FR" dirty="0"/>
              <a:t>Le tableau Kanban centralise les tâches et leur progression :</a:t>
            </a:r>
          </a:p>
          <a:p>
            <a:endParaRPr lang="fr-FR" dirty="0"/>
          </a:p>
          <a:p>
            <a:pPr>
              <a:buFont typeface="Arial" panose="020B0604020202020204" pitchFamily="34" charset="0"/>
              <a:buChar char="•"/>
            </a:pPr>
            <a:r>
              <a:rPr lang="fr-FR" b="1" dirty="0"/>
              <a:t>Suivi :</a:t>
            </a:r>
            <a:r>
              <a:rPr lang="fr-FR" dirty="0"/>
              <a:t> Tout le monde peut voir quelles tâches sont en cours ou terminées en un coup d'œil. (avec les états (à faire, en cours, à tester, terminée..)</a:t>
            </a:r>
          </a:p>
          <a:p>
            <a:pPr>
              <a:buFont typeface="Arial" panose="020B0604020202020204" pitchFamily="34" charset="0"/>
              <a:buChar char="•"/>
            </a:pPr>
            <a:endParaRPr lang="fr-FR" dirty="0"/>
          </a:p>
          <a:p>
            <a:pPr>
              <a:buFont typeface="Arial" panose="020B0604020202020204" pitchFamily="34" charset="0"/>
              <a:buChar char="•"/>
            </a:pPr>
            <a:r>
              <a:rPr lang="fr-FR" b="1" dirty="0"/>
              <a:t>Coordination :</a:t>
            </a:r>
            <a:r>
              <a:rPr lang="fr-FR" dirty="0"/>
              <a:t> Les développeurs savent exactement quoi faire et peuvent collaborer facilement en fonction des priorités et des dépendances.</a:t>
            </a:r>
          </a:p>
        </p:txBody>
      </p:sp>
    </p:spTree>
    <p:extLst>
      <p:ext uri="{BB962C8B-B14F-4D97-AF65-F5344CB8AC3E}">
        <p14:creationId xmlns:p14="http://schemas.microsoft.com/office/powerpoint/2010/main" val="2004156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1800" dirty="0">
                <a:latin typeface="Montserrat"/>
                <a:ea typeface="Montserrat"/>
                <a:cs typeface="Montserrat"/>
                <a:sym typeface="Montserrat"/>
              </a:rPr>
              <a:t>Spécifications techniques</a:t>
            </a:r>
            <a:endParaRPr sz="1800" dirty="0">
              <a:solidFill>
                <a:schemeClr val="dk2"/>
              </a:solidFill>
              <a:latin typeface="Montserrat"/>
              <a:ea typeface="Montserrat"/>
              <a:cs typeface="Montserrat"/>
              <a:sym typeface="Montserrat"/>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1200"/>
              </a:spcBef>
              <a:spcAft>
                <a:spcPts val="0"/>
              </a:spcAft>
              <a:buNone/>
            </a:pPr>
            <a:endParaRPr>
              <a:latin typeface="Montserrat"/>
              <a:ea typeface="Montserrat"/>
              <a:cs typeface="Montserrat"/>
              <a:sym typeface="Montserrat"/>
            </a:endParaRPr>
          </a:p>
          <a:p>
            <a:pPr marL="457200" lvl="0" indent="0" algn="l" rtl="0">
              <a:spcBef>
                <a:spcPts val="1200"/>
              </a:spcBef>
              <a:spcAft>
                <a:spcPts val="1200"/>
              </a:spcAft>
              <a:buNone/>
            </a:pPr>
            <a:endParaRPr>
              <a:latin typeface="Montserrat"/>
              <a:ea typeface="Montserrat"/>
              <a:cs typeface="Montserrat"/>
              <a:sym typeface="Montserrat"/>
            </a:endParaRPr>
          </a:p>
        </p:txBody>
      </p:sp>
      <p:sp>
        <p:nvSpPr>
          <p:cNvPr id="103" name="Google Shape;103;p19"/>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4" name="Google Shape;104;p19"/>
          <p:cNvSpPr txBox="1"/>
          <p:nvPr/>
        </p:nvSpPr>
        <p:spPr>
          <a:xfrm>
            <a:off x="311700" y="853372"/>
            <a:ext cx="8320500" cy="4355008"/>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 sz="1000" i="1" dirty="0">
                <a:solidFill>
                  <a:srgbClr val="0D0D0D"/>
                </a:solidFill>
                <a:highlight>
                  <a:srgbClr val="FFFFFF"/>
                </a:highlight>
                <a:latin typeface="Montserrat"/>
                <a:ea typeface="Montserrat"/>
                <a:cs typeface="Montserrat"/>
                <a:sym typeface="Montserrat"/>
              </a:rPr>
              <a:t>Liste des principales spécifications techniques.</a:t>
            </a:r>
          </a:p>
          <a:p>
            <a:pPr marL="133350" lvl="0" algn="l" rtl="0">
              <a:lnSpc>
                <a:spcPct val="150000"/>
              </a:lnSpc>
              <a:spcBef>
                <a:spcPts val="0"/>
              </a:spcBef>
              <a:spcAft>
                <a:spcPts val="0"/>
              </a:spcAft>
              <a:buClr>
                <a:srgbClr val="0D0D0D"/>
              </a:buClr>
              <a:buSzPts val="1500"/>
            </a:pPr>
            <a:endParaRPr lang="fr" sz="1000" b="1" i="1" dirty="0">
              <a:solidFill>
                <a:srgbClr val="0D0D0D"/>
              </a:solidFill>
              <a:highlight>
                <a:srgbClr val="FFFFFF"/>
              </a:highlight>
              <a:latin typeface="Montserrat"/>
              <a:ea typeface="Montserrat"/>
              <a:cs typeface="Montserrat"/>
              <a:sym typeface="Montserrat"/>
            </a:endParaRPr>
          </a:p>
          <a:p>
            <a:pPr marL="228600" indent="-228600">
              <a:buAutoNum type="arabicPeriod"/>
            </a:pPr>
            <a:r>
              <a:rPr lang="fr-FR" sz="1000" b="1" i="1" dirty="0"/>
              <a:t>Technologies utilisées</a:t>
            </a:r>
          </a:p>
          <a:p>
            <a:pPr>
              <a:buFont typeface="Arial" panose="020B0604020202020204" pitchFamily="34" charset="0"/>
              <a:buChar char="•"/>
            </a:pPr>
            <a:r>
              <a:rPr lang="fr-FR" sz="900" b="1" dirty="0"/>
              <a:t>Front-end</a:t>
            </a:r>
            <a:r>
              <a:rPr lang="fr-FR" sz="900" dirty="0"/>
              <a:t> : React.js pour une interface dynamique et réactive.</a:t>
            </a:r>
          </a:p>
          <a:p>
            <a:pPr>
              <a:buFont typeface="Arial" panose="020B0604020202020204" pitchFamily="34" charset="0"/>
              <a:buChar char="•"/>
            </a:pPr>
            <a:r>
              <a:rPr lang="fr-FR" sz="900" b="1" dirty="0" err="1"/>
              <a:t>Back-end</a:t>
            </a:r>
            <a:r>
              <a:rPr lang="fr-FR" sz="900" dirty="0"/>
              <a:t> : Node.js avec Express.js pour gérer les requêtes et les API.</a:t>
            </a:r>
          </a:p>
          <a:p>
            <a:pPr>
              <a:buFont typeface="Arial" panose="020B0604020202020204" pitchFamily="34" charset="0"/>
              <a:buChar char="•"/>
            </a:pPr>
            <a:r>
              <a:rPr lang="fr-FR" sz="900" b="1" dirty="0"/>
              <a:t>Base de données</a:t>
            </a:r>
            <a:r>
              <a:rPr lang="fr-FR" sz="900" dirty="0"/>
              <a:t> : MongoDB hébergé sur MongoDB Atlas pour stocker les menus et les utilisateurs.</a:t>
            </a:r>
          </a:p>
          <a:p>
            <a:endParaRPr lang="fr-FR" sz="1000" dirty="0"/>
          </a:p>
          <a:p>
            <a:r>
              <a:rPr lang="fr-FR" sz="1000" b="1" dirty="0"/>
              <a:t>2. </a:t>
            </a:r>
            <a:r>
              <a:rPr lang="fr-FR" sz="1000" b="1" i="1" dirty="0"/>
              <a:t>Fonctionnalités techniques principales</a:t>
            </a:r>
          </a:p>
          <a:p>
            <a:pPr>
              <a:buFont typeface="Arial" panose="020B0604020202020204" pitchFamily="34" charset="0"/>
              <a:buChar char="•"/>
            </a:pPr>
            <a:r>
              <a:rPr lang="fr-FR" sz="900" dirty="0"/>
              <a:t>Création et gestion de menus avec ajout de plats via un formulaire dynamique à l’intérieur d’une modale.</a:t>
            </a:r>
          </a:p>
          <a:p>
            <a:pPr>
              <a:buFont typeface="Arial" panose="020B0604020202020204" pitchFamily="34" charset="0"/>
              <a:buChar char="•"/>
            </a:pPr>
            <a:r>
              <a:rPr lang="fr-FR" sz="900" dirty="0"/>
              <a:t>Personnalisation des menus avec un éditeur visuel dynamique permettant d’ajouter un logo, des couleurs, des polices et une mise en page.</a:t>
            </a:r>
          </a:p>
          <a:p>
            <a:pPr>
              <a:buFont typeface="Arial" panose="020B0604020202020204" pitchFamily="34" charset="0"/>
              <a:buChar char="•"/>
            </a:pPr>
            <a:r>
              <a:rPr lang="fr-FR" sz="900" dirty="0"/>
              <a:t>Génération dynamique des menus en PDF grâce à la bibliothèque </a:t>
            </a:r>
            <a:r>
              <a:rPr lang="fr-FR" sz="900" b="1" dirty="0" err="1"/>
              <a:t>jsPDF</a:t>
            </a:r>
            <a:r>
              <a:rPr lang="fr-FR" sz="900" dirty="0"/>
              <a:t>.</a:t>
            </a:r>
          </a:p>
          <a:p>
            <a:pPr>
              <a:buFont typeface="Arial" panose="020B0604020202020204" pitchFamily="34" charset="0"/>
              <a:buChar char="•"/>
            </a:pPr>
            <a:r>
              <a:rPr lang="fr-FR" sz="900" dirty="0"/>
              <a:t>Intégration des API </a:t>
            </a:r>
            <a:r>
              <a:rPr lang="fr-FR" sz="900" b="1" dirty="0"/>
              <a:t>Deliveroo</a:t>
            </a:r>
            <a:r>
              <a:rPr lang="fr-FR" sz="900" dirty="0"/>
              <a:t> et </a:t>
            </a:r>
            <a:r>
              <a:rPr lang="fr-FR" sz="900" b="1" dirty="0"/>
              <a:t>Instagram</a:t>
            </a:r>
            <a:r>
              <a:rPr lang="fr-FR" sz="900" dirty="0"/>
              <a:t> pour partager les menus directement depuis la plateforme.</a:t>
            </a:r>
          </a:p>
          <a:p>
            <a:pPr>
              <a:buFont typeface="Arial" panose="020B0604020202020204" pitchFamily="34" charset="0"/>
              <a:buChar char="•"/>
            </a:pPr>
            <a:r>
              <a:rPr lang="fr-FR" sz="900" dirty="0"/>
              <a:t>Impression des menus via un lien avec le back-office de </a:t>
            </a:r>
            <a:r>
              <a:rPr lang="fr-FR" sz="900" dirty="0" err="1"/>
              <a:t>Qwenta</a:t>
            </a:r>
            <a:r>
              <a:rPr lang="fr-FR" sz="900" dirty="0"/>
              <a:t>.</a:t>
            </a:r>
          </a:p>
          <a:p>
            <a:pPr>
              <a:buFont typeface="Arial" panose="020B0604020202020204" pitchFamily="34" charset="0"/>
              <a:buChar char="•"/>
            </a:pPr>
            <a:endParaRPr lang="fr-FR" sz="1000" dirty="0"/>
          </a:p>
          <a:p>
            <a:r>
              <a:rPr lang="fr-FR" sz="1000" b="1" dirty="0"/>
              <a:t>3. </a:t>
            </a:r>
            <a:r>
              <a:rPr lang="fr-FR" sz="1000" b="1" i="1" dirty="0"/>
              <a:t>Sécurité et authentification</a:t>
            </a:r>
          </a:p>
          <a:p>
            <a:pPr>
              <a:buFont typeface="Arial" panose="020B0604020202020204" pitchFamily="34" charset="0"/>
              <a:buChar char="•"/>
            </a:pPr>
            <a:r>
              <a:rPr lang="fr-FR" sz="900" dirty="0"/>
              <a:t>Utilisation de </a:t>
            </a:r>
            <a:r>
              <a:rPr lang="fr-FR" sz="900" b="1" dirty="0"/>
              <a:t>JWT (JSON Web Token)</a:t>
            </a:r>
            <a:r>
              <a:rPr lang="fr-FR" sz="900" dirty="0"/>
              <a:t> pour sécuriser l’authentification et protéger les accès aux fonctionnalités sensibles.</a:t>
            </a:r>
          </a:p>
          <a:p>
            <a:pPr>
              <a:buFont typeface="Arial" panose="020B0604020202020204" pitchFamily="34" charset="0"/>
              <a:buChar char="•"/>
            </a:pPr>
            <a:r>
              <a:rPr lang="fr-FR" sz="900" dirty="0"/>
              <a:t>Stockage des mots de passe avec </a:t>
            </a:r>
            <a:r>
              <a:rPr lang="fr-FR" sz="900" b="1" dirty="0" err="1"/>
              <a:t>bcrypt</a:t>
            </a:r>
            <a:r>
              <a:rPr lang="fr-FR" sz="900" dirty="0"/>
              <a:t> pour garantir leur confidentialité.</a:t>
            </a:r>
          </a:p>
          <a:p>
            <a:pPr>
              <a:buFont typeface="Arial" panose="020B0604020202020204" pitchFamily="34" charset="0"/>
              <a:buChar char="•"/>
            </a:pPr>
            <a:r>
              <a:rPr lang="fr-FR" sz="900" dirty="0"/>
              <a:t>Protection contre les attaques </a:t>
            </a:r>
            <a:r>
              <a:rPr lang="fr-FR" sz="900" b="1" dirty="0"/>
              <a:t>XSS</a:t>
            </a:r>
            <a:r>
              <a:rPr lang="fr-FR" sz="900" dirty="0"/>
              <a:t> et </a:t>
            </a:r>
            <a:r>
              <a:rPr lang="fr-FR" sz="900" b="1" dirty="0"/>
              <a:t>CSRF</a:t>
            </a:r>
            <a:r>
              <a:rPr lang="fr-FR" sz="900" dirty="0"/>
              <a:t> pour empêcher les injections malveillantes.</a:t>
            </a:r>
          </a:p>
          <a:p>
            <a:pPr>
              <a:buFont typeface="Arial" panose="020B0604020202020204" pitchFamily="34" charset="0"/>
              <a:buChar char="•"/>
            </a:pPr>
            <a:r>
              <a:rPr lang="fr-FR" sz="900" dirty="0"/>
              <a:t>Sécurisation des API avec </a:t>
            </a:r>
            <a:r>
              <a:rPr lang="fr-FR" sz="900" b="1" dirty="0" err="1"/>
              <a:t>OAuth</a:t>
            </a:r>
            <a:r>
              <a:rPr lang="fr-FR" sz="900" b="1" dirty="0"/>
              <a:t> 2.0</a:t>
            </a:r>
            <a:r>
              <a:rPr lang="fr-FR" sz="900" dirty="0"/>
              <a:t> et </a:t>
            </a:r>
            <a:r>
              <a:rPr lang="fr-FR" sz="900" b="1" dirty="0"/>
              <a:t>rate-</a:t>
            </a:r>
            <a:r>
              <a:rPr lang="fr-FR" sz="900" b="1" dirty="0" err="1"/>
              <a:t>limiting</a:t>
            </a:r>
            <a:r>
              <a:rPr lang="fr-FR" sz="900" dirty="0"/>
              <a:t> pour éviter les abus.</a:t>
            </a:r>
          </a:p>
          <a:p>
            <a:endParaRPr lang="fr-FR" sz="1000" dirty="0"/>
          </a:p>
          <a:p>
            <a:r>
              <a:rPr lang="fr-FR" sz="1000" b="1" dirty="0"/>
              <a:t>4. </a:t>
            </a:r>
            <a:r>
              <a:rPr lang="fr-FR" sz="1000" b="1" i="1" dirty="0"/>
              <a:t>Hébergement et compatibilité</a:t>
            </a:r>
          </a:p>
          <a:p>
            <a:pPr>
              <a:buFont typeface="Arial" panose="020B0604020202020204" pitchFamily="34" charset="0"/>
              <a:buChar char="•"/>
            </a:pPr>
            <a:r>
              <a:rPr lang="fr-FR" sz="900" b="1" dirty="0"/>
              <a:t>Hébergement</a:t>
            </a:r>
            <a:r>
              <a:rPr lang="fr-FR" sz="900" dirty="0"/>
              <a:t> sur </a:t>
            </a:r>
            <a:r>
              <a:rPr lang="fr-FR" sz="900" b="1" dirty="0" err="1"/>
              <a:t>Vercel</a:t>
            </a:r>
            <a:r>
              <a:rPr lang="fr-FR" sz="900" dirty="0"/>
              <a:t>, idéal pour une application front-end scalable.</a:t>
            </a:r>
          </a:p>
          <a:p>
            <a:pPr>
              <a:buFont typeface="Arial" panose="020B0604020202020204" pitchFamily="34" charset="0"/>
              <a:buChar char="•"/>
            </a:pPr>
            <a:r>
              <a:rPr lang="fr-FR" sz="900" b="1" dirty="0"/>
              <a:t>Compatibilité</a:t>
            </a:r>
            <a:r>
              <a:rPr lang="fr-FR" sz="900" dirty="0"/>
              <a:t> assurée uniquement avec les navigateurs récents (Chrome, Firefox, Safari).</a:t>
            </a:r>
          </a:p>
          <a:p>
            <a:pPr marL="457200" lvl="0" indent="-323850" algn="l" rtl="0">
              <a:lnSpc>
                <a:spcPct val="150000"/>
              </a:lnSpc>
              <a:spcBef>
                <a:spcPts val="0"/>
              </a:spcBef>
              <a:spcAft>
                <a:spcPts val="0"/>
              </a:spcAft>
              <a:buClr>
                <a:srgbClr val="0D0D0D"/>
              </a:buClr>
              <a:buSzPts val="1500"/>
              <a:buFont typeface="Montserrat"/>
              <a:buChar char="●"/>
            </a:pPr>
            <a:endParaRPr sz="10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sz="1000" dirty="0"/>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A68B26F9-A2F7-60B0-57F1-54AE771CE8A6}"/>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3D26D519-FC7B-9331-B9CC-FE76D1C98BC3}"/>
              </a:ext>
            </a:extLst>
          </p:cNvPr>
          <p:cNvSpPr/>
          <p:nvPr/>
        </p:nvSpPr>
        <p:spPr>
          <a:xfrm>
            <a:off x="5803834" y="4454839"/>
            <a:ext cx="2288369" cy="19962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19721453-9E1A-2192-E02A-2547F36FE2CE}"/>
              </a:ext>
            </a:extLst>
          </p:cNvPr>
          <p:cNvSpPr/>
          <p:nvPr/>
        </p:nvSpPr>
        <p:spPr>
          <a:xfrm>
            <a:off x="2948349" y="4493770"/>
            <a:ext cx="1001417" cy="19962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EE5A3FD6-7BEB-307F-99D1-9654ADD6C96D}"/>
              </a:ext>
            </a:extLst>
          </p:cNvPr>
          <p:cNvSpPr/>
          <p:nvPr/>
        </p:nvSpPr>
        <p:spPr>
          <a:xfrm>
            <a:off x="2984829" y="3913442"/>
            <a:ext cx="980730" cy="222678"/>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5279530F-A6D1-B31D-621F-31571B779FC0}"/>
              </a:ext>
            </a:extLst>
          </p:cNvPr>
          <p:cNvSpPr/>
          <p:nvPr/>
        </p:nvSpPr>
        <p:spPr>
          <a:xfrm>
            <a:off x="2381118" y="3145915"/>
            <a:ext cx="2190882" cy="25917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653FD3ED-CD1E-2E99-C691-2E42D666DE1C}"/>
              </a:ext>
            </a:extLst>
          </p:cNvPr>
          <p:cNvSpPr/>
          <p:nvPr/>
        </p:nvSpPr>
        <p:spPr>
          <a:xfrm>
            <a:off x="511799" y="3111342"/>
            <a:ext cx="961663" cy="29374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Google Shape;101;p19">
            <a:extLst>
              <a:ext uri="{FF2B5EF4-FFF2-40B4-BE49-F238E27FC236}">
                <a16:creationId xmlns:a16="http://schemas.microsoft.com/office/drawing/2014/main" id="{5A4FDBFA-DD99-AB50-353B-9EACBBF15F6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1800" dirty="0">
                <a:latin typeface="Montserrat"/>
                <a:ea typeface="Montserrat"/>
                <a:cs typeface="Montserrat"/>
                <a:sym typeface="Montserrat"/>
              </a:rPr>
              <a:t>Spécifications techniques</a:t>
            </a:r>
            <a:endParaRPr sz="1800" dirty="0">
              <a:solidFill>
                <a:schemeClr val="dk2"/>
              </a:solidFill>
              <a:latin typeface="Montserrat"/>
              <a:ea typeface="Montserrat"/>
              <a:cs typeface="Montserrat"/>
              <a:sym typeface="Montserrat"/>
            </a:endParaRPr>
          </a:p>
        </p:txBody>
      </p:sp>
      <p:sp>
        <p:nvSpPr>
          <p:cNvPr id="103" name="Google Shape;103;p19">
            <a:extLst>
              <a:ext uri="{FF2B5EF4-FFF2-40B4-BE49-F238E27FC236}">
                <a16:creationId xmlns:a16="http://schemas.microsoft.com/office/drawing/2014/main" id="{F05C168C-9800-48C4-72FD-AC440B494E09}"/>
              </a:ext>
            </a:extLst>
          </p:cNvPr>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4" name="Google Shape;104;p19">
            <a:extLst>
              <a:ext uri="{FF2B5EF4-FFF2-40B4-BE49-F238E27FC236}">
                <a16:creationId xmlns:a16="http://schemas.microsoft.com/office/drawing/2014/main" id="{0EF62719-EA76-FF3A-DE29-AB71876F2AA8}"/>
              </a:ext>
            </a:extLst>
          </p:cNvPr>
          <p:cNvSpPr txBox="1"/>
          <p:nvPr/>
        </p:nvSpPr>
        <p:spPr>
          <a:xfrm>
            <a:off x="311700" y="848634"/>
            <a:ext cx="8320500" cy="2923847"/>
          </a:xfrm>
          <a:prstGeom prst="rect">
            <a:avLst/>
          </a:prstGeom>
          <a:noFill/>
          <a:ln>
            <a:noFill/>
          </a:ln>
        </p:spPr>
        <p:txBody>
          <a:bodyPr spcFirstLastPara="1" wrap="square" lIns="91425" tIns="91425" rIns="91425" bIns="91425" anchor="t" anchorCtr="0">
            <a:spAutoFit/>
          </a:bodyPr>
          <a:lstStyle/>
          <a:p>
            <a:pPr marL="285750" indent="-285750">
              <a:buFont typeface="Arial" panose="020B0604020202020204" pitchFamily="34" charset="0"/>
              <a:buChar char="•"/>
            </a:pPr>
            <a:r>
              <a:rPr lang="fr" sz="1500" i="1" dirty="0">
                <a:solidFill>
                  <a:srgbClr val="0D0D0D"/>
                </a:solidFill>
                <a:highlight>
                  <a:srgbClr val="FFFFFF"/>
                </a:highlight>
                <a:latin typeface="Montserrat"/>
                <a:ea typeface="Montserrat"/>
                <a:cs typeface="Montserrat"/>
                <a:sym typeface="Montserrat"/>
              </a:rPr>
              <a:t>Choix d'une spécification technique clé à vulgariser.</a:t>
            </a:r>
          </a:p>
          <a:p>
            <a:br>
              <a:rPr lang="fr" sz="1500" dirty="0">
                <a:solidFill>
                  <a:srgbClr val="0D0D0D"/>
                </a:solidFill>
                <a:highlight>
                  <a:srgbClr val="FFFFFF"/>
                </a:highlight>
                <a:latin typeface="Montserrat"/>
                <a:ea typeface="Montserrat"/>
                <a:cs typeface="Montserrat"/>
                <a:sym typeface="Montserrat"/>
              </a:rPr>
            </a:br>
            <a:r>
              <a:rPr lang="fr-FR" sz="1200" b="1" i="1" dirty="0"/>
              <a:t>Pourquoi JWT ?</a:t>
            </a:r>
          </a:p>
          <a:p>
            <a:r>
              <a:rPr lang="fr-FR" sz="1000" dirty="0"/>
              <a:t>JWT permet aux utilisateurs de se connecter une fois et de rester authentifiés sans avoir à ressaisir leurs identifiants à chaque action.</a:t>
            </a:r>
          </a:p>
          <a:p>
            <a:endParaRPr lang="fr-FR" sz="1000" dirty="0"/>
          </a:p>
          <a:p>
            <a:r>
              <a:rPr lang="fr-FR" sz="1200" b="1" i="1" dirty="0"/>
              <a:t>Principe simplifié :</a:t>
            </a:r>
            <a:endParaRPr lang="fr-FR" sz="1200" i="1" dirty="0"/>
          </a:p>
          <a:p>
            <a:pPr>
              <a:buFont typeface="+mj-lt"/>
              <a:buAutoNum type="arabicPeriod"/>
            </a:pPr>
            <a:r>
              <a:rPr lang="fr-FR" sz="1000" dirty="0"/>
              <a:t>L’utilisateur entre son </a:t>
            </a:r>
            <a:r>
              <a:rPr lang="fr-FR" sz="1000" b="1" dirty="0"/>
              <a:t>email et mot de passe</a:t>
            </a:r>
            <a:r>
              <a:rPr lang="fr-FR" sz="1000" dirty="0"/>
              <a:t>.</a:t>
            </a:r>
          </a:p>
          <a:p>
            <a:pPr>
              <a:buFont typeface="+mj-lt"/>
              <a:buAutoNum type="arabicPeriod"/>
            </a:pPr>
            <a:r>
              <a:rPr lang="fr-FR" sz="1000" dirty="0"/>
              <a:t>Le serveur vérifie ses informations et génère un </a:t>
            </a:r>
            <a:r>
              <a:rPr lang="fr-FR" sz="1000" b="1" dirty="0" err="1"/>
              <a:t>token</a:t>
            </a:r>
            <a:r>
              <a:rPr lang="fr-FR" sz="1000" b="1" dirty="0"/>
              <a:t> JWT</a:t>
            </a:r>
            <a:r>
              <a:rPr lang="fr-FR" sz="1000" dirty="0"/>
              <a:t>.</a:t>
            </a:r>
          </a:p>
          <a:p>
            <a:pPr>
              <a:buFont typeface="+mj-lt"/>
              <a:buAutoNum type="arabicPeriod"/>
            </a:pPr>
            <a:r>
              <a:rPr lang="fr-FR" sz="1000" dirty="0"/>
              <a:t>Ce </a:t>
            </a:r>
            <a:r>
              <a:rPr lang="fr-FR" sz="1000" dirty="0" err="1"/>
              <a:t>token</a:t>
            </a:r>
            <a:r>
              <a:rPr lang="fr-FR" sz="1000" dirty="0"/>
              <a:t> est stocké dans le navigateur et envoyé avec chaque requête API.</a:t>
            </a:r>
          </a:p>
          <a:p>
            <a:pPr>
              <a:buFont typeface="+mj-lt"/>
              <a:buAutoNum type="arabicPeriod"/>
            </a:pPr>
            <a:r>
              <a:rPr lang="fr-FR" sz="1000" dirty="0"/>
              <a:t>Le serveur vérifie le </a:t>
            </a:r>
            <a:r>
              <a:rPr lang="fr-FR" sz="1000" dirty="0" err="1"/>
              <a:t>token</a:t>
            </a:r>
            <a:r>
              <a:rPr lang="fr-FR" sz="1000" dirty="0"/>
              <a:t> pour valider l’accès aux menus personnalisés</a:t>
            </a:r>
          </a:p>
          <a:p>
            <a:pPr>
              <a:buFont typeface="+mj-lt"/>
              <a:buAutoNum type="arabicPeriod"/>
            </a:pPr>
            <a:endParaRPr lang="fr-FR" sz="1000" dirty="0"/>
          </a:p>
          <a:p>
            <a:r>
              <a:rPr lang="fr-FR" sz="1200" b="1" i="1" dirty="0" err="1"/>
              <a:t>Schema</a:t>
            </a:r>
            <a:r>
              <a:rPr lang="fr-FR" sz="1200" b="1" i="1" dirty="0"/>
              <a:t> explicatif :</a:t>
            </a:r>
          </a:p>
          <a:p>
            <a:pPr marL="457200" lvl="0" indent="-323850" algn="l" rtl="0">
              <a:lnSpc>
                <a:spcPct val="150000"/>
              </a:lnSpc>
              <a:spcBef>
                <a:spcPts val="0"/>
              </a:spcBef>
              <a:spcAft>
                <a:spcPts val="0"/>
              </a:spcAft>
              <a:buClr>
                <a:srgbClr val="0D0D0D"/>
              </a:buClr>
              <a:buSzPts val="1500"/>
              <a:buFont typeface="Montserrat"/>
              <a:buChar char="●"/>
            </a:pP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05" name="Google Shape;105;p19">
            <a:extLst>
              <a:ext uri="{FF2B5EF4-FFF2-40B4-BE49-F238E27FC236}">
                <a16:creationId xmlns:a16="http://schemas.microsoft.com/office/drawing/2014/main" id="{95BF95C6-B960-7173-CC15-9374C641C2C8}"/>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a:extLst>
              <a:ext uri="{FF2B5EF4-FFF2-40B4-BE49-F238E27FC236}">
                <a16:creationId xmlns:a16="http://schemas.microsoft.com/office/drawing/2014/main" id="{62F9ACF5-36A7-8CE4-06B8-573B80641A53}"/>
              </a:ext>
            </a:extLst>
          </p:cNvPr>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8" name="Google Shape;104;p19">
            <a:extLst>
              <a:ext uri="{FF2B5EF4-FFF2-40B4-BE49-F238E27FC236}">
                <a16:creationId xmlns:a16="http://schemas.microsoft.com/office/drawing/2014/main" id="{7AB01123-9746-7FCE-5E1B-43D08BD64A04}"/>
              </a:ext>
            </a:extLst>
          </p:cNvPr>
          <p:cNvSpPr txBox="1"/>
          <p:nvPr/>
        </p:nvSpPr>
        <p:spPr>
          <a:xfrm>
            <a:off x="496027" y="2904018"/>
            <a:ext cx="1123305" cy="553968"/>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fr-FR" dirty="0"/>
              <a:t>Utilisateur</a:t>
            </a:r>
            <a:endParaRPr dirty="0"/>
          </a:p>
        </p:txBody>
      </p:sp>
      <p:sp>
        <p:nvSpPr>
          <p:cNvPr id="9" name="Google Shape;104;p19">
            <a:extLst>
              <a:ext uri="{FF2B5EF4-FFF2-40B4-BE49-F238E27FC236}">
                <a16:creationId xmlns:a16="http://schemas.microsoft.com/office/drawing/2014/main" id="{AF64F232-7D6F-AFF3-37C0-6159CDC0537B}"/>
              </a:ext>
            </a:extLst>
          </p:cNvPr>
          <p:cNvSpPr txBox="1"/>
          <p:nvPr/>
        </p:nvSpPr>
        <p:spPr>
          <a:xfrm>
            <a:off x="2381118" y="2915684"/>
            <a:ext cx="2223022" cy="553968"/>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fr-FR" dirty="0"/>
              <a:t>Serveur d’Authentification</a:t>
            </a:r>
            <a:endParaRPr dirty="0"/>
          </a:p>
        </p:txBody>
      </p:sp>
      <p:sp>
        <p:nvSpPr>
          <p:cNvPr id="10" name="Google Shape;104;p19">
            <a:extLst>
              <a:ext uri="{FF2B5EF4-FFF2-40B4-BE49-F238E27FC236}">
                <a16:creationId xmlns:a16="http://schemas.microsoft.com/office/drawing/2014/main" id="{BEB06D31-BD4D-57FF-1CCA-AA912F5A1A12}"/>
              </a:ext>
            </a:extLst>
          </p:cNvPr>
          <p:cNvSpPr txBox="1"/>
          <p:nvPr/>
        </p:nvSpPr>
        <p:spPr>
          <a:xfrm>
            <a:off x="2930977" y="3671456"/>
            <a:ext cx="1123305" cy="553968"/>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fr-FR" dirty="0"/>
              <a:t>JWT Token</a:t>
            </a:r>
            <a:endParaRPr dirty="0"/>
          </a:p>
        </p:txBody>
      </p:sp>
      <p:sp>
        <p:nvSpPr>
          <p:cNvPr id="11" name="Google Shape;104;p19">
            <a:extLst>
              <a:ext uri="{FF2B5EF4-FFF2-40B4-BE49-F238E27FC236}">
                <a16:creationId xmlns:a16="http://schemas.microsoft.com/office/drawing/2014/main" id="{DA85C622-9C33-A38A-6567-2A1A9381B53F}"/>
              </a:ext>
            </a:extLst>
          </p:cNvPr>
          <p:cNvSpPr txBox="1"/>
          <p:nvPr/>
        </p:nvSpPr>
        <p:spPr>
          <a:xfrm>
            <a:off x="2898835" y="4244911"/>
            <a:ext cx="1187587" cy="553968"/>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fr-FR" dirty="0"/>
              <a:t>Serveur API</a:t>
            </a:r>
            <a:endParaRPr dirty="0"/>
          </a:p>
        </p:txBody>
      </p:sp>
      <p:sp>
        <p:nvSpPr>
          <p:cNvPr id="12" name="Google Shape;104;p19">
            <a:extLst>
              <a:ext uri="{FF2B5EF4-FFF2-40B4-BE49-F238E27FC236}">
                <a16:creationId xmlns:a16="http://schemas.microsoft.com/office/drawing/2014/main" id="{5317D398-9FDA-8016-B9AD-D14366A0DF6A}"/>
              </a:ext>
            </a:extLst>
          </p:cNvPr>
          <p:cNvSpPr txBox="1"/>
          <p:nvPr/>
        </p:nvSpPr>
        <p:spPr>
          <a:xfrm>
            <a:off x="5761192" y="4197834"/>
            <a:ext cx="2920062" cy="553968"/>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fr-FR" dirty="0"/>
              <a:t>Accès aux menus sécurisés</a:t>
            </a:r>
            <a:endParaRPr dirty="0"/>
          </a:p>
        </p:txBody>
      </p:sp>
      <p:cxnSp>
        <p:nvCxnSpPr>
          <p:cNvPr id="19" name="Connecteur droit avec flèche 18">
            <a:extLst>
              <a:ext uri="{FF2B5EF4-FFF2-40B4-BE49-F238E27FC236}">
                <a16:creationId xmlns:a16="http://schemas.microsoft.com/office/drawing/2014/main" id="{1F43FC00-A6F6-2574-0C79-96C4D38F0588}"/>
              </a:ext>
            </a:extLst>
          </p:cNvPr>
          <p:cNvCxnSpPr/>
          <p:nvPr/>
        </p:nvCxnSpPr>
        <p:spPr>
          <a:xfrm>
            <a:off x="1619332" y="3273836"/>
            <a:ext cx="536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D1EB0055-1BE3-4E77-855B-63F93112ED11}"/>
              </a:ext>
            </a:extLst>
          </p:cNvPr>
          <p:cNvCxnSpPr/>
          <p:nvPr/>
        </p:nvCxnSpPr>
        <p:spPr>
          <a:xfrm>
            <a:off x="3468087" y="3469652"/>
            <a:ext cx="0" cy="358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AD135A5E-1803-5294-B090-34FAFA73F723}"/>
              </a:ext>
            </a:extLst>
          </p:cNvPr>
          <p:cNvCxnSpPr>
            <a:cxnSpLocks/>
          </p:cNvCxnSpPr>
          <p:nvPr/>
        </p:nvCxnSpPr>
        <p:spPr>
          <a:xfrm>
            <a:off x="3492629" y="4167770"/>
            <a:ext cx="0" cy="2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7B36E061-837E-14B6-8223-49710DB04947}"/>
              </a:ext>
            </a:extLst>
          </p:cNvPr>
          <p:cNvCxnSpPr>
            <a:cxnSpLocks/>
            <a:stCxn id="11" idx="3"/>
          </p:cNvCxnSpPr>
          <p:nvPr/>
        </p:nvCxnSpPr>
        <p:spPr>
          <a:xfrm>
            <a:off x="4086422" y="4521895"/>
            <a:ext cx="1603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Google Shape;104;p19">
            <a:extLst>
              <a:ext uri="{FF2B5EF4-FFF2-40B4-BE49-F238E27FC236}">
                <a16:creationId xmlns:a16="http://schemas.microsoft.com/office/drawing/2014/main" id="{ECCF5DB9-9195-AC9C-3162-B1D7434EEE5D}"/>
              </a:ext>
            </a:extLst>
          </p:cNvPr>
          <p:cNvSpPr txBox="1"/>
          <p:nvPr/>
        </p:nvSpPr>
        <p:spPr>
          <a:xfrm>
            <a:off x="419119" y="3223446"/>
            <a:ext cx="1599189" cy="615523"/>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fr-FR" sz="900" i="1" dirty="0"/>
              <a:t>User envoi entre et envoie ses identifiants</a:t>
            </a:r>
            <a:endParaRPr sz="900" i="1" dirty="0"/>
          </a:p>
        </p:txBody>
      </p:sp>
      <p:sp>
        <p:nvSpPr>
          <p:cNvPr id="31" name="Google Shape;104;p19">
            <a:extLst>
              <a:ext uri="{FF2B5EF4-FFF2-40B4-BE49-F238E27FC236}">
                <a16:creationId xmlns:a16="http://schemas.microsoft.com/office/drawing/2014/main" id="{A0251A8C-4B4E-0913-F4CF-CF28333967EC}"/>
              </a:ext>
            </a:extLst>
          </p:cNvPr>
          <p:cNvSpPr txBox="1"/>
          <p:nvPr/>
        </p:nvSpPr>
        <p:spPr>
          <a:xfrm>
            <a:off x="4604140" y="2873240"/>
            <a:ext cx="1770200" cy="615523"/>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fr-FR" sz="900" i="1" dirty="0"/>
              <a:t>Le serveur vérifie les ID et génère un JWT Token</a:t>
            </a:r>
            <a:endParaRPr sz="900" i="1" dirty="0"/>
          </a:p>
        </p:txBody>
      </p:sp>
      <p:sp>
        <p:nvSpPr>
          <p:cNvPr id="33" name="Google Shape;104;p19">
            <a:extLst>
              <a:ext uri="{FF2B5EF4-FFF2-40B4-BE49-F238E27FC236}">
                <a16:creationId xmlns:a16="http://schemas.microsoft.com/office/drawing/2014/main" id="{ACF78533-27F0-E666-837C-427D001275BA}"/>
              </a:ext>
            </a:extLst>
          </p:cNvPr>
          <p:cNvSpPr txBox="1"/>
          <p:nvPr/>
        </p:nvSpPr>
        <p:spPr>
          <a:xfrm>
            <a:off x="3981038" y="3617510"/>
            <a:ext cx="2144968" cy="615523"/>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fr-FR" sz="900" i="1" dirty="0"/>
              <a:t>Token envoyé avec chaque requête API pour prouver l’ID de l’user</a:t>
            </a:r>
            <a:endParaRPr sz="900" i="1" dirty="0"/>
          </a:p>
        </p:txBody>
      </p:sp>
      <p:sp>
        <p:nvSpPr>
          <p:cNvPr id="34" name="Google Shape;104;p19">
            <a:extLst>
              <a:ext uri="{FF2B5EF4-FFF2-40B4-BE49-F238E27FC236}">
                <a16:creationId xmlns:a16="http://schemas.microsoft.com/office/drawing/2014/main" id="{C3A56283-C403-9D78-CCE7-0B4A685F3257}"/>
              </a:ext>
            </a:extLst>
          </p:cNvPr>
          <p:cNvSpPr txBox="1"/>
          <p:nvPr/>
        </p:nvSpPr>
        <p:spPr>
          <a:xfrm>
            <a:off x="3990992" y="4328452"/>
            <a:ext cx="1770200" cy="754022"/>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fr-FR" sz="900" i="1" dirty="0"/>
              <a:t>Le Serveur API valide le </a:t>
            </a:r>
            <a:r>
              <a:rPr lang="fr-FR" sz="900" i="1" dirty="0" err="1"/>
              <a:t>token</a:t>
            </a:r>
            <a:r>
              <a:rPr lang="fr-FR" sz="900" i="1" dirty="0"/>
              <a:t> et autorise l’accès aux menus sécurisés</a:t>
            </a:r>
            <a:endParaRPr sz="900" i="1" dirty="0"/>
          </a:p>
        </p:txBody>
      </p:sp>
    </p:spTree>
    <p:extLst>
      <p:ext uri="{BB962C8B-B14F-4D97-AF65-F5344CB8AC3E}">
        <p14:creationId xmlns:p14="http://schemas.microsoft.com/office/powerpoint/2010/main" val="711955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Veille Technologique avec :</a:t>
            </a:r>
            <a:endParaRPr sz="2000" dirty="0">
              <a:solidFill>
                <a:schemeClr val="dk2"/>
              </a:solidFill>
              <a:latin typeface="Montserrat"/>
              <a:ea typeface="Montserrat"/>
              <a:cs typeface="Montserrat"/>
              <a:sym typeface="Montserrat"/>
            </a:endParaRPr>
          </a:p>
        </p:txBody>
      </p:sp>
      <p:sp>
        <p:nvSpPr>
          <p:cNvPr id="112" name="Google Shape;11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13" name="Google Shape;113;p20"/>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5" name="Google Shape;115;p20"/>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4" name="Image 3">
            <a:extLst>
              <a:ext uri="{FF2B5EF4-FFF2-40B4-BE49-F238E27FC236}">
                <a16:creationId xmlns:a16="http://schemas.microsoft.com/office/drawing/2014/main" id="{5796B1E8-5163-0705-CB45-FEC5A3F2FC36}"/>
              </a:ext>
            </a:extLst>
          </p:cNvPr>
          <p:cNvPicPr>
            <a:picLocks noChangeAspect="1"/>
          </p:cNvPicPr>
          <p:nvPr/>
        </p:nvPicPr>
        <p:blipFill>
          <a:blip r:embed="rId4"/>
          <a:stretch>
            <a:fillRect/>
          </a:stretch>
        </p:blipFill>
        <p:spPr>
          <a:xfrm>
            <a:off x="4583482" y="-110703"/>
            <a:ext cx="2527091" cy="1684155"/>
          </a:xfrm>
          <a:prstGeom prst="rect">
            <a:avLst/>
          </a:prstGeom>
        </p:spPr>
      </p:pic>
      <p:pic>
        <p:nvPicPr>
          <p:cNvPr id="6" name="Image 5">
            <a:extLst>
              <a:ext uri="{FF2B5EF4-FFF2-40B4-BE49-F238E27FC236}">
                <a16:creationId xmlns:a16="http://schemas.microsoft.com/office/drawing/2014/main" id="{1FE715BC-27F6-CD0D-08D8-7B7219F9EB49}"/>
              </a:ext>
            </a:extLst>
          </p:cNvPr>
          <p:cNvPicPr>
            <a:picLocks noChangeAspect="1"/>
          </p:cNvPicPr>
          <p:nvPr/>
        </p:nvPicPr>
        <p:blipFill>
          <a:blip r:embed="rId5"/>
          <a:stretch>
            <a:fillRect/>
          </a:stretch>
        </p:blipFill>
        <p:spPr>
          <a:xfrm>
            <a:off x="2092104" y="1712342"/>
            <a:ext cx="2807010" cy="2945150"/>
          </a:xfrm>
          <a:prstGeom prst="rect">
            <a:avLst/>
          </a:prstGeom>
        </p:spPr>
      </p:pic>
      <p:pic>
        <p:nvPicPr>
          <p:cNvPr id="8" name="Image 7">
            <a:extLst>
              <a:ext uri="{FF2B5EF4-FFF2-40B4-BE49-F238E27FC236}">
                <a16:creationId xmlns:a16="http://schemas.microsoft.com/office/drawing/2014/main" id="{CD470C9F-41F8-B734-4A02-042C67B79958}"/>
              </a:ext>
            </a:extLst>
          </p:cNvPr>
          <p:cNvPicPr>
            <a:picLocks noChangeAspect="1"/>
          </p:cNvPicPr>
          <p:nvPr/>
        </p:nvPicPr>
        <p:blipFill>
          <a:blip r:embed="rId6"/>
          <a:stretch>
            <a:fillRect/>
          </a:stretch>
        </p:blipFill>
        <p:spPr>
          <a:xfrm>
            <a:off x="5414359" y="1713625"/>
            <a:ext cx="3392428" cy="2945150"/>
          </a:xfrm>
          <a:prstGeom prst="rect">
            <a:avLst/>
          </a:prstGeom>
        </p:spPr>
      </p:pic>
      <p:pic>
        <p:nvPicPr>
          <p:cNvPr id="10" name="Image 9">
            <a:extLst>
              <a:ext uri="{FF2B5EF4-FFF2-40B4-BE49-F238E27FC236}">
                <a16:creationId xmlns:a16="http://schemas.microsoft.com/office/drawing/2014/main" id="{0782DFCA-87DA-3E88-AFDF-CD20106319CC}"/>
              </a:ext>
            </a:extLst>
          </p:cNvPr>
          <p:cNvPicPr>
            <a:picLocks noChangeAspect="1"/>
          </p:cNvPicPr>
          <p:nvPr/>
        </p:nvPicPr>
        <p:blipFill>
          <a:blip r:embed="rId7"/>
          <a:stretch>
            <a:fillRect/>
          </a:stretch>
        </p:blipFill>
        <p:spPr>
          <a:xfrm>
            <a:off x="509713" y="1505463"/>
            <a:ext cx="1067146" cy="343704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F71AEF8F-DB94-D5DC-2A88-9758FA0029A0}"/>
            </a:ext>
          </a:extLst>
        </p:cNvPr>
        <p:cNvGrpSpPr/>
        <p:nvPr/>
      </p:nvGrpSpPr>
      <p:grpSpPr>
        <a:xfrm>
          <a:off x="0" y="0"/>
          <a:ext cx="0" cy="0"/>
          <a:chOff x="0" y="0"/>
          <a:chExt cx="0" cy="0"/>
        </a:xfrm>
      </p:grpSpPr>
      <p:sp>
        <p:nvSpPr>
          <p:cNvPr id="111" name="Google Shape;111;p20">
            <a:extLst>
              <a:ext uri="{FF2B5EF4-FFF2-40B4-BE49-F238E27FC236}">
                <a16:creationId xmlns:a16="http://schemas.microsoft.com/office/drawing/2014/main" id="{BBA578B3-839D-4AE7-CA53-728B6DF7A623}"/>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Veille Technologique</a:t>
            </a:r>
            <a:endParaRPr sz="2000">
              <a:solidFill>
                <a:schemeClr val="dk2"/>
              </a:solidFill>
              <a:latin typeface="Montserrat"/>
              <a:ea typeface="Montserrat"/>
              <a:cs typeface="Montserrat"/>
              <a:sym typeface="Montserrat"/>
            </a:endParaRPr>
          </a:p>
        </p:txBody>
      </p:sp>
      <p:sp>
        <p:nvSpPr>
          <p:cNvPr id="113" name="Google Shape;113;p20">
            <a:extLst>
              <a:ext uri="{FF2B5EF4-FFF2-40B4-BE49-F238E27FC236}">
                <a16:creationId xmlns:a16="http://schemas.microsoft.com/office/drawing/2014/main" id="{8869BF0C-C346-5906-7C66-8BA70E356BB1}"/>
              </a:ext>
            </a:extLst>
          </p:cNvPr>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5" name="Google Shape;115;p20">
            <a:extLst>
              <a:ext uri="{FF2B5EF4-FFF2-40B4-BE49-F238E27FC236}">
                <a16:creationId xmlns:a16="http://schemas.microsoft.com/office/drawing/2014/main" id="{01018DD3-52C7-ACE1-C3B9-DC96D075412D}"/>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a:extLst>
              <a:ext uri="{FF2B5EF4-FFF2-40B4-BE49-F238E27FC236}">
                <a16:creationId xmlns:a16="http://schemas.microsoft.com/office/drawing/2014/main" id="{543DA2AD-4A32-619B-0C37-735C23476AAA}"/>
              </a:ext>
            </a:extLst>
          </p:cNvPr>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2" name="ZoneTexte 1">
            <a:extLst>
              <a:ext uri="{FF2B5EF4-FFF2-40B4-BE49-F238E27FC236}">
                <a16:creationId xmlns:a16="http://schemas.microsoft.com/office/drawing/2014/main" id="{4C8DA2E5-92C2-B500-7DF8-43D390B5EFCC}"/>
              </a:ext>
            </a:extLst>
          </p:cNvPr>
          <p:cNvSpPr txBox="1"/>
          <p:nvPr/>
        </p:nvSpPr>
        <p:spPr>
          <a:xfrm>
            <a:off x="3719192" y="544025"/>
            <a:ext cx="4482317" cy="307777"/>
          </a:xfrm>
          <a:prstGeom prst="rect">
            <a:avLst/>
          </a:prstGeom>
          <a:noFill/>
        </p:spPr>
        <p:txBody>
          <a:bodyPr wrap="none" rtlCol="0">
            <a:spAutoFit/>
          </a:bodyPr>
          <a:lstStyle/>
          <a:p>
            <a:r>
              <a:rPr lang="fr-FR" dirty="0"/>
              <a:t>2. Méthode de classification des sources d’information</a:t>
            </a:r>
          </a:p>
        </p:txBody>
      </p:sp>
      <p:sp>
        <p:nvSpPr>
          <p:cNvPr id="3" name="ZoneTexte 2">
            <a:extLst>
              <a:ext uri="{FF2B5EF4-FFF2-40B4-BE49-F238E27FC236}">
                <a16:creationId xmlns:a16="http://schemas.microsoft.com/office/drawing/2014/main" id="{E56CD076-5DF6-87FE-B0C2-E177908422C0}"/>
              </a:ext>
            </a:extLst>
          </p:cNvPr>
          <p:cNvSpPr txBox="1"/>
          <p:nvPr/>
        </p:nvSpPr>
        <p:spPr>
          <a:xfrm>
            <a:off x="3006994" y="1002137"/>
            <a:ext cx="3809211" cy="600164"/>
          </a:xfrm>
          <a:prstGeom prst="rect">
            <a:avLst/>
          </a:prstGeom>
          <a:noFill/>
        </p:spPr>
        <p:txBody>
          <a:bodyPr wrap="square" rtlCol="0">
            <a:spAutoFit/>
          </a:bodyPr>
          <a:lstStyle/>
          <a:p>
            <a:r>
              <a:rPr lang="fr-FR" sz="1100" dirty="0"/>
              <a:t>Dans Feedly, les sources d'informations ont été organisées en </a:t>
            </a:r>
            <a:r>
              <a:rPr lang="fr-FR" sz="1100" b="1" dirty="0"/>
              <a:t>deux catégories principales </a:t>
            </a:r>
            <a:r>
              <a:rPr lang="fr-FR" sz="1100" dirty="0"/>
              <a:t>pour répondre aux besoins spécifiques du projet </a:t>
            </a:r>
            <a:r>
              <a:rPr lang="fr-FR" sz="1100" b="1" dirty="0"/>
              <a:t>Menu Maker</a:t>
            </a:r>
            <a:r>
              <a:rPr lang="fr-FR" sz="1100" dirty="0"/>
              <a:t> :</a:t>
            </a:r>
          </a:p>
        </p:txBody>
      </p:sp>
      <p:sp>
        <p:nvSpPr>
          <p:cNvPr id="4" name="Flèche : droite 3">
            <a:extLst>
              <a:ext uri="{FF2B5EF4-FFF2-40B4-BE49-F238E27FC236}">
                <a16:creationId xmlns:a16="http://schemas.microsoft.com/office/drawing/2014/main" id="{2CA58516-BBB2-7CC9-32DB-6371CD321BCE}"/>
              </a:ext>
            </a:extLst>
          </p:cNvPr>
          <p:cNvSpPr/>
          <p:nvPr/>
        </p:nvSpPr>
        <p:spPr>
          <a:xfrm>
            <a:off x="2086249" y="1148239"/>
            <a:ext cx="739101" cy="307959"/>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4" name="Rectangle 5">
            <a:extLst>
              <a:ext uri="{FF2B5EF4-FFF2-40B4-BE49-F238E27FC236}">
                <a16:creationId xmlns:a16="http://schemas.microsoft.com/office/drawing/2014/main" id="{F2D12E54-FFE9-8226-B8F8-54BA811DA935}"/>
              </a:ext>
            </a:extLst>
          </p:cNvPr>
          <p:cNvSpPr>
            <a:spLocks noChangeArrowheads="1"/>
          </p:cNvSpPr>
          <p:nvPr/>
        </p:nvSpPr>
        <p:spPr bwMode="auto">
          <a:xfrm>
            <a:off x="4115164" y="1866879"/>
            <a:ext cx="4754042"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fr-FR" sz="1100" b="1" dirty="0">
                <a:solidFill>
                  <a:schemeClr val="tx1"/>
                </a:solidFill>
                <a:latin typeface="Arial" panose="020B0604020202020204" pitchFamily="34" charset="0"/>
              </a:rPr>
              <a:t>1</a:t>
            </a:r>
            <a:r>
              <a:rPr kumimoji="0" lang="fr-FR" altLang="fr-FR" sz="1100" b="1" i="0" u="none" strike="noStrike" cap="none" normalizeH="0" baseline="0" dirty="0">
                <a:ln>
                  <a:noFill/>
                </a:ln>
                <a:solidFill>
                  <a:schemeClr val="tx1"/>
                </a:solidFill>
                <a:effectLst/>
                <a:latin typeface="Arial" panose="020B0604020202020204" pitchFamily="34" charset="0"/>
              </a:rPr>
              <a:t>. Axe de curation </a:t>
            </a:r>
            <a:r>
              <a:rPr lang="fr-FR" altLang="fr-FR" sz="1100" b="1" dirty="0">
                <a:solidFill>
                  <a:schemeClr val="tx1"/>
                </a:solidFill>
                <a:latin typeface="Arial" panose="020B0604020202020204" pitchFamily="34" charset="0"/>
              </a:rPr>
              <a:t>« Menu Maker »</a:t>
            </a:r>
            <a:r>
              <a:rPr kumimoji="0" lang="fr-FR" altLang="fr-FR" sz="1100" b="1"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1" u="none" strike="noStrike" cap="none" normalizeH="0" baseline="0" dirty="0">
                <a:ln>
                  <a:noFill/>
                </a:ln>
                <a:solidFill>
                  <a:schemeClr val="tx1"/>
                </a:solidFill>
                <a:effectLst/>
                <a:latin typeface="Arial" panose="020B0604020202020204" pitchFamily="34" charset="0"/>
              </a:rPr>
              <a:t>Objectif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rial" panose="020B0604020202020204" pitchFamily="34" charset="0"/>
              </a:rPr>
              <a:t> Se concentrer sur les technologies directement liées au projet </a:t>
            </a:r>
            <a:r>
              <a:rPr kumimoji="0" lang="fr-FR" altLang="fr-FR" sz="1100" b="1" i="0" u="none" strike="noStrike" cap="none" normalizeH="0" baseline="0" dirty="0">
                <a:ln>
                  <a:noFill/>
                </a:ln>
                <a:solidFill>
                  <a:schemeClr val="tx1"/>
                </a:solidFill>
                <a:effectLst/>
                <a:latin typeface="Arial" panose="020B0604020202020204" pitchFamily="34" charset="0"/>
              </a:rPr>
              <a:t>Menu Maker</a:t>
            </a:r>
            <a:r>
              <a:rPr kumimoji="0" lang="fr-FR" altLang="fr-FR" sz="1100" b="0" i="0" u="none" strike="noStrike" cap="none" normalizeH="0" baseline="0" dirty="0">
                <a:ln>
                  <a:noFill/>
                </a:ln>
                <a:solidFill>
                  <a:schemeClr val="tx1"/>
                </a:solidFill>
                <a:effectLst/>
                <a:latin typeface="Arial" panose="020B0604020202020204" pitchFamily="34" charset="0"/>
              </a:rPr>
              <a:t>, comme MongoDB, Node.js, et React.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1" strike="noStrike" cap="none" normalizeH="0" baseline="0" dirty="0">
                <a:ln>
                  <a:noFill/>
                </a:ln>
                <a:solidFill>
                  <a:schemeClr val="tx1"/>
                </a:solidFill>
                <a:effectLst/>
                <a:latin typeface="Arial" panose="020B0604020202020204" pitchFamily="34" charset="0"/>
              </a:rPr>
              <a:t>Exemples de sources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1" i="0" u="none" strike="noStrike" cap="none" normalizeH="0" baseline="0" dirty="0">
                <a:ln>
                  <a:noFill/>
                </a:ln>
                <a:solidFill>
                  <a:schemeClr val="tx1"/>
                </a:solidFill>
                <a:effectLst/>
                <a:latin typeface="Arial" panose="020B0604020202020204" pitchFamily="34" charset="0"/>
              </a:rPr>
              <a:t> MongoDB Blog</a:t>
            </a:r>
            <a:r>
              <a:rPr kumimoji="0" lang="fr-FR" altLang="fr-FR" sz="1100" b="0" i="0" u="none" strike="noStrike" cap="none" normalizeH="0" baseline="0" dirty="0">
                <a:ln>
                  <a:noFill/>
                </a:ln>
                <a:solidFill>
                  <a:schemeClr val="tx1"/>
                </a:solidFill>
                <a:effectLst/>
                <a:latin typeface="Arial" panose="020B0604020202020204" pitchFamily="34" charset="0"/>
              </a:rPr>
              <a:t> : Meilleures pratiques pour utiliser MongoDB.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1" i="0" u="none" strike="noStrike" cap="none" normalizeH="0" baseline="0" dirty="0">
                <a:ln>
                  <a:noFill/>
                </a:ln>
                <a:solidFill>
                  <a:schemeClr val="tx1"/>
                </a:solidFill>
                <a:effectLst/>
                <a:latin typeface="Arial" panose="020B0604020202020204" pitchFamily="34" charset="0"/>
              </a:rPr>
              <a:t> Node Weekly</a:t>
            </a:r>
            <a:r>
              <a:rPr kumimoji="0" lang="fr-FR" altLang="fr-FR" sz="1100" b="0" i="0" u="none" strike="noStrike" cap="none" normalizeH="0" baseline="0" dirty="0">
                <a:ln>
                  <a:noFill/>
                </a:ln>
                <a:solidFill>
                  <a:schemeClr val="tx1"/>
                </a:solidFill>
                <a:effectLst/>
                <a:latin typeface="Arial" panose="020B0604020202020204" pitchFamily="34" charset="0"/>
              </a:rPr>
              <a:t> : Contenu dédié à l'écosystème Node.js.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1" i="0" u="none" strike="noStrike" cap="none" normalizeH="0" baseline="0" dirty="0">
                <a:ln>
                  <a:noFill/>
                </a:ln>
                <a:solidFill>
                  <a:schemeClr val="tx1"/>
                </a:solidFill>
                <a:effectLst/>
                <a:latin typeface="Arial" panose="020B0604020202020204" pitchFamily="34" charset="0"/>
              </a:rPr>
              <a:t> CSS-Tricks</a:t>
            </a:r>
            <a:r>
              <a:rPr kumimoji="0" lang="fr-FR" altLang="fr-FR" sz="1100" b="0" i="0" u="none" strike="noStrike" cap="none" normalizeH="0" baseline="0" dirty="0">
                <a:ln>
                  <a:noFill/>
                </a:ln>
                <a:solidFill>
                  <a:schemeClr val="tx1"/>
                </a:solidFill>
                <a:effectLst/>
                <a:latin typeface="Arial" panose="020B0604020202020204" pitchFamily="34" charset="0"/>
              </a:rPr>
              <a:t> : Conseils avancés pour styliser l'interface.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1" i="0" u="none" strike="noStrike" cap="none" normalizeH="0" baseline="0" dirty="0">
                <a:ln>
                  <a:noFill/>
                </a:ln>
                <a:solidFill>
                  <a:schemeClr val="tx1"/>
                </a:solidFill>
                <a:effectLst/>
                <a:latin typeface="Arial" panose="020B0604020202020204" pitchFamily="34" charset="0"/>
              </a:rPr>
              <a:t> React Blog</a:t>
            </a:r>
            <a:r>
              <a:rPr kumimoji="0" lang="fr-FR" altLang="fr-FR" sz="1100" b="0" i="0" u="none" strike="noStrike" cap="none" normalizeH="0" baseline="0" dirty="0">
                <a:ln>
                  <a:noFill/>
                </a:ln>
                <a:solidFill>
                  <a:schemeClr val="tx1"/>
                </a:solidFill>
                <a:effectLst/>
                <a:latin typeface="Arial" panose="020B0604020202020204" pitchFamily="34" charset="0"/>
              </a:rPr>
              <a:t> : Mises à jour et bonnes pratiques pour React.js.</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100" dirty="0">
                <a:solidFill>
                  <a:schemeClr val="tx1"/>
                </a:solidFill>
                <a:latin typeface="Arial" panose="020B0604020202020204" pitchFamily="34" charset="0"/>
              </a:rPr>
              <a:t> </a:t>
            </a:r>
            <a:r>
              <a:rPr lang="fr-FR" altLang="fr-FR" sz="1100" b="1" dirty="0">
                <a:solidFill>
                  <a:schemeClr val="tx1"/>
                </a:solidFill>
                <a:latin typeface="Arial" panose="020B0604020202020204" pitchFamily="34" charset="0"/>
              </a:rPr>
              <a:t>Programming with Mosh </a:t>
            </a:r>
            <a:r>
              <a:rPr lang="fr-FR" altLang="fr-FR" sz="1100" dirty="0">
                <a:solidFill>
                  <a:schemeClr val="tx1"/>
                </a:solidFill>
                <a:latin typeface="Arial" panose="020B0604020202020204" pitchFamily="34" charset="0"/>
              </a:rPr>
              <a:t>: </a:t>
            </a:r>
            <a:r>
              <a:rPr lang="fr-FR" sz="1100" dirty="0"/>
              <a:t>chaîne YouTube incontournable pour apprendre et maîtriser les bases et les outils avancés du développement web et logiciel (React, Node.js, Express, BDD, Javascript).</a:t>
            </a:r>
            <a:endParaRPr kumimoji="0" lang="fr-FR" altLang="fr-FR"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1" u="none" strike="noStrike" cap="none" normalizeH="0" baseline="0" dirty="0">
                <a:ln>
                  <a:noFill/>
                </a:ln>
                <a:solidFill>
                  <a:schemeClr val="tx1"/>
                </a:solidFill>
                <a:effectLst/>
                <a:latin typeface="Arial" panose="020B0604020202020204" pitchFamily="34" charset="0"/>
              </a:rPr>
              <a:t>Critère de sélection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rial" panose="020B0604020202020204" pitchFamily="34" charset="0"/>
              </a:rPr>
              <a:t> Sources orientées vers les technologies et outils utilisés dans le projet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100" b="0" i="0" u="none" strike="noStrike" cap="none" normalizeH="0" baseline="0" dirty="0">
              <a:ln>
                <a:noFill/>
              </a:ln>
              <a:solidFill>
                <a:schemeClr val="tx1"/>
              </a:solidFill>
              <a:effectLst/>
              <a:latin typeface="Arial" panose="020B0604020202020204" pitchFamily="34" charset="0"/>
            </a:endParaRPr>
          </a:p>
        </p:txBody>
      </p:sp>
      <p:pic>
        <p:nvPicPr>
          <p:cNvPr id="16" name="Image 15">
            <a:extLst>
              <a:ext uri="{FF2B5EF4-FFF2-40B4-BE49-F238E27FC236}">
                <a16:creationId xmlns:a16="http://schemas.microsoft.com/office/drawing/2014/main" id="{5E02E37A-92BE-B2A2-B98D-B980469CB0AE}"/>
              </a:ext>
            </a:extLst>
          </p:cNvPr>
          <p:cNvPicPr>
            <a:picLocks noChangeAspect="1"/>
          </p:cNvPicPr>
          <p:nvPr/>
        </p:nvPicPr>
        <p:blipFill>
          <a:blip r:embed="rId4"/>
          <a:stretch>
            <a:fillRect/>
          </a:stretch>
        </p:blipFill>
        <p:spPr>
          <a:xfrm>
            <a:off x="628986" y="1852489"/>
            <a:ext cx="2078163" cy="3137618"/>
          </a:xfrm>
          <a:prstGeom prst="rect">
            <a:avLst/>
          </a:prstGeom>
        </p:spPr>
      </p:pic>
      <p:sp>
        <p:nvSpPr>
          <p:cNvPr id="17" name="Flèche : droite 16">
            <a:extLst>
              <a:ext uri="{FF2B5EF4-FFF2-40B4-BE49-F238E27FC236}">
                <a16:creationId xmlns:a16="http://schemas.microsoft.com/office/drawing/2014/main" id="{D0A67644-9E31-C901-0078-96B7A7F90C05}"/>
              </a:ext>
            </a:extLst>
          </p:cNvPr>
          <p:cNvSpPr/>
          <p:nvPr/>
        </p:nvSpPr>
        <p:spPr>
          <a:xfrm>
            <a:off x="3006994" y="2965658"/>
            <a:ext cx="916797" cy="911280"/>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78661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EE643B7D-1912-B9C7-91B5-B53BB648982E}"/>
            </a:ext>
          </a:extLst>
        </p:cNvPr>
        <p:cNvGrpSpPr/>
        <p:nvPr/>
      </p:nvGrpSpPr>
      <p:grpSpPr>
        <a:xfrm>
          <a:off x="0" y="0"/>
          <a:ext cx="0" cy="0"/>
          <a:chOff x="0" y="0"/>
          <a:chExt cx="0" cy="0"/>
        </a:xfrm>
      </p:grpSpPr>
      <p:sp>
        <p:nvSpPr>
          <p:cNvPr id="111" name="Google Shape;111;p20">
            <a:extLst>
              <a:ext uri="{FF2B5EF4-FFF2-40B4-BE49-F238E27FC236}">
                <a16:creationId xmlns:a16="http://schemas.microsoft.com/office/drawing/2014/main" id="{60664AFE-7D21-E7ED-85FD-0867FD8EA58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Veille Technologique</a:t>
            </a:r>
            <a:endParaRPr sz="2000">
              <a:solidFill>
                <a:schemeClr val="dk2"/>
              </a:solidFill>
              <a:latin typeface="Montserrat"/>
              <a:ea typeface="Montserrat"/>
              <a:cs typeface="Montserrat"/>
              <a:sym typeface="Montserrat"/>
            </a:endParaRPr>
          </a:p>
        </p:txBody>
      </p:sp>
      <p:sp>
        <p:nvSpPr>
          <p:cNvPr id="112" name="Google Shape;112;p20">
            <a:extLst>
              <a:ext uri="{FF2B5EF4-FFF2-40B4-BE49-F238E27FC236}">
                <a16:creationId xmlns:a16="http://schemas.microsoft.com/office/drawing/2014/main" id="{648C38D4-8823-B871-F836-B76B143027DF}"/>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1200"/>
              </a:spcBef>
              <a:spcAft>
                <a:spcPts val="0"/>
              </a:spcAft>
              <a:buNone/>
            </a:pPr>
            <a:endParaRPr>
              <a:latin typeface="Montserrat"/>
              <a:ea typeface="Montserrat"/>
              <a:cs typeface="Montserrat"/>
              <a:sym typeface="Montserrat"/>
            </a:endParaRPr>
          </a:p>
          <a:p>
            <a:pPr marL="457200" lvl="0" indent="0" algn="l" rtl="0">
              <a:spcBef>
                <a:spcPts val="1200"/>
              </a:spcBef>
              <a:spcAft>
                <a:spcPts val="1200"/>
              </a:spcAft>
              <a:buNone/>
            </a:pPr>
            <a:endParaRPr>
              <a:latin typeface="Montserrat"/>
              <a:ea typeface="Montserrat"/>
              <a:cs typeface="Montserrat"/>
              <a:sym typeface="Montserrat"/>
            </a:endParaRPr>
          </a:p>
        </p:txBody>
      </p:sp>
      <p:sp>
        <p:nvSpPr>
          <p:cNvPr id="113" name="Google Shape;113;p20">
            <a:extLst>
              <a:ext uri="{FF2B5EF4-FFF2-40B4-BE49-F238E27FC236}">
                <a16:creationId xmlns:a16="http://schemas.microsoft.com/office/drawing/2014/main" id="{5852752D-5523-A433-E939-64AA19067520}"/>
              </a:ext>
            </a:extLst>
          </p:cNvPr>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5" name="Google Shape;115;p20">
            <a:extLst>
              <a:ext uri="{FF2B5EF4-FFF2-40B4-BE49-F238E27FC236}">
                <a16:creationId xmlns:a16="http://schemas.microsoft.com/office/drawing/2014/main" id="{35B6ED41-A0B3-3897-7110-E9C2666D99C8}"/>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a:extLst>
              <a:ext uri="{FF2B5EF4-FFF2-40B4-BE49-F238E27FC236}">
                <a16:creationId xmlns:a16="http://schemas.microsoft.com/office/drawing/2014/main" id="{7F29A0E2-56FF-D934-7E52-FA898EDF9CEB}"/>
              </a:ext>
            </a:extLst>
          </p:cNvPr>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a:extLst>
              <a:ext uri="{FF2B5EF4-FFF2-40B4-BE49-F238E27FC236}">
                <a16:creationId xmlns:a16="http://schemas.microsoft.com/office/drawing/2014/main" id="{53D5756B-F936-F62D-BAAF-AC773C1543B7}"/>
              </a:ext>
            </a:extLst>
          </p:cNvPr>
          <p:cNvPicPr>
            <a:picLocks noChangeAspect="1"/>
          </p:cNvPicPr>
          <p:nvPr/>
        </p:nvPicPr>
        <p:blipFill>
          <a:blip r:embed="rId4"/>
          <a:stretch>
            <a:fillRect/>
          </a:stretch>
        </p:blipFill>
        <p:spPr>
          <a:xfrm>
            <a:off x="589438" y="1378707"/>
            <a:ext cx="2116109" cy="3256101"/>
          </a:xfrm>
          <a:prstGeom prst="rect">
            <a:avLst/>
          </a:prstGeom>
        </p:spPr>
      </p:pic>
      <p:sp>
        <p:nvSpPr>
          <p:cNvPr id="4" name="Flèche : droite 3">
            <a:extLst>
              <a:ext uri="{FF2B5EF4-FFF2-40B4-BE49-F238E27FC236}">
                <a16:creationId xmlns:a16="http://schemas.microsoft.com/office/drawing/2014/main" id="{A2AD84DD-541D-CABA-896C-AC7AD1B8F43E}"/>
              </a:ext>
            </a:extLst>
          </p:cNvPr>
          <p:cNvSpPr/>
          <p:nvPr/>
        </p:nvSpPr>
        <p:spPr>
          <a:xfrm>
            <a:off x="2983285" y="2405035"/>
            <a:ext cx="916797" cy="911280"/>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A23ED63E-F206-52F4-0D4C-051CD938FFB7}"/>
              </a:ext>
            </a:extLst>
          </p:cNvPr>
          <p:cNvSpPr txBox="1"/>
          <p:nvPr/>
        </p:nvSpPr>
        <p:spPr>
          <a:xfrm>
            <a:off x="4215606" y="1291014"/>
            <a:ext cx="4445697" cy="3308598"/>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rial" panose="020B0604020202020204" pitchFamily="34" charset="0"/>
              </a:rPr>
              <a:t>2. Axe de curation </a:t>
            </a:r>
            <a:r>
              <a:rPr lang="fr-FR" altLang="fr-FR" sz="1100" b="1" dirty="0">
                <a:solidFill>
                  <a:schemeClr val="tx1"/>
                </a:solidFill>
                <a:latin typeface="Arial" panose="020B0604020202020204" pitchFamily="34" charset="0"/>
              </a:rPr>
              <a:t>« Dev Global »</a:t>
            </a:r>
            <a:r>
              <a:rPr kumimoji="0" lang="fr-FR" altLang="fr-FR" sz="1100" b="1" i="0" u="none" strike="noStrike" cap="none" normalizeH="0" baseline="0" dirty="0">
                <a:ln>
                  <a:noFill/>
                </a:ln>
                <a:solidFill>
                  <a:schemeClr val="tx1"/>
                </a:solidFill>
                <a:effectLst/>
                <a:latin typeface="Arial" panose="020B0604020202020204" pitchFamily="34" charset="0"/>
              </a:rPr>
              <a:t> </a:t>
            </a:r>
          </a:p>
          <a:p>
            <a:endParaRPr lang="fr-FR" sz="1100" b="1" dirty="0"/>
          </a:p>
          <a:p>
            <a:r>
              <a:rPr lang="fr-FR" sz="1100" b="1" dirty="0"/>
              <a:t>Objectif :</a:t>
            </a:r>
          </a:p>
          <a:p>
            <a:pPr>
              <a:buFont typeface="Arial" panose="020B0604020202020204" pitchFamily="34" charset="0"/>
              <a:buChar char="•"/>
            </a:pPr>
            <a:r>
              <a:rPr lang="fr-FR" sz="1100" dirty="0"/>
              <a:t> Suivre les </a:t>
            </a:r>
            <a:r>
              <a:rPr lang="fr-FR" sz="1100" b="1" dirty="0"/>
              <a:t>tendances générales du développement web</a:t>
            </a:r>
            <a:r>
              <a:rPr lang="fr-FR" sz="1100" dirty="0"/>
              <a:t> pour rester informé des évolutions dans les frameworks, bibliothèques, et meilleures pratiques.</a:t>
            </a:r>
          </a:p>
          <a:p>
            <a:pPr>
              <a:buFont typeface="Arial" panose="020B0604020202020204" pitchFamily="34" charset="0"/>
              <a:buChar char="•"/>
            </a:pPr>
            <a:endParaRPr lang="fr-FR" sz="1100" dirty="0"/>
          </a:p>
          <a:p>
            <a:r>
              <a:rPr lang="fr-FR" sz="1100" b="1" dirty="0"/>
              <a:t>Exemples de sources :</a:t>
            </a:r>
          </a:p>
          <a:p>
            <a:pPr>
              <a:buFont typeface="Arial" panose="020B0604020202020204" pitchFamily="34" charset="0"/>
              <a:buChar char="•"/>
            </a:pPr>
            <a:r>
              <a:rPr lang="fr-FR" sz="1100" b="1" dirty="0"/>
              <a:t> DEV Community</a:t>
            </a:r>
            <a:r>
              <a:rPr lang="fr-FR" sz="1100" dirty="0"/>
              <a:t> : Articles techniques sur tous les aspects du développement.</a:t>
            </a:r>
          </a:p>
          <a:p>
            <a:pPr>
              <a:buFont typeface="Arial" panose="020B0604020202020204" pitchFamily="34" charset="0"/>
              <a:buChar char="•"/>
            </a:pPr>
            <a:r>
              <a:rPr lang="fr-FR" sz="1100" b="1" dirty="0"/>
              <a:t> Frontend Focus</a:t>
            </a:r>
            <a:r>
              <a:rPr lang="fr-FR" sz="1100" dirty="0"/>
              <a:t> : Focus sur les technologies front-end.</a:t>
            </a:r>
          </a:p>
          <a:p>
            <a:pPr>
              <a:buFont typeface="Arial" panose="020B0604020202020204" pitchFamily="34" charset="0"/>
              <a:buChar char="•"/>
            </a:pPr>
            <a:r>
              <a:rPr lang="fr-FR" sz="1100" b="1" dirty="0"/>
              <a:t> The A11Y Project</a:t>
            </a:r>
            <a:r>
              <a:rPr lang="fr-FR" sz="1100" dirty="0"/>
              <a:t> : Ressources pour l'accessibilité web.</a:t>
            </a:r>
          </a:p>
          <a:p>
            <a:pPr>
              <a:buFont typeface="Arial" panose="020B0604020202020204" pitchFamily="34" charset="0"/>
              <a:buChar char="•"/>
            </a:pPr>
            <a:r>
              <a:rPr lang="fr-FR" sz="1100" b="1" dirty="0"/>
              <a:t> JavaScript Weekly</a:t>
            </a:r>
            <a:r>
              <a:rPr lang="fr-FR" sz="1100" dirty="0"/>
              <a:t> : Mise à jour sur l'écosystème JavaScript.</a:t>
            </a:r>
          </a:p>
          <a:p>
            <a:pPr>
              <a:buFont typeface="Arial" panose="020B0604020202020204" pitchFamily="34" charset="0"/>
              <a:buChar char="•"/>
            </a:pPr>
            <a:r>
              <a:rPr lang="fr-FR" sz="1100" dirty="0"/>
              <a:t> </a:t>
            </a:r>
            <a:r>
              <a:rPr lang="fr-FR" sz="1100" b="1" dirty="0"/>
              <a:t>Micode</a:t>
            </a:r>
            <a:r>
              <a:rPr lang="fr-FR" sz="1100" dirty="0"/>
              <a:t> : </a:t>
            </a:r>
          </a:p>
          <a:p>
            <a:pPr>
              <a:buFont typeface="Arial" panose="020B0604020202020204" pitchFamily="34" charset="0"/>
              <a:buChar char="•"/>
            </a:pPr>
            <a:endParaRPr lang="fr-FR" sz="1100" dirty="0"/>
          </a:p>
          <a:p>
            <a:r>
              <a:rPr lang="fr-FR" sz="1100" b="1" dirty="0"/>
              <a:t>Critère de sélection :</a:t>
            </a:r>
          </a:p>
          <a:p>
            <a:pPr>
              <a:buFont typeface="Arial" panose="020B0604020202020204" pitchFamily="34" charset="0"/>
              <a:buChar char="•"/>
            </a:pPr>
            <a:r>
              <a:rPr lang="fr-FR" sz="1100" dirty="0"/>
              <a:t> Blogs, newsletters, et podcasts abordant des sujets globaux liés au développement web (HTML, CSS, JavaScript, accessibilité).</a:t>
            </a:r>
          </a:p>
          <a:p>
            <a:endParaRPr lang="fr-FR" sz="1100" dirty="0"/>
          </a:p>
        </p:txBody>
      </p:sp>
    </p:spTree>
    <p:extLst>
      <p:ext uri="{BB962C8B-B14F-4D97-AF65-F5344CB8AC3E}">
        <p14:creationId xmlns:p14="http://schemas.microsoft.com/office/powerpoint/2010/main" val="1345682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B7522816-40E0-B023-421E-3D751C19B81F}"/>
            </a:ext>
          </a:extLst>
        </p:cNvPr>
        <p:cNvGrpSpPr/>
        <p:nvPr/>
      </p:nvGrpSpPr>
      <p:grpSpPr>
        <a:xfrm>
          <a:off x="0" y="0"/>
          <a:ext cx="0" cy="0"/>
          <a:chOff x="0" y="0"/>
          <a:chExt cx="0" cy="0"/>
        </a:xfrm>
      </p:grpSpPr>
      <p:sp>
        <p:nvSpPr>
          <p:cNvPr id="111" name="Google Shape;111;p20">
            <a:extLst>
              <a:ext uri="{FF2B5EF4-FFF2-40B4-BE49-F238E27FC236}">
                <a16:creationId xmlns:a16="http://schemas.microsoft.com/office/drawing/2014/main" id="{A3D6D580-2565-27E8-58DD-470507E76936}"/>
              </a:ext>
            </a:extLst>
          </p:cNvPr>
          <p:cNvSpPr txBox="1">
            <a:spLocks noGrp="1"/>
          </p:cNvSpPr>
          <p:nvPr>
            <p:ph type="title"/>
          </p:nvPr>
        </p:nvSpPr>
        <p:spPr>
          <a:xfrm>
            <a:off x="235895" y="164126"/>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Veille Technologique</a:t>
            </a:r>
            <a:endParaRPr sz="2000" dirty="0">
              <a:solidFill>
                <a:schemeClr val="dk2"/>
              </a:solidFill>
              <a:latin typeface="Montserrat"/>
              <a:ea typeface="Montserrat"/>
              <a:cs typeface="Montserrat"/>
              <a:sym typeface="Montserrat"/>
            </a:endParaRPr>
          </a:p>
        </p:txBody>
      </p:sp>
      <p:sp>
        <p:nvSpPr>
          <p:cNvPr id="113" name="Google Shape;113;p20">
            <a:extLst>
              <a:ext uri="{FF2B5EF4-FFF2-40B4-BE49-F238E27FC236}">
                <a16:creationId xmlns:a16="http://schemas.microsoft.com/office/drawing/2014/main" id="{4792F440-7F97-6803-6AA5-3F3F558D3080}"/>
              </a:ext>
            </a:extLst>
          </p:cNvPr>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5" name="Google Shape;115;p20">
            <a:extLst>
              <a:ext uri="{FF2B5EF4-FFF2-40B4-BE49-F238E27FC236}">
                <a16:creationId xmlns:a16="http://schemas.microsoft.com/office/drawing/2014/main" id="{6D718246-612D-B239-1F35-F6C6B5CBCF01}"/>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a:extLst>
              <a:ext uri="{FF2B5EF4-FFF2-40B4-BE49-F238E27FC236}">
                <a16:creationId xmlns:a16="http://schemas.microsoft.com/office/drawing/2014/main" id="{5CEC8005-9C1A-104D-BD9C-41509B0F7B1C}"/>
              </a:ext>
            </a:extLst>
          </p:cNvPr>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a:extLst>
              <a:ext uri="{FF2B5EF4-FFF2-40B4-BE49-F238E27FC236}">
                <a16:creationId xmlns:a16="http://schemas.microsoft.com/office/drawing/2014/main" id="{9E0336EB-75F9-460E-2448-BB802EF0FCB2}"/>
              </a:ext>
            </a:extLst>
          </p:cNvPr>
          <p:cNvPicPr>
            <a:picLocks noChangeAspect="1"/>
          </p:cNvPicPr>
          <p:nvPr/>
        </p:nvPicPr>
        <p:blipFill>
          <a:blip r:embed="rId4"/>
          <a:stretch>
            <a:fillRect/>
          </a:stretch>
        </p:blipFill>
        <p:spPr>
          <a:xfrm>
            <a:off x="316438" y="826443"/>
            <a:ext cx="2925417" cy="1661538"/>
          </a:xfrm>
          <a:prstGeom prst="rect">
            <a:avLst/>
          </a:prstGeom>
        </p:spPr>
      </p:pic>
      <p:pic>
        <p:nvPicPr>
          <p:cNvPr id="5" name="Image 4">
            <a:extLst>
              <a:ext uri="{FF2B5EF4-FFF2-40B4-BE49-F238E27FC236}">
                <a16:creationId xmlns:a16="http://schemas.microsoft.com/office/drawing/2014/main" id="{A39C2048-7666-69A6-36A0-BE729A63241D}"/>
              </a:ext>
            </a:extLst>
          </p:cNvPr>
          <p:cNvPicPr>
            <a:picLocks noChangeAspect="1"/>
          </p:cNvPicPr>
          <p:nvPr/>
        </p:nvPicPr>
        <p:blipFill>
          <a:blip r:embed="rId5"/>
          <a:stretch>
            <a:fillRect/>
          </a:stretch>
        </p:blipFill>
        <p:spPr>
          <a:xfrm>
            <a:off x="5050519" y="825931"/>
            <a:ext cx="3073474" cy="1662050"/>
          </a:xfrm>
          <a:prstGeom prst="rect">
            <a:avLst/>
          </a:prstGeom>
        </p:spPr>
      </p:pic>
      <p:sp>
        <p:nvSpPr>
          <p:cNvPr id="6" name="ZoneTexte 5">
            <a:extLst>
              <a:ext uri="{FF2B5EF4-FFF2-40B4-BE49-F238E27FC236}">
                <a16:creationId xmlns:a16="http://schemas.microsoft.com/office/drawing/2014/main" id="{B3F8BF4A-7184-6A61-5BAA-594FECCFBC6D}"/>
              </a:ext>
            </a:extLst>
          </p:cNvPr>
          <p:cNvSpPr txBox="1"/>
          <p:nvPr/>
        </p:nvSpPr>
        <p:spPr>
          <a:xfrm>
            <a:off x="253814" y="2655520"/>
            <a:ext cx="4242381" cy="2062103"/>
          </a:xfrm>
          <a:prstGeom prst="rect">
            <a:avLst/>
          </a:prstGeom>
          <a:noFill/>
        </p:spPr>
        <p:txBody>
          <a:bodyPr wrap="square" rtlCol="0">
            <a:spAutoFit/>
          </a:bodyPr>
          <a:lstStyle/>
          <a:p>
            <a:r>
              <a:rPr lang="fr-FR" sz="800" b="1" dirty="0"/>
              <a:t>Axe 1 : "Menu Maker" (Focus projet spécifique)</a:t>
            </a:r>
          </a:p>
          <a:p>
            <a:endParaRPr lang="fr-FR" sz="800" b="1" dirty="0"/>
          </a:p>
          <a:p>
            <a:r>
              <a:rPr lang="fr-FR" sz="800" b="1" dirty="0"/>
              <a:t>Source choisie : </a:t>
            </a:r>
            <a:r>
              <a:rPr lang="fr-FR" sz="800" b="1" dirty="0">
                <a:solidFill>
                  <a:schemeClr val="accent1">
                    <a:lumMod val="50000"/>
                  </a:schemeClr>
                </a:solidFill>
              </a:rPr>
              <a:t>MongoDB Blog</a:t>
            </a:r>
          </a:p>
          <a:p>
            <a:endParaRPr lang="fr-FR" sz="800" dirty="0"/>
          </a:p>
          <a:p>
            <a:r>
              <a:rPr lang="fr-FR" sz="800" b="1" dirty="0"/>
              <a:t>Pourquoi MongoDB Blog ?</a:t>
            </a:r>
          </a:p>
          <a:p>
            <a:pPr lvl="2">
              <a:buFont typeface="Arial" panose="020B0604020202020204" pitchFamily="34" charset="0"/>
              <a:buChar char="•"/>
            </a:pPr>
            <a:r>
              <a:rPr lang="fr-FR" sz="800" dirty="0"/>
              <a:t> Ce blog offre des articles et des guides officiels sur </a:t>
            </a:r>
            <a:r>
              <a:rPr lang="fr-FR" sz="800" b="1" dirty="0"/>
              <a:t>l’utilisation et l’optimisation de MongoDB</a:t>
            </a:r>
            <a:r>
              <a:rPr lang="fr-FR" sz="800" dirty="0"/>
              <a:t>, qui est la base de données principale du projet Menu Maker.</a:t>
            </a:r>
          </a:p>
          <a:p>
            <a:pPr lvl="2">
              <a:buFont typeface="Arial" panose="020B0604020202020204" pitchFamily="34" charset="0"/>
              <a:buChar char="•"/>
            </a:pPr>
            <a:r>
              <a:rPr lang="fr-FR" sz="800" dirty="0"/>
              <a:t> Les articles expliquent des sujets pratiques comme le </a:t>
            </a:r>
            <a:r>
              <a:rPr lang="fr-FR" sz="800" b="1" dirty="0"/>
              <a:t>design des schémas NoSQL</a:t>
            </a:r>
            <a:r>
              <a:rPr lang="fr-FR" sz="800" dirty="0"/>
              <a:t>, les meilleures pratiques pour les requêtes, et l’utilisation de </a:t>
            </a:r>
            <a:r>
              <a:rPr lang="fr-FR" sz="800" b="1" dirty="0"/>
              <a:t>MongoDB Atlas</a:t>
            </a:r>
            <a:r>
              <a:rPr lang="fr-FR" sz="800" dirty="0"/>
              <a:t>, une solution cloud adoptée pour ce projet.</a:t>
            </a:r>
          </a:p>
          <a:p>
            <a:pPr marL="742950" lvl="1" indent="-285750">
              <a:buFont typeface="Arial" panose="020B0604020202020204" pitchFamily="34" charset="0"/>
              <a:buChar char="•"/>
            </a:pPr>
            <a:endParaRPr lang="fr-FR" sz="800" dirty="0"/>
          </a:p>
          <a:p>
            <a:pPr>
              <a:buFont typeface="Arial" panose="020B0604020202020204" pitchFamily="34" charset="0"/>
              <a:buChar char="•"/>
            </a:pPr>
            <a:r>
              <a:rPr lang="fr-FR" sz="800" b="1" dirty="0"/>
              <a:t>Impact sur le projet :</a:t>
            </a:r>
            <a:br>
              <a:rPr lang="fr-FR" sz="800" dirty="0"/>
            </a:br>
            <a:r>
              <a:rPr lang="fr-FR" sz="800" dirty="0"/>
              <a:t>Cette source garantit que l'équipe de développement reste informée sur les bonnes pratiques et les nouveautés liées à MongoDB, ce qui améliore la fiabilité et la scalabilité de la base de données.</a:t>
            </a:r>
          </a:p>
          <a:p>
            <a:endParaRPr lang="fr-FR" sz="800" dirty="0"/>
          </a:p>
        </p:txBody>
      </p:sp>
      <p:sp>
        <p:nvSpPr>
          <p:cNvPr id="9" name="ZoneTexte 8">
            <a:extLst>
              <a:ext uri="{FF2B5EF4-FFF2-40B4-BE49-F238E27FC236}">
                <a16:creationId xmlns:a16="http://schemas.microsoft.com/office/drawing/2014/main" id="{3BE0ADA2-0872-026B-07CC-183ECF3F3720}"/>
              </a:ext>
            </a:extLst>
          </p:cNvPr>
          <p:cNvSpPr txBox="1"/>
          <p:nvPr/>
        </p:nvSpPr>
        <p:spPr>
          <a:xfrm>
            <a:off x="4979874" y="2653121"/>
            <a:ext cx="3955845" cy="2062103"/>
          </a:xfrm>
          <a:prstGeom prst="rect">
            <a:avLst/>
          </a:prstGeom>
          <a:noFill/>
        </p:spPr>
        <p:txBody>
          <a:bodyPr wrap="square" rtlCol="0">
            <a:spAutoFit/>
          </a:bodyPr>
          <a:lstStyle/>
          <a:p>
            <a:r>
              <a:rPr lang="fr-FR" sz="800" b="1" dirty="0"/>
              <a:t>Axe 2 : "Dev Global" (Tendances générales du développement)</a:t>
            </a:r>
          </a:p>
          <a:p>
            <a:endParaRPr lang="fr-FR" sz="800" b="1" dirty="0"/>
          </a:p>
          <a:p>
            <a:r>
              <a:rPr lang="fr-FR" sz="800" b="1" dirty="0"/>
              <a:t>Source choisie : </a:t>
            </a:r>
            <a:r>
              <a:rPr lang="fr-FR" sz="800" b="1" dirty="0">
                <a:solidFill>
                  <a:schemeClr val="accent1">
                    <a:lumMod val="50000"/>
                  </a:schemeClr>
                </a:solidFill>
              </a:rPr>
              <a:t>DEV Community</a:t>
            </a:r>
          </a:p>
          <a:p>
            <a:endParaRPr lang="fr-FR" sz="800" dirty="0"/>
          </a:p>
          <a:p>
            <a:r>
              <a:rPr lang="fr-FR" sz="800" b="1" dirty="0"/>
              <a:t>Pourquoi DEV Community ?</a:t>
            </a:r>
          </a:p>
          <a:p>
            <a:pPr>
              <a:buFont typeface="Arial" panose="020B0604020202020204" pitchFamily="34" charset="0"/>
              <a:buChar char="•"/>
            </a:pPr>
            <a:r>
              <a:rPr lang="fr-FR" sz="800" b="1" dirty="0"/>
              <a:t> </a:t>
            </a:r>
            <a:r>
              <a:rPr lang="fr-FR" sz="800" dirty="0"/>
              <a:t>C'est une plateforme collaborative regroupant des articles, des tutoriels, et des discussions sur </a:t>
            </a:r>
            <a:r>
              <a:rPr lang="fr-FR" sz="800" b="1" dirty="0"/>
              <a:t>les dernières tendances du développement web</a:t>
            </a:r>
            <a:r>
              <a:rPr lang="fr-FR" sz="800" dirty="0"/>
              <a:t> : React.js, Node.js, CSS3, JavaScript ES6, et plus encore.</a:t>
            </a:r>
          </a:p>
          <a:p>
            <a:pPr>
              <a:buFont typeface="Arial" panose="020B0604020202020204" pitchFamily="34" charset="0"/>
              <a:buChar char="•"/>
            </a:pPr>
            <a:r>
              <a:rPr lang="fr-FR" sz="800" dirty="0"/>
              <a:t> Cette diversité de contenu aide à résoudre des problématiques techniques variées et à découvrir de nouvelles méthodes ou outils.</a:t>
            </a:r>
          </a:p>
          <a:p>
            <a:pPr>
              <a:buFont typeface="Arial" panose="020B0604020202020204" pitchFamily="34" charset="0"/>
              <a:buChar char="•"/>
            </a:pPr>
            <a:endParaRPr lang="fr-FR" sz="800" dirty="0"/>
          </a:p>
          <a:p>
            <a:pPr>
              <a:buFont typeface="Arial" panose="020B0604020202020204" pitchFamily="34" charset="0"/>
              <a:buChar char="•"/>
            </a:pPr>
            <a:r>
              <a:rPr lang="fr-FR" sz="800" b="1" dirty="0"/>
              <a:t>Impact sur le projet :</a:t>
            </a:r>
            <a:br>
              <a:rPr lang="fr-FR" sz="800" dirty="0"/>
            </a:br>
            <a:r>
              <a:rPr lang="fr-FR" sz="800" dirty="0"/>
              <a:t>DEV Community est utile pour se tenir à jour sur les frameworks utilisés dans le projet et pour appliquer des pratiques modernes dans le développement front-end et </a:t>
            </a:r>
            <a:r>
              <a:rPr lang="fr-FR" sz="800" dirty="0" err="1"/>
              <a:t>back-end</a:t>
            </a:r>
            <a:r>
              <a:rPr lang="fr-FR" sz="800" dirty="0"/>
              <a:t>.</a:t>
            </a:r>
          </a:p>
          <a:p>
            <a:endParaRPr lang="fr-FR" sz="800" dirty="0"/>
          </a:p>
        </p:txBody>
      </p:sp>
    </p:spTree>
    <p:extLst>
      <p:ext uri="{BB962C8B-B14F-4D97-AF65-F5344CB8AC3E}">
        <p14:creationId xmlns:p14="http://schemas.microsoft.com/office/powerpoint/2010/main" val="7964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DE11D0BC-A08E-61D7-9520-2122BB0D7162}"/>
            </a:ext>
          </a:extLst>
        </p:cNvPr>
        <p:cNvGrpSpPr/>
        <p:nvPr/>
      </p:nvGrpSpPr>
      <p:grpSpPr>
        <a:xfrm>
          <a:off x="0" y="0"/>
          <a:ext cx="0" cy="0"/>
          <a:chOff x="0" y="0"/>
          <a:chExt cx="0" cy="0"/>
        </a:xfrm>
      </p:grpSpPr>
      <p:sp>
        <p:nvSpPr>
          <p:cNvPr id="111" name="Google Shape;111;p20">
            <a:extLst>
              <a:ext uri="{FF2B5EF4-FFF2-40B4-BE49-F238E27FC236}">
                <a16:creationId xmlns:a16="http://schemas.microsoft.com/office/drawing/2014/main" id="{7AB73299-9820-C8B0-4EAA-47D5A081C19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Veille Technologique</a:t>
            </a:r>
            <a:endParaRPr sz="2000">
              <a:solidFill>
                <a:schemeClr val="dk2"/>
              </a:solidFill>
              <a:latin typeface="Montserrat"/>
              <a:ea typeface="Montserrat"/>
              <a:cs typeface="Montserrat"/>
              <a:sym typeface="Montserrat"/>
            </a:endParaRPr>
          </a:p>
        </p:txBody>
      </p:sp>
      <p:sp>
        <p:nvSpPr>
          <p:cNvPr id="113" name="Google Shape;113;p20">
            <a:extLst>
              <a:ext uri="{FF2B5EF4-FFF2-40B4-BE49-F238E27FC236}">
                <a16:creationId xmlns:a16="http://schemas.microsoft.com/office/drawing/2014/main" id="{A470AB08-8956-8678-705B-1D845698998F}"/>
              </a:ext>
            </a:extLst>
          </p:cNvPr>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5" name="Google Shape;115;p20">
            <a:extLst>
              <a:ext uri="{FF2B5EF4-FFF2-40B4-BE49-F238E27FC236}">
                <a16:creationId xmlns:a16="http://schemas.microsoft.com/office/drawing/2014/main" id="{13EB550C-CD1A-C1D8-BAED-49A6F5E0E43E}"/>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a:extLst>
              <a:ext uri="{FF2B5EF4-FFF2-40B4-BE49-F238E27FC236}">
                <a16:creationId xmlns:a16="http://schemas.microsoft.com/office/drawing/2014/main" id="{E8537F26-BB36-BFC1-BA0A-EAD8C8C61059}"/>
              </a:ext>
            </a:extLst>
          </p:cNvPr>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2" name="ZoneTexte 1">
            <a:extLst>
              <a:ext uri="{FF2B5EF4-FFF2-40B4-BE49-F238E27FC236}">
                <a16:creationId xmlns:a16="http://schemas.microsoft.com/office/drawing/2014/main" id="{2D7E6CAA-C038-4DBD-0BD1-4A37F594E50F}"/>
              </a:ext>
            </a:extLst>
          </p:cNvPr>
          <p:cNvSpPr txBox="1"/>
          <p:nvPr/>
        </p:nvSpPr>
        <p:spPr>
          <a:xfrm>
            <a:off x="311700" y="863836"/>
            <a:ext cx="4523995" cy="307777"/>
          </a:xfrm>
          <a:prstGeom prst="rect">
            <a:avLst/>
          </a:prstGeom>
          <a:noFill/>
        </p:spPr>
        <p:txBody>
          <a:bodyPr wrap="none" rtlCol="0">
            <a:spAutoFit/>
          </a:bodyPr>
          <a:lstStyle/>
          <a:p>
            <a:r>
              <a:rPr lang="fr-FR" dirty="0"/>
              <a:t>Contribution de la veille aux spécifications techniques :</a:t>
            </a:r>
          </a:p>
        </p:txBody>
      </p:sp>
      <p:sp>
        <p:nvSpPr>
          <p:cNvPr id="3" name="ZoneTexte 2">
            <a:extLst>
              <a:ext uri="{FF2B5EF4-FFF2-40B4-BE49-F238E27FC236}">
                <a16:creationId xmlns:a16="http://schemas.microsoft.com/office/drawing/2014/main" id="{4BF55C55-41CB-7003-258D-37BD08440E11}"/>
              </a:ext>
            </a:extLst>
          </p:cNvPr>
          <p:cNvSpPr txBox="1"/>
          <p:nvPr/>
        </p:nvSpPr>
        <p:spPr>
          <a:xfrm>
            <a:off x="311700" y="1122204"/>
            <a:ext cx="6782626" cy="230832"/>
          </a:xfrm>
          <a:prstGeom prst="rect">
            <a:avLst/>
          </a:prstGeom>
          <a:noFill/>
        </p:spPr>
        <p:txBody>
          <a:bodyPr wrap="none" rtlCol="0">
            <a:spAutoFit/>
          </a:bodyPr>
          <a:lstStyle/>
          <a:p>
            <a:r>
              <a:rPr lang="fr-FR" sz="900" i="1" dirty="0"/>
              <a:t>La veille contribue directement à l’élaboration des spécifications techniques en fournissant des informations pertinentes et à jour</a:t>
            </a:r>
          </a:p>
        </p:txBody>
      </p:sp>
      <p:sp>
        <p:nvSpPr>
          <p:cNvPr id="7" name="Rectangle 1">
            <a:extLst>
              <a:ext uri="{FF2B5EF4-FFF2-40B4-BE49-F238E27FC236}">
                <a16:creationId xmlns:a16="http://schemas.microsoft.com/office/drawing/2014/main" id="{8E5C6D23-6148-7172-EEDD-80FEA29A4913}"/>
              </a:ext>
            </a:extLst>
          </p:cNvPr>
          <p:cNvSpPr>
            <a:spLocks noChangeArrowheads="1"/>
          </p:cNvSpPr>
          <p:nvPr/>
        </p:nvSpPr>
        <p:spPr bwMode="auto">
          <a:xfrm>
            <a:off x="311700" y="1430705"/>
            <a:ext cx="5189940"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FR" sz="1000" b="1" i="0" u="none" strike="noStrike" cap="none" normalizeH="0" baseline="0" dirty="0">
                <a:ln>
                  <a:noFill/>
                </a:ln>
                <a:solidFill>
                  <a:schemeClr val="tx1"/>
                </a:solidFill>
                <a:effectLst/>
                <a:latin typeface="Arial" panose="020B0604020202020204" pitchFamily="34" charset="0"/>
              </a:rPr>
              <a:t>Choix des technologies adaptées :</a:t>
            </a:r>
            <a:endParaRPr kumimoji="0" lang="fr-FR" altLang="fr-FR" sz="10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ClrTx/>
              <a:buFontTx/>
              <a:buChar char="•"/>
            </a:pPr>
            <a:r>
              <a:rPr kumimoji="0" lang="fr-FR" altLang="fr-FR" sz="1000" b="0" i="0" u="none" strike="noStrike" cap="none" normalizeH="0" baseline="0" dirty="0">
                <a:ln>
                  <a:noFill/>
                </a:ln>
                <a:solidFill>
                  <a:schemeClr val="tx1"/>
                </a:solidFill>
                <a:effectLst/>
                <a:latin typeface="Arial" panose="020B0604020202020204" pitchFamily="34" charset="0"/>
              </a:rPr>
              <a:t> Grâce aux sources comme MongoDB Blog et DEV Community, la veille aide à sélectionner les outils idéaux pour le projet, comme MongoDB Atlas pour la base de données ou React.js pour le front-end.</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1000" b="1" i="0" u="none" strike="noStrike" cap="none" normalizeH="0" baseline="0" dirty="0">
                <a:ln>
                  <a:noFill/>
                </a:ln>
                <a:solidFill>
                  <a:schemeClr val="tx1"/>
                </a:solidFill>
                <a:effectLst/>
                <a:latin typeface="Arial" panose="020B0604020202020204" pitchFamily="34" charset="0"/>
              </a:rPr>
              <a:t>Mise en œuvre des bonnes pratiques :</a:t>
            </a:r>
            <a:endParaRPr kumimoji="0" lang="fr-FR" altLang="fr-FR"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000" b="0" i="0" u="none" strike="noStrike" cap="none" normalizeH="0" baseline="0" dirty="0">
                <a:ln>
                  <a:noFill/>
                </a:ln>
                <a:solidFill>
                  <a:schemeClr val="tx1"/>
                </a:solidFill>
                <a:effectLst/>
                <a:latin typeface="Arial" panose="020B0604020202020204" pitchFamily="34" charset="0"/>
              </a:rPr>
              <a:t>Des ressources comme The A11Y Project ou OWASP Podcast permettent d'intégrer des normes modernes en sécurité (JWT, CSRF) ou accessibilité (attributs ARIA).</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1000" b="1" i="0" u="none" strike="noStrike" cap="none" normalizeH="0" baseline="0" dirty="0">
                <a:ln>
                  <a:noFill/>
                </a:ln>
                <a:solidFill>
                  <a:schemeClr val="tx1"/>
                </a:solidFill>
                <a:effectLst/>
                <a:latin typeface="Arial" panose="020B0604020202020204" pitchFamily="34" charset="0"/>
              </a:rPr>
              <a:t>Anticipation des contraintes techniques :</a:t>
            </a:r>
            <a:endParaRPr kumimoji="0" lang="fr-FR" altLang="fr-FR"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000" b="0" i="0" u="none" strike="noStrike" cap="none" normalizeH="0" baseline="0" dirty="0">
                <a:ln>
                  <a:noFill/>
                </a:ln>
                <a:solidFill>
                  <a:schemeClr val="tx1"/>
                </a:solidFill>
                <a:effectLst/>
                <a:latin typeface="Arial" panose="020B0604020202020204" pitchFamily="34" charset="0"/>
              </a:rPr>
              <a:t>Les guides sur les API (Deliveroo, Instagram) ou la gestion de bases de données aident à identifier des solutions concrètes face aux défis techniques du projet.</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1000" b="1" i="0" u="none" strike="noStrike" cap="none" normalizeH="0" baseline="0" dirty="0">
                <a:ln>
                  <a:noFill/>
                </a:ln>
                <a:solidFill>
                  <a:schemeClr val="tx1"/>
                </a:solidFill>
                <a:effectLst/>
                <a:latin typeface="Arial" panose="020B0604020202020204" pitchFamily="34" charset="0"/>
              </a:rPr>
              <a:t>Justification des choix techniques :</a:t>
            </a:r>
            <a:endParaRPr kumimoji="0" lang="fr-FR" altLang="fr-FR"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000" b="0" i="0" u="none" strike="noStrike" cap="none" normalizeH="0" baseline="0" dirty="0">
                <a:ln>
                  <a:noFill/>
                </a:ln>
                <a:solidFill>
                  <a:schemeClr val="tx1"/>
                </a:solidFill>
                <a:effectLst/>
                <a:latin typeface="Arial" panose="020B0604020202020204" pitchFamily="34" charset="0"/>
              </a:rPr>
              <a:t>La veille facilite la comparaison entre différentes solutions (ex. </a:t>
            </a:r>
            <a:r>
              <a:rPr kumimoji="0" lang="fr-FR" altLang="fr-FR" sz="1000" b="0" i="0" u="none" strike="noStrike" cap="none" normalizeH="0" baseline="0" dirty="0" err="1">
                <a:ln>
                  <a:noFill/>
                </a:ln>
                <a:solidFill>
                  <a:schemeClr val="tx1"/>
                </a:solidFill>
                <a:effectLst/>
                <a:latin typeface="Arial" panose="020B0604020202020204" pitchFamily="34" charset="0"/>
              </a:rPr>
              <a:t>Puppeteer</a:t>
            </a:r>
            <a:r>
              <a:rPr kumimoji="0" lang="fr-FR" altLang="fr-FR" sz="1000" b="0" i="0" u="none" strike="noStrike" cap="none" normalizeH="0" baseline="0" dirty="0">
                <a:ln>
                  <a:noFill/>
                </a:ln>
                <a:solidFill>
                  <a:schemeClr val="tx1"/>
                </a:solidFill>
                <a:effectLst/>
                <a:latin typeface="Arial" panose="020B0604020202020204" pitchFamily="34" charset="0"/>
              </a:rPr>
              <a:t> vs </a:t>
            </a:r>
            <a:r>
              <a:rPr kumimoji="0" lang="fr-FR" altLang="fr-FR" sz="1000" b="0" i="0" u="none" strike="noStrike" cap="none" normalizeH="0" baseline="0" dirty="0" err="1">
                <a:ln>
                  <a:noFill/>
                </a:ln>
                <a:solidFill>
                  <a:schemeClr val="tx1"/>
                </a:solidFill>
                <a:effectLst/>
                <a:latin typeface="Arial" panose="020B0604020202020204" pitchFamily="34" charset="0"/>
              </a:rPr>
              <a:t>jsPDF</a:t>
            </a:r>
            <a:r>
              <a:rPr kumimoji="0" lang="fr-FR" altLang="fr-FR" sz="1000" b="0" i="0" u="none" strike="noStrike" cap="none" normalizeH="0" baseline="0" dirty="0">
                <a:ln>
                  <a:noFill/>
                </a:ln>
                <a:solidFill>
                  <a:schemeClr val="tx1"/>
                </a:solidFill>
                <a:effectLst/>
                <a:latin typeface="Arial" panose="020B0604020202020204" pitchFamily="34" charset="0"/>
              </a:rPr>
              <a:t>) pour sélectionner et justifier les approches les plus pertinentes dans les spécifications.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000" b="0" i="0" u="none" strike="noStrike" cap="none" normalizeH="0" baseline="0" dirty="0">
              <a:ln>
                <a:noFill/>
              </a:ln>
              <a:solidFill>
                <a:schemeClr val="tx1"/>
              </a:solidFill>
              <a:effectLst/>
              <a:latin typeface="Arial" panose="020B0604020202020204" pitchFamily="34" charset="0"/>
            </a:endParaRPr>
          </a:p>
        </p:txBody>
      </p:sp>
      <p:sp>
        <p:nvSpPr>
          <p:cNvPr id="8" name="Flèche : droite 7">
            <a:extLst>
              <a:ext uri="{FF2B5EF4-FFF2-40B4-BE49-F238E27FC236}">
                <a16:creationId xmlns:a16="http://schemas.microsoft.com/office/drawing/2014/main" id="{456D6FA5-747F-F755-8CFF-6AF535065976}"/>
              </a:ext>
            </a:extLst>
          </p:cNvPr>
          <p:cNvSpPr/>
          <p:nvPr/>
        </p:nvSpPr>
        <p:spPr>
          <a:xfrm>
            <a:off x="123183" y="1525579"/>
            <a:ext cx="188517" cy="94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 droite 8">
            <a:extLst>
              <a:ext uri="{FF2B5EF4-FFF2-40B4-BE49-F238E27FC236}">
                <a16:creationId xmlns:a16="http://schemas.microsoft.com/office/drawing/2014/main" id="{AE0F4EE7-D84B-A8A6-853F-86DE2EB53C36}"/>
              </a:ext>
            </a:extLst>
          </p:cNvPr>
          <p:cNvSpPr/>
          <p:nvPr/>
        </p:nvSpPr>
        <p:spPr>
          <a:xfrm>
            <a:off x="133446" y="2279685"/>
            <a:ext cx="188517" cy="94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 droite 9">
            <a:extLst>
              <a:ext uri="{FF2B5EF4-FFF2-40B4-BE49-F238E27FC236}">
                <a16:creationId xmlns:a16="http://schemas.microsoft.com/office/drawing/2014/main" id="{6D9B106E-4D50-6E4D-0D8A-CCCD04575C58}"/>
              </a:ext>
            </a:extLst>
          </p:cNvPr>
          <p:cNvSpPr/>
          <p:nvPr/>
        </p:nvSpPr>
        <p:spPr>
          <a:xfrm>
            <a:off x="134230" y="2896394"/>
            <a:ext cx="188517" cy="94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èche : droite 10">
            <a:extLst>
              <a:ext uri="{FF2B5EF4-FFF2-40B4-BE49-F238E27FC236}">
                <a16:creationId xmlns:a16="http://schemas.microsoft.com/office/drawing/2014/main" id="{19214775-C650-B156-7498-BDB1F6F2D62D}"/>
              </a:ext>
            </a:extLst>
          </p:cNvPr>
          <p:cNvSpPr/>
          <p:nvPr/>
        </p:nvSpPr>
        <p:spPr>
          <a:xfrm>
            <a:off x="139756" y="3498888"/>
            <a:ext cx="188517" cy="94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3B814DDF-4254-FFAA-85BC-62004C29A9D5}"/>
              </a:ext>
            </a:extLst>
          </p:cNvPr>
          <p:cNvSpPr txBox="1"/>
          <p:nvPr/>
        </p:nvSpPr>
        <p:spPr>
          <a:xfrm>
            <a:off x="931420" y="4590753"/>
            <a:ext cx="7281160" cy="215444"/>
          </a:xfrm>
          <a:prstGeom prst="rect">
            <a:avLst/>
          </a:prstGeom>
          <a:noFill/>
        </p:spPr>
        <p:txBody>
          <a:bodyPr wrap="none" rtlCol="0">
            <a:spAutoFit/>
          </a:bodyPr>
          <a:lstStyle/>
          <a:p>
            <a:r>
              <a:rPr lang="fr-FR" sz="800" i="1" dirty="0"/>
              <a:t>La veille enrichit les spécifications techniques en garantissant des choix éclairés, des pratiques modernes, et des solutions adaptées aux besoins du projet.</a:t>
            </a:r>
          </a:p>
        </p:txBody>
      </p:sp>
      <p:sp>
        <p:nvSpPr>
          <p:cNvPr id="13" name="Rectangle 12">
            <a:extLst>
              <a:ext uri="{FF2B5EF4-FFF2-40B4-BE49-F238E27FC236}">
                <a16:creationId xmlns:a16="http://schemas.microsoft.com/office/drawing/2014/main" id="{67DEFFDB-ABEE-FA03-998B-899F1D17C7F9}"/>
              </a:ext>
            </a:extLst>
          </p:cNvPr>
          <p:cNvSpPr/>
          <p:nvPr/>
        </p:nvSpPr>
        <p:spPr>
          <a:xfrm>
            <a:off x="3844076" y="4190643"/>
            <a:ext cx="1455848" cy="400110"/>
          </a:xfrm>
          <a:prstGeom prst="rect">
            <a:avLst/>
          </a:prstGeom>
          <a:noFill/>
        </p:spPr>
        <p:txBody>
          <a:bodyPr wrap="none" lIns="91440" tIns="45720" rIns="91440" bIns="45720">
            <a:spAutoFit/>
          </a:bodyPr>
          <a:lstStyle/>
          <a:p>
            <a:pPr algn="ctr"/>
            <a:r>
              <a:rPr lang="fr-FR" sz="2000" b="0" i="1" cap="none" spc="0" dirty="0">
                <a:ln w="0"/>
                <a:solidFill>
                  <a:schemeClr val="accent1"/>
                </a:solidFill>
                <a:effectLst>
                  <a:outerShdw blurRad="38100" dist="25400" dir="5400000" algn="ctr" rotWithShape="0">
                    <a:srgbClr val="6E747A">
                      <a:alpha val="43000"/>
                    </a:srgbClr>
                  </a:outerShdw>
                </a:effectLst>
              </a:rPr>
              <a:t>Conclusion</a:t>
            </a:r>
          </a:p>
        </p:txBody>
      </p:sp>
    </p:spTree>
    <p:extLst>
      <p:ext uri="{BB962C8B-B14F-4D97-AF65-F5344CB8AC3E}">
        <p14:creationId xmlns:p14="http://schemas.microsoft.com/office/powerpoint/2010/main" val="3595239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240633" y="224146"/>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Conclusion</a:t>
            </a:r>
            <a:endParaRPr sz="2000" dirty="0">
              <a:solidFill>
                <a:schemeClr val="dk2"/>
              </a:solidFill>
              <a:latin typeface="Montserrat"/>
              <a:ea typeface="Montserrat"/>
              <a:cs typeface="Montserrat"/>
              <a:sym typeface="Montserrat"/>
            </a:endParaRPr>
          </a:p>
        </p:txBody>
      </p:sp>
      <p:sp>
        <p:nvSpPr>
          <p:cNvPr id="123" name="Google Shape;123;p21"/>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25" name="Google Shape;125;p21"/>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26" name="Google Shape;126;p21"/>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5" name="Rectangle 1">
            <a:extLst>
              <a:ext uri="{FF2B5EF4-FFF2-40B4-BE49-F238E27FC236}">
                <a16:creationId xmlns:a16="http://schemas.microsoft.com/office/drawing/2014/main" id="{E11E9E92-5CC4-88A7-B2D8-1E4EECDC2EE2}"/>
              </a:ext>
            </a:extLst>
          </p:cNvPr>
          <p:cNvSpPr>
            <a:spLocks noChangeArrowheads="1"/>
          </p:cNvSpPr>
          <p:nvPr/>
        </p:nvSpPr>
        <p:spPr bwMode="auto">
          <a:xfrm>
            <a:off x="835031" y="718809"/>
            <a:ext cx="7473938"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1" i="0" u="none" strike="noStrike" cap="none" normalizeH="0" baseline="0" dirty="0">
                <a:ln>
                  <a:noFill/>
                </a:ln>
                <a:solidFill>
                  <a:schemeClr val="tx1"/>
                </a:solidFill>
                <a:effectLst/>
                <a:latin typeface="Arial" panose="020B0604020202020204" pitchFamily="34" charset="0"/>
              </a:rPr>
              <a:t>Résumé des points clés de la présentation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fr-FR" altLang="fr-FR" sz="800" b="1" i="0" u="none" strike="noStrike" cap="none" normalizeH="0" baseline="0" dirty="0">
                <a:ln>
                  <a:noFill/>
                </a:ln>
                <a:solidFill>
                  <a:schemeClr val="tx1"/>
                </a:solidFill>
                <a:effectLst/>
                <a:latin typeface="Arial" panose="020B0604020202020204" pitchFamily="34" charset="0"/>
              </a:rPr>
              <a:t>Contexte du projet :</a:t>
            </a:r>
            <a:endParaRPr kumimoji="0" lang="fr-FR" altLang="fr-FR" sz="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800" b="1" i="0" u="none" strike="noStrike" cap="none" normalizeH="0" baseline="0" dirty="0">
                <a:ln>
                  <a:noFill/>
                </a:ln>
                <a:solidFill>
                  <a:schemeClr val="tx1"/>
                </a:solidFill>
                <a:effectLst/>
                <a:latin typeface="Arial" panose="020B0604020202020204" pitchFamily="34" charset="0"/>
              </a:rPr>
              <a:t> Menu Maker by </a:t>
            </a:r>
            <a:r>
              <a:rPr kumimoji="0" lang="fr-FR" altLang="fr-FR" sz="800" b="1" i="0" u="none" strike="noStrike" cap="none" normalizeH="0" baseline="0" dirty="0" err="1">
                <a:ln>
                  <a:noFill/>
                </a:ln>
                <a:solidFill>
                  <a:schemeClr val="tx1"/>
                </a:solidFill>
                <a:effectLst/>
                <a:latin typeface="Arial" panose="020B0604020202020204" pitchFamily="34" charset="0"/>
              </a:rPr>
              <a:t>Qwenta</a:t>
            </a:r>
            <a:r>
              <a:rPr kumimoji="0" lang="fr-FR" altLang="fr-FR" sz="800" b="0" i="0" u="none" strike="noStrike" cap="none" normalizeH="0" baseline="0" dirty="0">
                <a:ln>
                  <a:noFill/>
                </a:ln>
                <a:solidFill>
                  <a:schemeClr val="tx1"/>
                </a:solidFill>
                <a:effectLst/>
                <a:latin typeface="Arial" panose="020B0604020202020204" pitchFamily="34" charset="0"/>
              </a:rPr>
              <a:t> est une plateforme destinée aux restaurateurs pour créer, personnaliser et diffuser leurs menus de manière dynamique.</a:t>
            </a:r>
          </a:p>
          <a:p>
            <a:pPr marL="457200" marR="0" lvl="1" indent="0" algn="l" defTabSz="914400" rtl="0" eaLnBrk="0" fontAlgn="base" latinLnBrk="0" hangingPunct="0">
              <a:lnSpc>
                <a:spcPct val="100000"/>
              </a:lnSpc>
              <a:spcBef>
                <a:spcPct val="0"/>
              </a:spcBef>
              <a:spcAft>
                <a:spcPct val="0"/>
              </a:spcAft>
              <a:buClrTx/>
              <a:buSzTx/>
              <a:tabLst/>
            </a:pPr>
            <a:endParaRPr kumimoji="0" lang="fr-FR" altLang="fr-FR"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fr-FR" altLang="fr-FR" sz="800" b="1" i="0" u="none" strike="noStrike" cap="none" normalizeH="0" baseline="0" dirty="0">
                <a:ln>
                  <a:noFill/>
                </a:ln>
                <a:solidFill>
                  <a:schemeClr val="tx1"/>
                </a:solidFill>
                <a:effectLst/>
                <a:latin typeface="Arial" panose="020B0604020202020204" pitchFamily="34" charset="0"/>
              </a:rPr>
              <a:t>Méthodologie utilisée :</a:t>
            </a:r>
            <a:endParaRPr kumimoji="0" lang="fr-FR" altLang="fr-FR" sz="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800" b="0" i="0" u="none" strike="noStrike" cap="none" normalizeH="0" baseline="0" dirty="0">
                <a:ln>
                  <a:noFill/>
                </a:ln>
                <a:solidFill>
                  <a:schemeClr val="tx1"/>
                </a:solidFill>
                <a:effectLst/>
                <a:latin typeface="Arial" panose="020B0604020202020204" pitchFamily="34" charset="0"/>
              </a:rPr>
              <a:t> Adoption de la </a:t>
            </a:r>
            <a:r>
              <a:rPr kumimoji="0" lang="fr-FR" altLang="fr-FR" sz="800" b="1" i="0" u="none" strike="noStrike" cap="none" normalizeH="0" baseline="0" dirty="0">
                <a:ln>
                  <a:noFill/>
                </a:ln>
                <a:solidFill>
                  <a:schemeClr val="tx1"/>
                </a:solidFill>
                <a:effectLst/>
                <a:latin typeface="Arial" panose="020B0604020202020204" pitchFamily="34" charset="0"/>
              </a:rPr>
              <a:t>méthodologie Agile et Scrum</a:t>
            </a:r>
            <a:r>
              <a:rPr kumimoji="0" lang="fr-FR" altLang="fr-FR" sz="800" b="0" i="0" u="none" strike="noStrike" cap="none" normalizeH="0" baseline="0" dirty="0">
                <a:ln>
                  <a:noFill/>
                </a:ln>
                <a:solidFill>
                  <a:schemeClr val="tx1"/>
                </a:solidFill>
                <a:effectLst/>
                <a:latin typeface="Arial" panose="020B0604020202020204" pitchFamily="34" charset="0"/>
              </a:rPr>
              <a:t> pour structurer le projet en </a:t>
            </a:r>
            <a:r>
              <a:rPr kumimoji="0" lang="fr-FR" altLang="fr-FR" sz="800" b="1" i="0" u="none" strike="noStrike" cap="none" normalizeH="0" baseline="0" dirty="0">
                <a:ln>
                  <a:noFill/>
                </a:ln>
                <a:solidFill>
                  <a:schemeClr val="tx1"/>
                </a:solidFill>
                <a:effectLst/>
                <a:latin typeface="Arial" panose="020B0604020202020204" pitchFamily="34" charset="0"/>
              </a:rPr>
              <a:t>sprints courts</a:t>
            </a:r>
            <a:r>
              <a:rPr kumimoji="0" lang="fr-FR" altLang="fr-FR" sz="800" b="0" i="0" u="none" strike="noStrike" cap="none" normalizeH="0" baseline="0" dirty="0">
                <a:ln>
                  <a:noFill/>
                </a:ln>
                <a:solidFill>
                  <a:schemeClr val="tx1"/>
                </a:solidFill>
                <a:effectLst/>
                <a:latin typeface="Arial" panose="020B0604020202020204" pitchFamily="34" charset="0"/>
              </a:rPr>
              <a:t>, favorisant la collaboration et l'amélioration continue.</a:t>
            </a:r>
          </a:p>
          <a:p>
            <a:pPr marL="457200" marR="0" lvl="1" indent="0" algn="l" defTabSz="914400" rtl="0" eaLnBrk="0" fontAlgn="base" latinLnBrk="0" hangingPunct="0">
              <a:lnSpc>
                <a:spcPct val="100000"/>
              </a:lnSpc>
              <a:spcBef>
                <a:spcPct val="0"/>
              </a:spcBef>
              <a:spcAft>
                <a:spcPct val="0"/>
              </a:spcAft>
              <a:buClrTx/>
              <a:buSzTx/>
              <a:tabLst/>
            </a:pPr>
            <a:endParaRPr kumimoji="0" lang="fr-FR" altLang="fr-FR"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fr-FR" altLang="fr-FR" sz="800" b="1" i="0" u="none" strike="noStrike" cap="none" normalizeH="0" baseline="0" dirty="0">
                <a:ln>
                  <a:noFill/>
                </a:ln>
                <a:solidFill>
                  <a:schemeClr val="tx1"/>
                </a:solidFill>
                <a:effectLst/>
                <a:latin typeface="Arial" panose="020B0604020202020204" pitchFamily="34" charset="0"/>
              </a:rPr>
              <a:t>Tableau Kanban :</a:t>
            </a:r>
            <a:endParaRPr kumimoji="0" lang="fr-FR" altLang="fr-FR" sz="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800" b="0" i="0" u="none" strike="noStrike" cap="none" normalizeH="0" baseline="0" dirty="0">
                <a:ln>
                  <a:noFill/>
                </a:ln>
                <a:solidFill>
                  <a:schemeClr val="tx1"/>
                </a:solidFill>
                <a:effectLst/>
                <a:latin typeface="Arial" panose="020B0604020202020204" pitchFamily="34" charset="0"/>
              </a:rPr>
              <a:t> Utilisation de </a:t>
            </a:r>
            <a:r>
              <a:rPr kumimoji="0" lang="fr-FR" altLang="fr-FR" sz="800" b="1" i="0" u="none" strike="noStrike" cap="none" normalizeH="0" baseline="0" dirty="0">
                <a:ln>
                  <a:noFill/>
                </a:ln>
                <a:solidFill>
                  <a:schemeClr val="tx1"/>
                </a:solidFill>
                <a:effectLst/>
                <a:latin typeface="Arial" panose="020B0604020202020204" pitchFamily="34" charset="0"/>
              </a:rPr>
              <a:t>Notion</a:t>
            </a:r>
            <a:r>
              <a:rPr kumimoji="0" lang="fr-FR" altLang="fr-FR" sz="800" b="0" i="0" u="none" strike="noStrike" cap="none" normalizeH="0" baseline="0" dirty="0">
                <a:ln>
                  <a:noFill/>
                </a:ln>
                <a:solidFill>
                  <a:schemeClr val="tx1"/>
                </a:solidFill>
                <a:effectLst/>
                <a:latin typeface="Arial" panose="020B0604020202020204" pitchFamily="34" charset="0"/>
              </a:rPr>
              <a:t> pour organiser et suivre les tâches via un tableau Kanban. Cela a permis de centraliser les informations, de coordonner l'équipe, et de visualiser la progression en temps réel.</a:t>
            </a:r>
          </a:p>
          <a:p>
            <a:pPr marL="457200" marR="0" lvl="1" indent="0" algn="l" defTabSz="914400" rtl="0" eaLnBrk="0" fontAlgn="base" latinLnBrk="0" hangingPunct="0">
              <a:lnSpc>
                <a:spcPct val="100000"/>
              </a:lnSpc>
              <a:spcBef>
                <a:spcPct val="0"/>
              </a:spcBef>
              <a:spcAft>
                <a:spcPct val="0"/>
              </a:spcAft>
              <a:buClrTx/>
              <a:buSzTx/>
              <a:tabLst/>
            </a:pPr>
            <a:endParaRPr kumimoji="0" lang="fr-FR" altLang="fr-FR"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fr-FR" altLang="fr-FR" sz="800" b="1" i="0" u="none" strike="noStrike" cap="none" normalizeH="0" baseline="0" dirty="0">
                <a:ln>
                  <a:noFill/>
                </a:ln>
                <a:solidFill>
                  <a:schemeClr val="tx1"/>
                </a:solidFill>
                <a:effectLst/>
                <a:latin typeface="Arial" panose="020B0604020202020204" pitchFamily="34" charset="0"/>
              </a:rPr>
              <a:t>Spécifications techniques :</a:t>
            </a:r>
            <a:endParaRPr kumimoji="0" lang="fr-FR" altLang="fr-FR" sz="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800" b="0" i="0" u="none" strike="noStrike" cap="none" normalizeH="0" baseline="0" dirty="0">
                <a:ln>
                  <a:noFill/>
                </a:ln>
                <a:solidFill>
                  <a:schemeClr val="tx1"/>
                </a:solidFill>
                <a:effectLst/>
                <a:latin typeface="Arial" panose="020B0604020202020204" pitchFamily="34" charset="0"/>
              </a:rPr>
              <a:t> Technologies principales :</a:t>
            </a:r>
          </a:p>
          <a:p>
            <a:pPr marL="457200" marR="0" lvl="1" indent="0" algn="l" defTabSz="914400" rtl="0" eaLnBrk="0" fontAlgn="base" latinLnBrk="0" hangingPunct="0">
              <a:lnSpc>
                <a:spcPct val="100000"/>
              </a:lnSpc>
              <a:spcBef>
                <a:spcPct val="0"/>
              </a:spcBef>
              <a:spcAft>
                <a:spcPct val="0"/>
              </a:spcAft>
              <a:buClrTx/>
              <a:buSzTx/>
              <a:buFontTx/>
              <a:buChar char="•"/>
              <a:tabLst/>
            </a:pPr>
            <a:r>
              <a:rPr lang="fr-FR" altLang="fr-FR" sz="800" dirty="0">
                <a:solidFill>
                  <a:schemeClr val="tx1"/>
                </a:solidFill>
                <a:latin typeface="Arial" panose="020B0604020202020204" pitchFamily="34" charset="0"/>
              </a:rPr>
              <a:t> </a:t>
            </a:r>
            <a:r>
              <a:rPr kumimoji="0" lang="fr-FR" altLang="fr-FR" sz="800" b="1" i="0" u="none" strike="noStrike" cap="none" normalizeH="0" baseline="0" dirty="0">
                <a:ln>
                  <a:noFill/>
                </a:ln>
                <a:solidFill>
                  <a:schemeClr val="tx1"/>
                </a:solidFill>
                <a:effectLst/>
                <a:latin typeface="Arial" panose="020B0604020202020204" pitchFamily="34" charset="0"/>
              </a:rPr>
              <a:t>Front-End</a:t>
            </a:r>
            <a:r>
              <a:rPr kumimoji="0" lang="fr-FR" altLang="fr-FR" sz="800" b="0" i="0" u="none" strike="noStrike" cap="none" normalizeH="0" baseline="0" dirty="0">
                <a:ln>
                  <a:noFill/>
                </a:ln>
                <a:solidFill>
                  <a:schemeClr val="tx1"/>
                </a:solidFill>
                <a:effectLst/>
                <a:latin typeface="Arial" panose="020B0604020202020204" pitchFamily="34" charset="0"/>
              </a:rPr>
              <a:t> : React.js.</a:t>
            </a:r>
          </a:p>
          <a:p>
            <a:pPr marL="457200" marR="0" lvl="1" indent="0" algn="l" defTabSz="914400" rtl="0" eaLnBrk="0" fontAlgn="base" latinLnBrk="0" hangingPunct="0">
              <a:lnSpc>
                <a:spcPct val="100000"/>
              </a:lnSpc>
              <a:spcBef>
                <a:spcPct val="0"/>
              </a:spcBef>
              <a:spcAft>
                <a:spcPct val="0"/>
              </a:spcAft>
              <a:buClrTx/>
              <a:buSzTx/>
              <a:buFontTx/>
              <a:buChar char="•"/>
              <a:tabLst/>
            </a:pPr>
            <a:r>
              <a:rPr lang="fr-FR" altLang="fr-FR" sz="800" dirty="0">
                <a:solidFill>
                  <a:schemeClr val="tx1"/>
                </a:solidFill>
                <a:latin typeface="Arial" panose="020B0604020202020204" pitchFamily="34" charset="0"/>
              </a:rPr>
              <a:t> </a:t>
            </a:r>
            <a:r>
              <a:rPr kumimoji="0" lang="fr-FR" altLang="fr-FR" sz="800" b="1" i="0" u="none" strike="noStrike" cap="none" normalizeH="0" baseline="0" dirty="0" err="1">
                <a:ln>
                  <a:noFill/>
                </a:ln>
                <a:solidFill>
                  <a:schemeClr val="tx1"/>
                </a:solidFill>
                <a:effectLst/>
                <a:latin typeface="Arial" panose="020B0604020202020204" pitchFamily="34" charset="0"/>
              </a:rPr>
              <a:t>Back-End</a:t>
            </a:r>
            <a:r>
              <a:rPr kumimoji="0" lang="fr-FR" altLang="fr-FR" sz="800" b="0" i="0" u="none" strike="noStrike" cap="none" normalizeH="0" baseline="0" dirty="0">
                <a:ln>
                  <a:noFill/>
                </a:ln>
                <a:solidFill>
                  <a:schemeClr val="tx1"/>
                </a:solidFill>
                <a:effectLst/>
                <a:latin typeface="Arial" panose="020B0604020202020204" pitchFamily="34" charset="0"/>
              </a:rPr>
              <a:t> : Node.js et Express.js.</a:t>
            </a:r>
            <a:endParaRPr lang="fr-FR" altLang="fr-FR" sz="800" dirty="0">
              <a:solidFill>
                <a:schemeClr val="tx1"/>
              </a:solidFill>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800" b="1" i="0" u="none" strike="noStrike" cap="none" normalizeH="0" baseline="0" dirty="0">
                <a:ln>
                  <a:noFill/>
                </a:ln>
                <a:solidFill>
                  <a:schemeClr val="tx1"/>
                </a:solidFill>
                <a:effectLst/>
                <a:latin typeface="Arial" panose="020B0604020202020204" pitchFamily="34" charset="0"/>
              </a:rPr>
              <a:t> Base de données</a:t>
            </a:r>
            <a:r>
              <a:rPr kumimoji="0" lang="fr-FR" altLang="fr-FR" sz="800" b="0" i="0" u="none" strike="noStrike" cap="none" normalizeH="0" baseline="0" dirty="0">
                <a:ln>
                  <a:noFill/>
                </a:ln>
                <a:solidFill>
                  <a:schemeClr val="tx1"/>
                </a:solidFill>
                <a:effectLst/>
                <a:latin typeface="Arial" panose="020B0604020202020204" pitchFamily="34" charset="0"/>
              </a:rPr>
              <a:t> : MongoDB sur Atlas.</a:t>
            </a:r>
            <a:endParaRPr lang="fr-FR" altLang="fr-FR" sz="800" dirty="0">
              <a:solidFill>
                <a:schemeClr val="tx1"/>
              </a:solidFill>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800" b="0" i="0" u="none" strike="noStrike" cap="none" normalizeH="0" baseline="0" dirty="0">
                <a:ln>
                  <a:noFill/>
                </a:ln>
                <a:solidFill>
                  <a:schemeClr val="tx1"/>
                </a:solidFill>
                <a:effectLst/>
                <a:latin typeface="Arial" panose="020B0604020202020204" pitchFamily="34" charset="0"/>
              </a:rPr>
              <a:t> Fonctionnalités phares : création de menus, export en PDF (</a:t>
            </a:r>
            <a:r>
              <a:rPr kumimoji="0" lang="fr-FR" altLang="fr-FR" sz="800" b="0" i="0" u="none" strike="noStrike" cap="none" normalizeH="0" baseline="0" dirty="0" err="1">
                <a:ln>
                  <a:noFill/>
                </a:ln>
                <a:solidFill>
                  <a:schemeClr val="tx1"/>
                </a:solidFill>
                <a:effectLst/>
                <a:latin typeface="Arial" panose="020B0604020202020204" pitchFamily="34" charset="0"/>
              </a:rPr>
              <a:t>jsPDF</a:t>
            </a:r>
            <a:r>
              <a:rPr kumimoji="0" lang="fr-FR" altLang="fr-FR" sz="800" b="0" i="0" u="none" strike="noStrike" cap="none" normalizeH="0" baseline="0" dirty="0">
                <a:ln>
                  <a:noFill/>
                </a:ln>
                <a:solidFill>
                  <a:schemeClr val="tx1"/>
                </a:solidFill>
                <a:effectLst/>
                <a:latin typeface="Arial" panose="020B0604020202020204" pitchFamily="34" charset="0"/>
              </a:rPr>
              <a:t>), intégration API (Deliveroo, Instagram), et sécurité renforcée (JWT, CSRF).</a:t>
            </a:r>
          </a:p>
          <a:p>
            <a:pPr marL="457200" marR="0" lvl="1" indent="0" algn="l" defTabSz="914400" rtl="0" eaLnBrk="0" fontAlgn="base" latinLnBrk="0" hangingPunct="0">
              <a:lnSpc>
                <a:spcPct val="100000"/>
              </a:lnSpc>
              <a:spcBef>
                <a:spcPct val="0"/>
              </a:spcBef>
              <a:spcAft>
                <a:spcPct val="0"/>
              </a:spcAft>
              <a:buClrTx/>
              <a:buSzTx/>
              <a:tabLst/>
            </a:pPr>
            <a:endParaRPr kumimoji="0" lang="fr-FR" altLang="fr-FR"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fr-FR" altLang="fr-FR" sz="800" b="1" i="0" u="none" strike="noStrike" cap="none" normalizeH="0" baseline="0" dirty="0">
                <a:ln>
                  <a:noFill/>
                </a:ln>
                <a:solidFill>
                  <a:schemeClr val="tx1"/>
                </a:solidFill>
                <a:effectLst/>
                <a:latin typeface="Arial" panose="020B0604020202020204" pitchFamily="34" charset="0"/>
              </a:rPr>
              <a:t>Veille technologique :</a:t>
            </a:r>
            <a:endParaRPr kumimoji="0" lang="fr-FR" altLang="fr-FR" sz="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800" b="0" i="0" u="none" strike="noStrike" cap="none" normalizeH="0" baseline="0" dirty="0">
                <a:ln>
                  <a:noFill/>
                </a:ln>
                <a:solidFill>
                  <a:schemeClr val="tx1"/>
                </a:solidFill>
                <a:effectLst/>
                <a:latin typeface="Arial" panose="020B0604020202020204" pitchFamily="34" charset="0"/>
              </a:rPr>
              <a:t> Organisation en deux axes :</a:t>
            </a:r>
          </a:p>
          <a:p>
            <a:pPr marL="457200" marR="0" lvl="1" indent="0" algn="l" defTabSz="914400" rtl="0" eaLnBrk="0" fontAlgn="base" latinLnBrk="0" hangingPunct="0">
              <a:lnSpc>
                <a:spcPct val="100000"/>
              </a:lnSpc>
              <a:spcBef>
                <a:spcPct val="0"/>
              </a:spcBef>
              <a:spcAft>
                <a:spcPct val="0"/>
              </a:spcAft>
              <a:buClrTx/>
              <a:buSzTx/>
              <a:buFontTx/>
              <a:buChar char="•"/>
              <a:tabLst/>
            </a:pPr>
            <a:r>
              <a:rPr lang="fr-FR" altLang="fr-FR" sz="800" dirty="0">
                <a:solidFill>
                  <a:schemeClr val="tx1"/>
                </a:solidFill>
                <a:latin typeface="Arial" panose="020B0604020202020204" pitchFamily="34" charset="0"/>
              </a:rPr>
              <a:t> </a:t>
            </a:r>
            <a:r>
              <a:rPr kumimoji="0" lang="fr-FR" altLang="fr-FR" sz="800" b="1" i="0" u="none" strike="noStrike" cap="none" normalizeH="0" baseline="0" dirty="0">
                <a:ln>
                  <a:noFill/>
                </a:ln>
                <a:solidFill>
                  <a:schemeClr val="tx1"/>
                </a:solidFill>
                <a:effectLst/>
                <a:latin typeface="Arial" panose="020B0604020202020204" pitchFamily="34" charset="0"/>
              </a:rPr>
              <a:t>"Menu Maker"</a:t>
            </a:r>
            <a:r>
              <a:rPr kumimoji="0" lang="fr-FR" altLang="fr-FR" sz="800" b="0" i="0" u="none" strike="noStrike" cap="none" normalizeH="0" baseline="0" dirty="0">
                <a:ln>
                  <a:noFill/>
                </a:ln>
                <a:solidFill>
                  <a:schemeClr val="tx1"/>
                </a:solidFill>
                <a:effectLst/>
                <a:latin typeface="Arial" panose="020B0604020202020204" pitchFamily="34" charset="0"/>
              </a:rPr>
              <a:t> : Focus sur les outils clés du projet (ex. MongoDB Blog, React Blog).</a:t>
            </a:r>
          </a:p>
          <a:p>
            <a:pPr marL="457200" marR="0" lvl="1" indent="0" algn="l" defTabSz="914400" rtl="0" eaLnBrk="0" fontAlgn="base" latinLnBrk="0" hangingPunct="0">
              <a:lnSpc>
                <a:spcPct val="100000"/>
              </a:lnSpc>
              <a:spcBef>
                <a:spcPct val="0"/>
              </a:spcBef>
              <a:spcAft>
                <a:spcPct val="0"/>
              </a:spcAft>
              <a:buClrTx/>
              <a:buSzTx/>
              <a:buFontTx/>
              <a:buChar char="•"/>
              <a:tabLst/>
            </a:pPr>
            <a:r>
              <a:rPr lang="fr-FR" altLang="fr-FR" sz="800" dirty="0">
                <a:solidFill>
                  <a:schemeClr val="tx1"/>
                </a:solidFill>
                <a:latin typeface="Arial" panose="020B0604020202020204" pitchFamily="34" charset="0"/>
              </a:rPr>
              <a:t> </a:t>
            </a:r>
            <a:r>
              <a:rPr kumimoji="0" lang="fr-FR" altLang="fr-FR" sz="800" b="1" i="0" u="none" strike="noStrike" cap="none" normalizeH="0" baseline="0" dirty="0">
                <a:ln>
                  <a:noFill/>
                </a:ln>
                <a:solidFill>
                  <a:schemeClr val="tx1"/>
                </a:solidFill>
                <a:effectLst/>
                <a:latin typeface="Arial" panose="020B0604020202020204" pitchFamily="34" charset="0"/>
              </a:rPr>
              <a:t>"Dev Global"</a:t>
            </a:r>
            <a:r>
              <a:rPr kumimoji="0" lang="fr-FR" altLang="fr-FR" sz="800" b="0" i="0" u="none" strike="noStrike" cap="none" normalizeH="0" baseline="0" dirty="0">
                <a:ln>
                  <a:noFill/>
                </a:ln>
                <a:solidFill>
                  <a:schemeClr val="tx1"/>
                </a:solidFill>
                <a:effectLst/>
                <a:latin typeface="Arial" panose="020B0604020202020204" pitchFamily="34" charset="0"/>
              </a:rPr>
              <a:t> : Tendances générales du développement (ex. DEV Community, JavaScript Weekly).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800" b="0" i="0" u="none" strike="noStrike" cap="none" normalizeH="0" baseline="0" dirty="0">
                <a:ln>
                  <a:noFill/>
                </a:ln>
                <a:solidFill>
                  <a:schemeClr val="tx1"/>
                </a:solidFill>
                <a:effectLst/>
                <a:latin typeface="Arial" panose="020B0604020202020204" pitchFamily="34" charset="0"/>
              </a:rPr>
              <a:t> La veille a permis de choisir des technologies adaptées, de suivre les bonnes pratiques, et d'anticiper les contraintes techniques.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26D63D90-68A6-86B2-CD8D-1EF04C516E05}"/>
              </a:ext>
            </a:extLst>
          </p:cNvPr>
          <p:cNvSpPr>
            <a:spLocks noChangeArrowheads="1"/>
          </p:cNvSpPr>
          <p:nvPr/>
        </p:nvSpPr>
        <p:spPr bwMode="auto">
          <a:xfrm>
            <a:off x="937575" y="4528340"/>
            <a:ext cx="712671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dirty="0">
                <a:ln>
                  <a:noFill/>
                </a:ln>
                <a:solidFill>
                  <a:schemeClr val="tx1"/>
                </a:solidFill>
                <a:effectLst/>
                <a:latin typeface="Arial" panose="020B0604020202020204" pitchFamily="34" charset="0"/>
              </a:rPr>
              <a:t>La présentation a démontré une approche structurée et moderne pour le développement du projet Menu Maker, en mettant en avant les outils technologiques, une méthodologie agile, et une veille technologique efficace pour garantir le succès du projet</a:t>
            </a:r>
            <a:r>
              <a:rPr kumimoji="0" lang="fr-FR" altLang="fr-FR" sz="400" b="0" i="0" u="none" strike="noStrike" cap="none" normalizeH="0" baseline="0" dirty="0">
                <a:ln>
                  <a:noFill/>
                </a:ln>
                <a:solidFill>
                  <a:schemeClr val="tx1"/>
                </a:solidFill>
                <a:effectLst/>
                <a:latin typeface="Arial" panose="020B0604020202020204" pitchFamily="34"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00A78F99-5431-0C27-B17B-6FB145B414E1}"/>
              </a:ext>
            </a:extLst>
          </p:cNvPr>
          <p:cNvSpPr/>
          <p:nvPr/>
        </p:nvSpPr>
        <p:spPr>
          <a:xfrm>
            <a:off x="3604427" y="4253782"/>
            <a:ext cx="1801430" cy="338554"/>
          </a:xfrm>
          <a:prstGeom prst="rect">
            <a:avLst/>
          </a:prstGeom>
          <a:noFill/>
        </p:spPr>
        <p:txBody>
          <a:bodyPr wrap="square" lIns="91440" tIns="45720" rIns="91440" bIns="45720">
            <a:spAutoFit/>
          </a:bodyPr>
          <a:lstStyle/>
          <a:p>
            <a:pPr algn="ctr"/>
            <a:r>
              <a:rPr lang="fr-FR" sz="1600" b="0" i="1" cap="none" spc="0" dirty="0">
                <a:ln w="0"/>
                <a:solidFill>
                  <a:schemeClr val="accent1"/>
                </a:solidFill>
                <a:effectLst>
                  <a:outerShdw blurRad="38100" dist="25400" dir="5400000" algn="ctr" rotWithShape="0">
                    <a:srgbClr val="6E747A">
                      <a:alpha val="43000"/>
                    </a:srgbClr>
                  </a:outerShdw>
                </a:effectLst>
              </a:rPr>
              <a:t>Le mot de la fin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latin typeface="Montserrat"/>
                <a:ea typeface="Montserrat"/>
                <a:cs typeface="Montserrat"/>
                <a:sym typeface="Montserrat"/>
              </a:rPr>
              <a:t>Sommaire</a:t>
            </a:r>
            <a:endParaRPr>
              <a:latin typeface="Montserrat"/>
              <a:ea typeface="Montserrat"/>
              <a:cs typeface="Montserrat"/>
              <a:sym typeface="Montserrat"/>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36550" algn="l" rtl="0">
              <a:lnSpc>
                <a:spcPct val="150000"/>
              </a:lnSpc>
              <a:spcBef>
                <a:spcPts val="150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Contexte du projet</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Aperçu de la maquette</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Méthodologie utilisée</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Tableau Kanban</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Spécifications techniques</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Veille technologique</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Conclusion </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Questions</a:t>
            </a:r>
            <a:endParaRPr sz="1700">
              <a:solidFill>
                <a:srgbClr val="0D0D0D"/>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1200">
              <a:solidFill>
                <a:schemeClr val="dk1"/>
              </a:solidFill>
              <a:highlight>
                <a:srgbClr val="FFFFFF"/>
              </a:highlight>
              <a:latin typeface="Montserrat"/>
              <a:ea typeface="Montserrat"/>
              <a:cs typeface="Montserrat"/>
              <a:sym typeface="Montserrat"/>
            </a:endParaRPr>
          </a:p>
        </p:txBody>
      </p:sp>
      <p:pic>
        <p:nvPicPr>
          <p:cNvPr id="63" name="Google Shape;63;p14"/>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30"/>
        <p:cNvGrpSpPr/>
        <p:nvPr/>
      </p:nvGrpSpPr>
      <p:grpSpPr>
        <a:xfrm>
          <a:off x="0" y="0"/>
          <a:ext cx="0" cy="0"/>
          <a:chOff x="0" y="0"/>
          <a:chExt cx="0" cy="0"/>
        </a:xfrm>
      </p:grpSpPr>
      <p:sp>
        <p:nvSpPr>
          <p:cNvPr id="131" name="Google Shape;131;p22"/>
          <p:cNvSpPr txBox="1"/>
          <p:nvPr/>
        </p:nvSpPr>
        <p:spPr>
          <a:xfrm>
            <a:off x="2411475" y="2125800"/>
            <a:ext cx="4222200" cy="8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3500">
                <a:solidFill>
                  <a:schemeClr val="dk1"/>
                </a:solidFill>
                <a:latin typeface="Montserrat"/>
                <a:ea typeface="Montserrat"/>
                <a:cs typeface="Montserrat"/>
                <a:sym typeface="Montserrat"/>
              </a:rPr>
              <a:t>QUESTIONS ?</a:t>
            </a:r>
            <a:endParaRPr sz="3500">
              <a:solidFill>
                <a:schemeClr val="dk1"/>
              </a:solidFill>
              <a:latin typeface="Montserrat"/>
              <a:ea typeface="Montserrat"/>
              <a:cs typeface="Montserrat"/>
              <a:sym typeface="Montserrat"/>
            </a:endParaRPr>
          </a:p>
        </p:txBody>
      </p:sp>
      <p:sp>
        <p:nvSpPr>
          <p:cNvPr id="132" name="Google Shape;132;p22"/>
          <p:cNvSpPr txBox="1"/>
          <p:nvPr/>
        </p:nvSpPr>
        <p:spPr>
          <a:xfrm>
            <a:off x="115175" y="118275"/>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solidFill>
                <a:schemeClr val="dk1"/>
              </a:solidFill>
              <a:latin typeface="Montserrat"/>
              <a:ea typeface="Montserrat"/>
              <a:cs typeface="Montserrat"/>
              <a:sym typeface="Montserrat"/>
            </a:endParaRPr>
          </a:p>
        </p:txBody>
      </p:sp>
      <p:pic>
        <p:nvPicPr>
          <p:cNvPr id="133" name="Google Shape;133;p22"/>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3" name="Image 2">
            <a:extLst>
              <a:ext uri="{FF2B5EF4-FFF2-40B4-BE49-F238E27FC236}">
                <a16:creationId xmlns:a16="http://schemas.microsoft.com/office/drawing/2014/main" id="{70D61D48-7734-DDDA-3ECE-D859CAD34611}"/>
              </a:ext>
            </a:extLst>
          </p:cNvPr>
          <p:cNvPicPr>
            <a:picLocks noChangeAspect="1"/>
          </p:cNvPicPr>
          <p:nvPr/>
        </p:nvPicPr>
        <p:blipFill>
          <a:blip r:embed="rId3"/>
          <a:stretch>
            <a:fillRect/>
          </a:stretch>
        </p:blipFill>
        <p:spPr>
          <a:xfrm>
            <a:off x="-124" y="0"/>
            <a:ext cx="9153600" cy="3626442"/>
          </a:xfrm>
          <a:prstGeom prst="rect">
            <a:avLst/>
          </a:prstGeom>
        </p:spPr>
      </p:pic>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Contexte du Projet</a:t>
            </a:r>
            <a:endParaRPr sz="3400" dirty="0">
              <a:latin typeface="Montserrat"/>
              <a:ea typeface="Montserrat"/>
              <a:cs typeface="Montserrat"/>
              <a:sym typeface="Montserrat"/>
            </a:endParaRPr>
          </a:p>
        </p:txBody>
      </p:sp>
      <p:sp>
        <p:nvSpPr>
          <p:cNvPr id="69" name="Google Shape;69;p15"/>
          <p:cNvSpPr txBox="1"/>
          <p:nvPr/>
        </p:nvSpPr>
        <p:spPr>
          <a:xfrm>
            <a:off x="82808" y="2784423"/>
            <a:ext cx="8320500" cy="2359077"/>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dk1"/>
              </a:buClr>
              <a:buSzPts val="1500"/>
              <a:buFont typeface="Montserrat"/>
              <a:buChar char="●"/>
            </a:pPr>
            <a:r>
              <a:rPr lang="fr" sz="1500" i="1" dirty="0">
                <a:solidFill>
                  <a:schemeClr val="dk1"/>
                </a:solidFill>
                <a:latin typeface="Montserrat"/>
                <a:ea typeface="Montserrat"/>
                <a:cs typeface="Montserrat"/>
                <a:sym typeface="Montserrat"/>
              </a:rPr>
              <a:t>Brève introduction du site de Menu Maker :</a:t>
            </a:r>
          </a:p>
          <a:p>
            <a:pPr marL="133350" lvl="0" algn="l" rtl="0">
              <a:lnSpc>
                <a:spcPct val="115000"/>
              </a:lnSpc>
              <a:spcBef>
                <a:spcPts val="0"/>
              </a:spcBef>
              <a:spcAft>
                <a:spcPts val="0"/>
              </a:spcAft>
              <a:buClr>
                <a:schemeClr val="dk1"/>
              </a:buClr>
              <a:buSzPts val="1500"/>
            </a:pPr>
            <a:endParaRPr lang="fr" sz="1500" i="1" dirty="0">
              <a:solidFill>
                <a:schemeClr val="dk1"/>
              </a:solidFill>
              <a:latin typeface="Montserrat"/>
              <a:ea typeface="Montserrat"/>
              <a:cs typeface="Montserrat"/>
              <a:sym typeface="Montserrat"/>
            </a:endParaRPr>
          </a:p>
          <a:p>
            <a:pPr marL="133350" lvl="0" algn="l" rtl="0">
              <a:lnSpc>
                <a:spcPct val="115000"/>
              </a:lnSpc>
              <a:spcBef>
                <a:spcPts val="0"/>
              </a:spcBef>
              <a:spcAft>
                <a:spcPts val="0"/>
              </a:spcAft>
              <a:buClr>
                <a:schemeClr val="dk1"/>
              </a:buClr>
              <a:buSzPts val="1500"/>
            </a:pPr>
            <a:r>
              <a:rPr lang="fr-FR" sz="1200" b="1" dirty="0"/>
              <a:t>Menu Maker by </a:t>
            </a:r>
            <a:r>
              <a:rPr lang="fr-FR" sz="1200" b="1" dirty="0" err="1"/>
              <a:t>Qwenta</a:t>
            </a:r>
            <a:r>
              <a:rPr lang="fr-FR" sz="1200" dirty="0"/>
              <a:t> est une interface en ligne permettant aux restaurateurs de créer, personnaliser et diffuser leurs menus de manière dynamique. Les utilisateurs peuvent ajouter des plats avec descriptions et prix, personnaliser le design en intégrant leur logo et en choisissant les polices et couleurs, puis exporter le menu en PDF, le partager sur des plateformes comme Deliveroo et Instagram, ou l'imprimer. Ce projet s'inscrit dans la volonté de </a:t>
            </a:r>
            <a:r>
              <a:rPr lang="fr-FR" sz="1200" dirty="0" err="1"/>
              <a:t>Qwenta</a:t>
            </a:r>
            <a:r>
              <a:rPr lang="fr-FR" sz="1200" dirty="0"/>
              <a:t>, leader historique de l'impression de supports professionnels, de diversifier ses activités en proposant des outils numériques innovants à ses clients.</a:t>
            </a: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70" name="Google Shape;70;p15"/>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1" name="Google Shape;71;p15"/>
          <p:cNvPicPr preferRelativeResize="0"/>
          <p:nvPr/>
        </p:nvPicPr>
        <p:blipFill>
          <a:blip r:embed="rId4">
            <a:alphaModFix/>
          </a:blip>
          <a:stretch>
            <a:fillRect/>
          </a:stretch>
        </p:blipFill>
        <p:spPr>
          <a:xfrm>
            <a:off x="8474375" y="-4"/>
            <a:ext cx="674425" cy="340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a:extLst>
            <a:ext uri="{FF2B5EF4-FFF2-40B4-BE49-F238E27FC236}">
              <a16:creationId xmlns:a16="http://schemas.microsoft.com/office/drawing/2014/main" id="{F4AD97A5-001D-699B-362E-E60C6E3CBB6B}"/>
            </a:ext>
          </a:extLst>
        </p:cNvPr>
        <p:cNvGrpSpPr/>
        <p:nvPr/>
      </p:nvGrpSpPr>
      <p:grpSpPr>
        <a:xfrm>
          <a:off x="0" y="0"/>
          <a:ext cx="0" cy="0"/>
          <a:chOff x="0" y="0"/>
          <a:chExt cx="0" cy="0"/>
        </a:xfrm>
      </p:grpSpPr>
      <p:sp>
        <p:nvSpPr>
          <p:cNvPr id="76" name="Google Shape;76;p16">
            <a:extLst>
              <a:ext uri="{FF2B5EF4-FFF2-40B4-BE49-F238E27FC236}">
                <a16:creationId xmlns:a16="http://schemas.microsoft.com/office/drawing/2014/main" id="{B8E1E519-FF0A-377A-DF5C-6AF74C9C809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a:extLst>
              <a:ext uri="{FF2B5EF4-FFF2-40B4-BE49-F238E27FC236}">
                <a16:creationId xmlns:a16="http://schemas.microsoft.com/office/drawing/2014/main" id="{C6BEC89E-B1D5-BFFD-C52D-98EE62A5FC01}"/>
              </a:ext>
            </a:extLst>
          </p:cNvPr>
          <p:cNvSpPr txBox="1">
            <a:spLocks noGrp="1"/>
          </p:cNvSpPr>
          <p:nvPr>
            <p:ph type="body" idx="1"/>
          </p:nvPr>
        </p:nvSpPr>
        <p:spPr>
          <a:xfrm>
            <a:off x="311700" y="898505"/>
            <a:ext cx="8520600" cy="34164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Clr>
                <a:srgbClr val="0D0D0D"/>
              </a:buClr>
              <a:buSzPts val="1500"/>
              <a:buFont typeface="Montserrat"/>
              <a:buChar char="●"/>
            </a:pPr>
            <a:r>
              <a:rPr lang="fr" sz="1500" i="1" dirty="0">
                <a:solidFill>
                  <a:srgbClr val="0D0D0D"/>
                </a:solidFill>
                <a:highlight>
                  <a:srgbClr val="FFFFFF"/>
                </a:highlight>
                <a:latin typeface="Montserrat"/>
                <a:ea typeface="Montserrat"/>
                <a:cs typeface="Montserrat"/>
                <a:sym typeface="Montserrat"/>
              </a:rPr>
              <a:t>Capture(s) d'écran de la maquette.</a:t>
            </a: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78" name="Google Shape;78;p16">
            <a:extLst>
              <a:ext uri="{FF2B5EF4-FFF2-40B4-BE49-F238E27FC236}">
                <a16:creationId xmlns:a16="http://schemas.microsoft.com/office/drawing/2014/main" id="{2699DBF6-01F8-660A-95F0-95AB3DB4C530}"/>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a:extLst>
              <a:ext uri="{FF2B5EF4-FFF2-40B4-BE49-F238E27FC236}">
                <a16:creationId xmlns:a16="http://schemas.microsoft.com/office/drawing/2014/main" id="{299D3A60-9266-3710-F113-10029BC3A737}"/>
              </a:ext>
            </a:extLst>
          </p:cNvPr>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5" name="Image 4">
            <a:extLst>
              <a:ext uri="{FF2B5EF4-FFF2-40B4-BE49-F238E27FC236}">
                <a16:creationId xmlns:a16="http://schemas.microsoft.com/office/drawing/2014/main" id="{24518E18-42BB-8080-362E-AB9A4388EFEB}"/>
              </a:ext>
            </a:extLst>
          </p:cNvPr>
          <p:cNvPicPr>
            <a:picLocks noChangeAspect="1"/>
          </p:cNvPicPr>
          <p:nvPr/>
        </p:nvPicPr>
        <p:blipFill>
          <a:blip r:embed="rId4"/>
          <a:stretch>
            <a:fillRect/>
          </a:stretch>
        </p:blipFill>
        <p:spPr>
          <a:xfrm>
            <a:off x="583245" y="1559129"/>
            <a:ext cx="2146276" cy="3186779"/>
          </a:xfrm>
          <a:prstGeom prst="rect">
            <a:avLst/>
          </a:prstGeom>
        </p:spPr>
      </p:pic>
      <p:pic>
        <p:nvPicPr>
          <p:cNvPr id="7" name="Image 6">
            <a:extLst>
              <a:ext uri="{FF2B5EF4-FFF2-40B4-BE49-F238E27FC236}">
                <a16:creationId xmlns:a16="http://schemas.microsoft.com/office/drawing/2014/main" id="{15BE49D2-376B-A7B5-15D4-0297DAE0F0E8}"/>
              </a:ext>
            </a:extLst>
          </p:cNvPr>
          <p:cNvPicPr>
            <a:picLocks noChangeAspect="1"/>
          </p:cNvPicPr>
          <p:nvPr/>
        </p:nvPicPr>
        <p:blipFill>
          <a:blip r:embed="rId5"/>
          <a:stretch>
            <a:fillRect/>
          </a:stretch>
        </p:blipFill>
        <p:spPr>
          <a:xfrm>
            <a:off x="4063782" y="1355366"/>
            <a:ext cx="2350699" cy="1658083"/>
          </a:xfrm>
          <a:prstGeom prst="rect">
            <a:avLst/>
          </a:prstGeom>
        </p:spPr>
      </p:pic>
      <p:pic>
        <p:nvPicPr>
          <p:cNvPr id="9" name="Image 8">
            <a:extLst>
              <a:ext uri="{FF2B5EF4-FFF2-40B4-BE49-F238E27FC236}">
                <a16:creationId xmlns:a16="http://schemas.microsoft.com/office/drawing/2014/main" id="{5984223F-4625-59A9-4869-62194215752F}"/>
              </a:ext>
            </a:extLst>
          </p:cNvPr>
          <p:cNvPicPr>
            <a:picLocks noChangeAspect="1"/>
          </p:cNvPicPr>
          <p:nvPr/>
        </p:nvPicPr>
        <p:blipFill>
          <a:blip r:embed="rId6"/>
          <a:stretch>
            <a:fillRect/>
          </a:stretch>
        </p:blipFill>
        <p:spPr>
          <a:xfrm>
            <a:off x="4063782" y="3115901"/>
            <a:ext cx="2350699" cy="1676078"/>
          </a:xfrm>
          <a:prstGeom prst="rect">
            <a:avLst/>
          </a:prstGeom>
        </p:spPr>
      </p:pic>
      <p:pic>
        <p:nvPicPr>
          <p:cNvPr id="11" name="Image 10">
            <a:extLst>
              <a:ext uri="{FF2B5EF4-FFF2-40B4-BE49-F238E27FC236}">
                <a16:creationId xmlns:a16="http://schemas.microsoft.com/office/drawing/2014/main" id="{267DB393-D564-B974-375E-7EF03E0BB118}"/>
              </a:ext>
            </a:extLst>
          </p:cNvPr>
          <p:cNvPicPr>
            <a:picLocks noChangeAspect="1"/>
          </p:cNvPicPr>
          <p:nvPr/>
        </p:nvPicPr>
        <p:blipFill>
          <a:blip r:embed="rId7"/>
          <a:stretch>
            <a:fillRect/>
          </a:stretch>
        </p:blipFill>
        <p:spPr>
          <a:xfrm>
            <a:off x="2848797" y="1947631"/>
            <a:ext cx="1092088" cy="2131636"/>
          </a:xfrm>
          <a:prstGeom prst="rect">
            <a:avLst/>
          </a:prstGeom>
        </p:spPr>
      </p:pic>
      <p:pic>
        <p:nvPicPr>
          <p:cNvPr id="13" name="Image 12">
            <a:extLst>
              <a:ext uri="{FF2B5EF4-FFF2-40B4-BE49-F238E27FC236}">
                <a16:creationId xmlns:a16="http://schemas.microsoft.com/office/drawing/2014/main" id="{3699816F-C957-79DE-17FD-53FDC9877704}"/>
              </a:ext>
            </a:extLst>
          </p:cNvPr>
          <p:cNvPicPr>
            <a:picLocks noChangeAspect="1"/>
          </p:cNvPicPr>
          <p:nvPr/>
        </p:nvPicPr>
        <p:blipFill>
          <a:blip r:embed="rId8"/>
          <a:stretch>
            <a:fillRect/>
          </a:stretch>
        </p:blipFill>
        <p:spPr>
          <a:xfrm>
            <a:off x="6555237" y="1400794"/>
            <a:ext cx="1193505" cy="1332037"/>
          </a:xfrm>
          <a:prstGeom prst="rect">
            <a:avLst/>
          </a:prstGeom>
        </p:spPr>
      </p:pic>
      <p:pic>
        <p:nvPicPr>
          <p:cNvPr id="15" name="Image 14">
            <a:extLst>
              <a:ext uri="{FF2B5EF4-FFF2-40B4-BE49-F238E27FC236}">
                <a16:creationId xmlns:a16="http://schemas.microsoft.com/office/drawing/2014/main" id="{3AEF2F11-F2BB-4EC2-7F83-4720CC3A3EC8}"/>
              </a:ext>
            </a:extLst>
          </p:cNvPr>
          <p:cNvPicPr>
            <a:picLocks noChangeAspect="1"/>
          </p:cNvPicPr>
          <p:nvPr/>
        </p:nvPicPr>
        <p:blipFill>
          <a:blip r:embed="rId9"/>
          <a:stretch>
            <a:fillRect/>
          </a:stretch>
        </p:blipFill>
        <p:spPr>
          <a:xfrm>
            <a:off x="6817728" y="3138846"/>
            <a:ext cx="1383557" cy="1653133"/>
          </a:xfrm>
          <a:prstGeom prst="rect">
            <a:avLst/>
          </a:prstGeom>
        </p:spPr>
      </p:pic>
    </p:spTree>
    <p:extLst>
      <p:ext uri="{BB962C8B-B14F-4D97-AF65-F5344CB8AC3E}">
        <p14:creationId xmlns:p14="http://schemas.microsoft.com/office/powerpoint/2010/main" val="1038070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311700" y="731375"/>
            <a:ext cx="8520600" cy="355684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Clr>
                <a:srgbClr val="0D0D0D"/>
              </a:buClr>
              <a:buSzPts val="1500"/>
              <a:buFont typeface="Montserrat"/>
              <a:buChar char="●"/>
            </a:pPr>
            <a:r>
              <a:rPr lang="fr" sz="1500" i="1" dirty="0">
                <a:solidFill>
                  <a:srgbClr val="0D0D0D"/>
                </a:solidFill>
                <a:highlight>
                  <a:srgbClr val="FFFFFF"/>
                </a:highlight>
                <a:latin typeface="Montserrat"/>
                <a:ea typeface="Montserrat"/>
                <a:cs typeface="Montserrat"/>
                <a:sym typeface="Montserrat"/>
              </a:rPr>
              <a:t>Démonstration des fonctionnalités clés</a:t>
            </a:r>
            <a:endParaRPr sz="1500" i="1" dirty="0">
              <a:solidFill>
                <a:srgbClr val="0D0D0D"/>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a:extLst>
              <a:ext uri="{FF2B5EF4-FFF2-40B4-BE49-F238E27FC236}">
                <a16:creationId xmlns:a16="http://schemas.microsoft.com/office/drawing/2014/main" id="{C7764349-A81C-E696-E1E3-082713426A50}"/>
              </a:ext>
            </a:extLst>
          </p:cNvPr>
          <p:cNvPicPr>
            <a:picLocks noChangeAspect="1"/>
          </p:cNvPicPr>
          <p:nvPr/>
        </p:nvPicPr>
        <p:blipFill>
          <a:blip r:embed="rId4"/>
          <a:stretch>
            <a:fillRect/>
          </a:stretch>
        </p:blipFill>
        <p:spPr>
          <a:xfrm>
            <a:off x="325374" y="1602560"/>
            <a:ext cx="8275311" cy="2685655"/>
          </a:xfrm>
          <a:prstGeom prst="rect">
            <a:avLst/>
          </a:prstGeom>
        </p:spPr>
      </p:pic>
      <p:cxnSp>
        <p:nvCxnSpPr>
          <p:cNvPr id="7" name="Connecteur droit avec flèche 6">
            <a:extLst>
              <a:ext uri="{FF2B5EF4-FFF2-40B4-BE49-F238E27FC236}">
                <a16:creationId xmlns:a16="http://schemas.microsoft.com/office/drawing/2014/main" id="{105D167E-D065-5BB2-3EC5-C19D8AA3AAC3}"/>
              </a:ext>
            </a:extLst>
          </p:cNvPr>
          <p:cNvCxnSpPr>
            <a:cxnSpLocks/>
          </p:cNvCxnSpPr>
          <p:nvPr/>
        </p:nvCxnSpPr>
        <p:spPr>
          <a:xfrm flipV="1">
            <a:off x="1567977" y="2942561"/>
            <a:ext cx="2724491" cy="2356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4E6C4F70-614D-6E7E-BBFD-7999B612DB70}"/>
              </a:ext>
            </a:extLst>
          </p:cNvPr>
          <p:cNvCxnSpPr/>
          <p:nvPr/>
        </p:nvCxnSpPr>
        <p:spPr>
          <a:xfrm>
            <a:off x="5439022" y="3178201"/>
            <a:ext cx="5306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5A5D1F54-5A1A-5B29-4723-954878A72338}"/>
              </a:ext>
            </a:extLst>
          </p:cNvPr>
          <p:cNvCxnSpPr/>
          <p:nvPr/>
        </p:nvCxnSpPr>
        <p:spPr>
          <a:xfrm>
            <a:off x="6860679" y="3178201"/>
            <a:ext cx="5590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81323F05-DEEA-7759-493E-CD43C717443E}"/>
              </a:ext>
            </a:extLst>
          </p:cNvPr>
          <p:cNvSpPr txBox="1"/>
          <p:nvPr/>
        </p:nvSpPr>
        <p:spPr>
          <a:xfrm>
            <a:off x="543315" y="3397855"/>
            <a:ext cx="2667394" cy="461665"/>
          </a:xfrm>
          <a:prstGeom prst="rect">
            <a:avLst/>
          </a:prstGeom>
          <a:noFill/>
        </p:spPr>
        <p:txBody>
          <a:bodyPr wrap="square" rtlCol="0">
            <a:spAutoFit/>
          </a:bodyPr>
          <a:lstStyle/>
          <a:p>
            <a:r>
              <a:rPr lang="fr-FR" sz="1200" dirty="0"/>
              <a:t>Bouton de connexion ouvrant une modale sur le right </a:t>
            </a:r>
            <a:r>
              <a:rPr lang="fr-FR" sz="1200" dirty="0" err="1"/>
              <a:t>side</a:t>
            </a:r>
            <a:endParaRPr lang="fr-FR" sz="1200" dirty="0"/>
          </a:p>
        </p:txBody>
      </p:sp>
      <p:sp>
        <p:nvSpPr>
          <p:cNvPr id="13" name="ZoneTexte 12">
            <a:extLst>
              <a:ext uri="{FF2B5EF4-FFF2-40B4-BE49-F238E27FC236}">
                <a16:creationId xmlns:a16="http://schemas.microsoft.com/office/drawing/2014/main" id="{ECD49D5D-FE28-E1B7-81DD-BC914AD3A115}"/>
              </a:ext>
            </a:extLst>
          </p:cNvPr>
          <p:cNvSpPr txBox="1"/>
          <p:nvPr/>
        </p:nvSpPr>
        <p:spPr>
          <a:xfrm>
            <a:off x="4181146" y="3305685"/>
            <a:ext cx="1513718" cy="461665"/>
          </a:xfrm>
          <a:prstGeom prst="rect">
            <a:avLst/>
          </a:prstGeom>
          <a:noFill/>
        </p:spPr>
        <p:txBody>
          <a:bodyPr wrap="square" rtlCol="0">
            <a:spAutoFit/>
          </a:bodyPr>
          <a:lstStyle/>
          <a:p>
            <a:r>
              <a:rPr lang="fr-FR" sz="1200" dirty="0"/>
              <a:t>Entrée des données utilisateur</a:t>
            </a:r>
          </a:p>
        </p:txBody>
      </p:sp>
      <p:sp>
        <p:nvSpPr>
          <p:cNvPr id="14" name="ZoneTexte 13">
            <a:extLst>
              <a:ext uri="{FF2B5EF4-FFF2-40B4-BE49-F238E27FC236}">
                <a16:creationId xmlns:a16="http://schemas.microsoft.com/office/drawing/2014/main" id="{7F3C5F8F-37E2-4D3C-05AB-3B89FB0EFA0F}"/>
              </a:ext>
            </a:extLst>
          </p:cNvPr>
          <p:cNvSpPr txBox="1"/>
          <p:nvPr/>
        </p:nvSpPr>
        <p:spPr>
          <a:xfrm>
            <a:off x="5905150" y="3644646"/>
            <a:ext cx="1235061" cy="461665"/>
          </a:xfrm>
          <a:prstGeom prst="rect">
            <a:avLst/>
          </a:prstGeom>
          <a:noFill/>
        </p:spPr>
        <p:txBody>
          <a:bodyPr wrap="square" rtlCol="0">
            <a:spAutoFit/>
          </a:bodyPr>
          <a:lstStyle/>
          <a:p>
            <a:r>
              <a:rPr lang="fr-FR" sz="1200" dirty="0"/>
              <a:t>Vérifications des données</a:t>
            </a:r>
          </a:p>
        </p:txBody>
      </p:sp>
      <p:sp>
        <p:nvSpPr>
          <p:cNvPr id="15" name="ZoneTexte 14">
            <a:extLst>
              <a:ext uri="{FF2B5EF4-FFF2-40B4-BE49-F238E27FC236}">
                <a16:creationId xmlns:a16="http://schemas.microsoft.com/office/drawing/2014/main" id="{F119EA7D-3C8C-B5B8-4A01-2B97555257A7}"/>
              </a:ext>
            </a:extLst>
          </p:cNvPr>
          <p:cNvSpPr txBox="1"/>
          <p:nvPr/>
        </p:nvSpPr>
        <p:spPr>
          <a:xfrm>
            <a:off x="7481431" y="3660629"/>
            <a:ext cx="1235061" cy="461665"/>
          </a:xfrm>
          <a:prstGeom prst="rect">
            <a:avLst/>
          </a:prstGeom>
          <a:noFill/>
        </p:spPr>
        <p:txBody>
          <a:bodyPr wrap="square" rtlCol="0">
            <a:spAutoFit/>
          </a:bodyPr>
          <a:lstStyle/>
          <a:p>
            <a:r>
              <a:rPr lang="fr-FR" sz="1200" dirty="0"/>
              <a:t>Connexion réussie</a:t>
            </a:r>
          </a:p>
        </p:txBody>
      </p:sp>
      <p:cxnSp>
        <p:nvCxnSpPr>
          <p:cNvPr id="17" name="Connecteur droit avec flèche 16">
            <a:extLst>
              <a:ext uri="{FF2B5EF4-FFF2-40B4-BE49-F238E27FC236}">
                <a16:creationId xmlns:a16="http://schemas.microsoft.com/office/drawing/2014/main" id="{1AE3CF84-AF03-1FAC-AB2E-63D875D2A4D5}"/>
              </a:ext>
            </a:extLst>
          </p:cNvPr>
          <p:cNvCxnSpPr>
            <a:cxnSpLocks/>
          </p:cNvCxnSpPr>
          <p:nvPr/>
        </p:nvCxnSpPr>
        <p:spPr>
          <a:xfrm flipH="1" flipV="1">
            <a:off x="1275325" y="3305685"/>
            <a:ext cx="98644" cy="148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a:extLst>
            <a:ext uri="{FF2B5EF4-FFF2-40B4-BE49-F238E27FC236}">
              <a16:creationId xmlns:a16="http://schemas.microsoft.com/office/drawing/2014/main" id="{A4C0B3DF-B2DB-5B13-91BB-2A02233DBCB0}"/>
            </a:ext>
          </a:extLst>
        </p:cNvPr>
        <p:cNvGrpSpPr/>
        <p:nvPr/>
      </p:nvGrpSpPr>
      <p:grpSpPr>
        <a:xfrm>
          <a:off x="0" y="0"/>
          <a:ext cx="0" cy="0"/>
          <a:chOff x="0" y="0"/>
          <a:chExt cx="0" cy="0"/>
        </a:xfrm>
      </p:grpSpPr>
      <p:sp>
        <p:nvSpPr>
          <p:cNvPr id="76" name="Google Shape;76;p16">
            <a:extLst>
              <a:ext uri="{FF2B5EF4-FFF2-40B4-BE49-F238E27FC236}">
                <a16:creationId xmlns:a16="http://schemas.microsoft.com/office/drawing/2014/main" id="{B8E49FE1-FCE5-14BC-EA14-0B7BAF7A7858}"/>
              </a:ext>
            </a:extLst>
          </p:cNvPr>
          <p:cNvSpPr txBox="1">
            <a:spLocks noGrp="1"/>
          </p:cNvSpPr>
          <p:nvPr>
            <p:ph type="title"/>
          </p:nvPr>
        </p:nvSpPr>
        <p:spPr>
          <a:xfrm>
            <a:off x="286187" y="166117"/>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a:extLst>
              <a:ext uri="{FF2B5EF4-FFF2-40B4-BE49-F238E27FC236}">
                <a16:creationId xmlns:a16="http://schemas.microsoft.com/office/drawing/2014/main" id="{288D8F67-025C-72A3-B4BC-6BED22977851}"/>
              </a:ext>
            </a:extLst>
          </p:cNvPr>
          <p:cNvSpPr txBox="1">
            <a:spLocks noGrp="1"/>
          </p:cNvSpPr>
          <p:nvPr>
            <p:ph type="body" idx="1"/>
          </p:nvPr>
        </p:nvSpPr>
        <p:spPr>
          <a:xfrm>
            <a:off x="286187" y="452467"/>
            <a:ext cx="8520600" cy="355684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Clr>
                <a:srgbClr val="0D0D0D"/>
              </a:buClr>
              <a:buSzPts val="1500"/>
              <a:buFont typeface="Montserrat"/>
              <a:buChar char="●"/>
            </a:pPr>
            <a:r>
              <a:rPr lang="fr" sz="1500" i="1" dirty="0">
                <a:solidFill>
                  <a:srgbClr val="0D0D0D"/>
                </a:solidFill>
                <a:highlight>
                  <a:srgbClr val="FFFFFF"/>
                </a:highlight>
                <a:latin typeface="Montserrat"/>
                <a:ea typeface="Montserrat"/>
                <a:cs typeface="Montserrat"/>
                <a:sym typeface="Montserrat"/>
              </a:rPr>
              <a:t>Démonstration des fonctionnalités clés</a:t>
            </a:r>
            <a:endParaRPr sz="1500" i="1" dirty="0">
              <a:solidFill>
                <a:srgbClr val="0D0D0D"/>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78" name="Google Shape;78;p16">
            <a:extLst>
              <a:ext uri="{FF2B5EF4-FFF2-40B4-BE49-F238E27FC236}">
                <a16:creationId xmlns:a16="http://schemas.microsoft.com/office/drawing/2014/main" id="{83CECD52-6B14-7ECB-CA29-891ED484A4AC}"/>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a:extLst>
              <a:ext uri="{FF2B5EF4-FFF2-40B4-BE49-F238E27FC236}">
                <a16:creationId xmlns:a16="http://schemas.microsoft.com/office/drawing/2014/main" id="{AB5F13F6-4142-A86B-85E8-28AA51C90435}"/>
              </a:ext>
            </a:extLst>
          </p:cNvPr>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a:extLst>
              <a:ext uri="{FF2B5EF4-FFF2-40B4-BE49-F238E27FC236}">
                <a16:creationId xmlns:a16="http://schemas.microsoft.com/office/drawing/2014/main" id="{27CC2EB3-026C-A8B7-0911-F0643144A984}"/>
              </a:ext>
            </a:extLst>
          </p:cNvPr>
          <p:cNvPicPr>
            <a:picLocks noChangeAspect="1"/>
          </p:cNvPicPr>
          <p:nvPr/>
        </p:nvPicPr>
        <p:blipFill>
          <a:blip r:embed="rId4"/>
          <a:stretch>
            <a:fillRect/>
          </a:stretch>
        </p:blipFill>
        <p:spPr>
          <a:xfrm>
            <a:off x="210818" y="925397"/>
            <a:ext cx="2497212" cy="1494375"/>
          </a:xfrm>
          <a:prstGeom prst="rect">
            <a:avLst/>
          </a:prstGeom>
        </p:spPr>
      </p:pic>
      <p:pic>
        <p:nvPicPr>
          <p:cNvPr id="7" name="Image 6">
            <a:extLst>
              <a:ext uri="{FF2B5EF4-FFF2-40B4-BE49-F238E27FC236}">
                <a16:creationId xmlns:a16="http://schemas.microsoft.com/office/drawing/2014/main" id="{EBAD4FDA-9351-172A-4A71-5BF659950E61}"/>
              </a:ext>
            </a:extLst>
          </p:cNvPr>
          <p:cNvPicPr>
            <a:picLocks noChangeAspect="1"/>
          </p:cNvPicPr>
          <p:nvPr/>
        </p:nvPicPr>
        <p:blipFill>
          <a:blip r:embed="rId5"/>
          <a:stretch>
            <a:fillRect/>
          </a:stretch>
        </p:blipFill>
        <p:spPr>
          <a:xfrm>
            <a:off x="5246583" y="405817"/>
            <a:ext cx="1834041" cy="1405411"/>
          </a:xfrm>
          <a:prstGeom prst="rect">
            <a:avLst/>
          </a:prstGeom>
        </p:spPr>
      </p:pic>
      <p:pic>
        <p:nvPicPr>
          <p:cNvPr id="9" name="Image 8">
            <a:extLst>
              <a:ext uri="{FF2B5EF4-FFF2-40B4-BE49-F238E27FC236}">
                <a16:creationId xmlns:a16="http://schemas.microsoft.com/office/drawing/2014/main" id="{631C87C5-6CBB-5362-9272-B5E15306E0E8}"/>
              </a:ext>
            </a:extLst>
          </p:cNvPr>
          <p:cNvPicPr>
            <a:picLocks noChangeAspect="1"/>
          </p:cNvPicPr>
          <p:nvPr/>
        </p:nvPicPr>
        <p:blipFill>
          <a:blip r:embed="rId6"/>
          <a:stretch>
            <a:fillRect/>
          </a:stretch>
        </p:blipFill>
        <p:spPr>
          <a:xfrm>
            <a:off x="7357366" y="405817"/>
            <a:ext cx="1740408" cy="1931255"/>
          </a:xfrm>
          <a:prstGeom prst="rect">
            <a:avLst/>
          </a:prstGeom>
        </p:spPr>
      </p:pic>
      <p:pic>
        <p:nvPicPr>
          <p:cNvPr id="11" name="Image 10">
            <a:extLst>
              <a:ext uri="{FF2B5EF4-FFF2-40B4-BE49-F238E27FC236}">
                <a16:creationId xmlns:a16="http://schemas.microsoft.com/office/drawing/2014/main" id="{7A9BBC6F-FB7C-EF3F-974E-77786741B683}"/>
              </a:ext>
            </a:extLst>
          </p:cNvPr>
          <p:cNvPicPr>
            <a:picLocks noChangeAspect="1"/>
          </p:cNvPicPr>
          <p:nvPr/>
        </p:nvPicPr>
        <p:blipFill>
          <a:blip r:embed="rId7"/>
          <a:stretch>
            <a:fillRect/>
          </a:stretch>
        </p:blipFill>
        <p:spPr>
          <a:xfrm>
            <a:off x="1034204" y="3013070"/>
            <a:ext cx="2329651" cy="1825523"/>
          </a:xfrm>
          <a:prstGeom prst="rect">
            <a:avLst/>
          </a:prstGeom>
        </p:spPr>
      </p:pic>
      <p:pic>
        <p:nvPicPr>
          <p:cNvPr id="13" name="Image 12">
            <a:extLst>
              <a:ext uri="{FF2B5EF4-FFF2-40B4-BE49-F238E27FC236}">
                <a16:creationId xmlns:a16="http://schemas.microsoft.com/office/drawing/2014/main" id="{054D8426-2C8A-D6EB-F988-4818E6791FA8}"/>
              </a:ext>
            </a:extLst>
          </p:cNvPr>
          <p:cNvPicPr>
            <a:picLocks noChangeAspect="1"/>
          </p:cNvPicPr>
          <p:nvPr/>
        </p:nvPicPr>
        <p:blipFill>
          <a:blip r:embed="rId8"/>
          <a:stretch>
            <a:fillRect/>
          </a:stretch>
        </p:blipFill>
        <p:spPr>
          <a:xfrm>
            <a:off x="5089556" y="2953837"/>
            <a:ext cx="1381181" cy="1967044"/>
          </a:xfrm>
          <a:prstGeom prst="rect">
            <a:avLst/>
          </a:prstGeom>
        </p:spPr>
      </p:pic>
      <p:sp>
        <p:nvSpPr>
          <p:cNvPr id="14" name="ZoneTexte 13">
            <a:extLst>
              <a:ext uri="{FF2B5EF4-FFF2-40B4-BE49-F238E27FC236}">
                <a16:creationId xmlns:a16="http://schemas.microsoft.com/office/drawing/2014/main" id="{FB48FBC3-4880-13B4-B78E-FB9B6DDA644E}"/>
              </a:ext>
            </a:extLst>
          </p:cNvPr>
          <p:cNvSpPr txBox="1"/>
          <p:nvPr/>
        </p:nvSpPr>
        <p:spPr>
          <a:xfrm>
            <a:off x="595313" y="2431181"/>
            <a:ext cx="1954381" cy="261610"/>
          </a:xfrm>
          <a:prstGeom prst="rect">
            <a:avLst/>
          </a:prstGeom>
          <a:noFill/>
        </p:spPr>
        <p:txBody>
          <a:bodyPr wrap="none" rtlCol="0">
            <a:spAutoFit/>
          </a:bodyPr>
          <a:lstStyle/>
          <a:p>
            <a:r>
              <a:rPr lang="fr-FR" sz="1100" dirty="0"/>
              <a:t>Bouton de création de menu</a:t>
            </a:r>
          </a:p>
        </p:txBody>
      </p:sp>
      <p:cxnSp>
        <p:nvCxnSpPr>
          <p:cNvPr id="16" name="Connecteur droit avec flèche 15">
            <a:extLst>
              <a:ext uri="{FF2B5EF4-FFF2-40B4-BE49-F238E27FC236}">
                <a16:creationId xmlns:a16="http://schemas.microsoft.com/office/drawing/2014/main" id="{976C0C1E-9191-4F43-3F6F-3DD86E9AA466}"/>
              </a:ext>
            </a:extLst>
          </p:cNvPr>
          <p:cNvCxnSpPr>
            <a:cxnSpLocks/>
          </p:cNvCxnSpPr>
          <p:nvPr/>
        </p:nvCxnSpPr>
        <p:spPr>
          <a:xfrm flipV="1">
            <a:off x="1459424" y="1970935"/>
            <a:ext cx="0" cy="549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1" name="Image 20">
            <a:extLst>
              <a:ext uri="{FF2B5EF4-FFF2-40B4-BE49-F238E27FC236}">
                <a16:creationId xmlns:a16="http://schemas.microsoft.com/office/drawing/2014/main" id="{AAA51555-F9BB-FA6A-4C2E-E696D9525868}"/>
              </a:ext>
            </a:extLst>
          </p:cNvPr>
          <p:cNvPicPr>
            <a:picLocks noChangeAspect="1"/>
          </p:cNvPicPr>
          <p:nvPr/>
        </p:nvPicPr>
        <p:blipFill>
          <a:blip r:embed="rId9"/>
          <a:stretch>
            <a:fillRect/>
          </a:stretch>
        </p:blipFill>
        <p:spPr>
          <a:xfrm>
            <a:off x="2801604" y="930135"/>
            <a:ext cx="2296293" cy="1350239"/>
          </a:xfrm>
          <a:prstGeom prst="rect">
            <a:avLst/>
          </a:prstGeom>
        </p:spPr>
      </p:pic>
      <p:cxnSp>
        <p:nvCxnSpPr>
          <p:cNvPr id="23" name="Connecteur droit avec flèche 22">
            <a:extLst>
              <a:ext uri="{FF2B5EF4-FFF2-40B4-BE49-F238E27FC236}">
                <a16:creationId xmlns:a16="http://schemas.microsoft.com/office/drawing/2014/main" id="{F8313CAE-80D6-A6C8-F8D5-1CE6E9F7FD27}"/>
              </a:ext>
            </a:extLst>
          </p:cNvPr>
          <p:cNvCxnSpPr/>
          <p:nvPr/>
        </p:nvCxnSpPr>
        <p:spPr>
          <a:xfrm flipV="1">
            <a:off x="1871440" y="1700879"/>
            <a:ext cx="1492415" cy="1103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A5E21C05-C7A1-3C53-F670-E77F7C5F29BB}"/>
              </a:ext>
            </a:extLst>
          </p:cNvPr>
          <p:cNvCxnSpPr/>
          <p:nvPr/>
        </p:nvCxnSpPr>
        <p:spPr>
          <a:xfrm flipV="1">
            <a:off x="4022412" y="1274475"/>
            <a:ext cx="1445037" cy="217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242947C7-68FC-CAAF-4264-83CC21F0AD5E}"/>
              </a:ext>
            </a:extLst>
          </p:cNvPr>
          <p:cNvCxnSpPr>
            <a:cxnSpLocks/>
          </p:cNvCxnSpPr>
          <p:nvPr/>
        </p:nvCxnSpPr>
        <p:spPr>
          <a:xfrm>
            <a:off x="7080624" y="1345542"/>
            <a:ext cx="587802" cy="1468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83A39344-EBF6-D1BE-8269-599006FD8F7D}"/>
              </a:ext>
            </a:extLst>
          </p:cNvPr>
          <p:cNvCxnSpPr>
            <a:cxnSpLocks/>
          </p:cNvCxnSpPr>
          <p:nvPr/>
        </p:nvCxnSpPr>
        <p:spPr>
          <a:xfrm flipH="1">
            <a:off x="3413805" y="2189655"/>
            <a:ext cx="4620436" cy="8234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EE277180-32C3-305D-7B0A-987010B1ECB8}"/>
              </a:ext>
            </a:extLst>
          </p:cNvPr>
          <p:cNvCxnSpPr>
            <a:cxnSpLocks/>
          </p:cNvCxnSpPr>
          <p:nvPr/>
        </p:nvCxnSpPr>
        <p:spPr>
          <a:xfrm flipV="1">
            <a:off x="1682291" y="4142567"/>
            <a:ext cx="3491413" cy="6374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EDE400D5-A802-F042-E833-31029DA770E2}"/>
              </a:ext>
            </a:extLst>
          </p:cNvPr>
          <p:cNvSpPr txBox="1"/>
          <p:nvPr/>
        </p:nvSpPr>
        <p:spPr>
          <a:xfrm>
            <a:off x="3187877" y="2245728"/>
            <a:ext cx="2296293" cy="430887"/>
          </a:xfrm>
          <a:prstGeom prst="rect">
            <a:avLst/>
          </a:prstGeom>
          <a:noFill/>
        </p:spPr>
        <p:txBody>
          <a:bodyPr wrap="square" rtlCol="0">
            <a:spAutoFit/>
          </a:bodyPr>
          <a:lstStyle/>
          <a:p>
            <a:r>
              <a:rPr lang="fr-FR" sz="1100" dirty="0"/>
              <a:t>Formulaire de création de menu qui ouvre deux modales</a:t>
            </a:r>
          </a:p>
        </p:txBody>
      </p:sp>
      <p:sp>
        <p:nvSpPr>
          <p:cNvPr id="37" name="ZoneTexte 36">
            <a:extLst>
              <a:ext uri="{FF2B5EF4-FFF2-40B4-BE49-F238E27FC236}">
                <a16:creationId xmlns:a16="http://schemas.microsoft.com/office/drawing/2014/main" id="{8868B6D1-1BC2-F723-C98C-1BD2B00E7016}"/>
              </a:ext>
            </a:extLst>
          </p:cNvPr>
          <p:cNvSpPr txBox="1"/>
          <p:nvPr/>
        </p:nvSpPr>
        <p:spPr>
          <a:xfrm>
            <a:off x="5089556" y="1800902"/>
            <a:ext cx="2248711" cy="261610"/>
          </a:xfrm>
          <a:prstGeom prst="rect">
            <a:avLst/>
          </a:prstGeom>
          <a:noFill/>
        </p:spPr>
        <p:txBody>
          <a:bodyPr wrap="square" rtlCol="0">
            <a:spAutoFit/>
          </a:bodyPr>
          <a:lstStyle/>
          <a:p>
            <a:r>
              <a:rPr lang="fr-FR" sz="1100" dirty="0"/>
              <a:t>Modale 1 : catégorie du/des plats</a:t>
            </a:r>
          </a:p>
        </p:txBody>
      </p:sp>
      <p:sp>
        <p:nvSpPr>
          <p:cNvPr id="38" name="ZoneTexte 37">
            <a:extLst>
              <a:ext uri="{FF2B5EF4-FFF2-40B4-BE49-F238E27FC236}">
                <a16:creationId xmlns:a16="http://schemas.microsoft.com/office/drawing/2014/main" id="{C23CFB09-AB43-3150-C97C-0D37B7FC5774}"/>
              </a:ext>
            </a:extLst>
          </p:cNvPr>
          <p:cNvSpPr txBox="1"/>
          <p:nvPr/>
        </p:nvSpPr>
        <p:spPr>
          <a:xfrm>
            <a:off x="7266409" y="2358114"/>
            <a:ext cx="1766306" cy="430887"/>
          </a:xfrm>
          <a:prstGeom prst="rect">
            <a:avLst/>
          </a:prstGeom>
          <a:noFill/>
        </p:spPr>
        <p:txBody>
          <a:bodyPr wrap="square" rtlCol="0">
            <a:spAutoFit/>
          </a:bodyPr>
          <a:lstStyle/>
          <a:p>
            <a:r>
              <a:rPr lang="fr-FR" sz="1100" dirty="0"/>
              <a:t>Puis, modale 2 : infos/photos du/des plats</a:t>
            </a:r>
          </a:p>
        </p:txBody>
      </p:sp>
      <p:sp>
        <p:nvSpPr>
          <p:cNvPr id="39" name="ZoneTexte 38">
            <a:extLst>
              <a:ext uri="{FF2B5EF4-FFF2-40B4-BE49-F238E27FC236}">
                <a16:creationId xmlns:a16="http://schemas.microsoft.com/office/drawing/2014/main" id="{84BEA8ED-796B-80A4-90B6-7D5047A3AA75}"/>
              </a:ext>
            </a:extLst>
          </p:cNvPr>
          <p:cNvSpPr txBox="1"/>
          <p:nvPr/>
        </p:nvSpPr>
        <p:spPr>
          <a:xfrm>
            <a:off x="3339714" y="3503149"/>
            <a:ext cx="1381181" cy="600164"/>
          </a:xfrm>
          <a:prstGeom prst="rect">
            <a:avLst/>
          </a:prstGeom>
          <a:noFill/>
        </p:spPr>
        <p:txBody>
          <a:bodyPr wrap="square" rtlCol="0">
            <a:spAutoFit/>
          </a:bodyPr>
          <a:lstStyle/>
          <a:p>
            <a:r>
              <a:rPr lang="fr-FR" sz="1100" dirty="0"/>
              <a:t>Menu de </a:t>
            </a:r>
            <a:r>
              <a:rPr lang="fr-FR" sz="1100" dirty="0" err="1"/>
              <a:t>branding</a:t>
            </a:r>
            <a:r>
              <a:rPr lang="fr-FR" sz="1100" dirty="0"/>
              <a:t> avec </a:t>
            </a:r>
            <a:r>
              <a:rPr lang="fr-FR" sz="1100" dirty="0" err="1"/>
              <a:t>preview</a:t>
            </a:r>
            <a:r>
              <a:rPr lang="fr-FR" sz="1100" dirty="0"/>
              <a:t> dynamique </a:t>
            </a:r>
          </a:p>
        </p:txBody>
      </p:sp>
      <p:sp>
        <p:nvSpPr>
          <p:cNvPr id="40" name="ZoneTexte 39">
            <a:extLst>
              <a:ext uri="{FF2B5EF4-FFF2-40B4-BE49-F238E27FC236}">
                <a16:creationId xmlns:a16="http://schemas.microsoft.com/office/drawing/2014/main" id="{69B2C8D0-88CC-3C2F-E544-64BE9E0C3B31}"/>
              </a:ext>
            </a:extLst>
          </p:cNvPr>
          <p:cNvSpPr txBox="1"/>
          <p:nvPr/>
        </p:nvSpPr>
        <p:spPr>
          <a:xfrm>
            <a:off x="6484249" y="3669861"/>
            <a:ext cx="1766306" cy="430887"/>
          </a:xfrm>
          <a:prstGeom prst="rect">
            <a:avLst/>
          </a:prstGeom>
          <a:noFill/>
        </p:spPr>
        <p:txBody>
          <a:bodyPr wrap="square" rtlCol="0">
            <a:spAutoFit/>
          </a:bodyPr>
          <a:lstStyle/>
          <a:p>
            <a:r>
              <a:rPr lang="fr-FR" sz="1100" dirty="0"/>
              <a:t>Etape finale : choix pour les exports et diffusions</a:t>
            </a:r>
          </a:p>
        </p:txBody>
      </p:sp>
    </p:spTree>
    <p:extLst>
      <p:ext uri="{BB962C8B-B14F-4D97-AF65-F5344CB8AC3E}">
        <p14:creationId xmlns:p14="http://schemas.microsoft.com/office/powerpoint/2010/main" val="281890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Méthodologie utilisée</a:t>
            </a:r>
            <a:endParaRPr sz="3000" dirty="0">
              <a:latin typeface="Montserrat"/>
              <a:ea typeface="Montserrat"/>
              <a:cs typeface="Montserrat"/>
              <a:sym typeface="Montserrat"/>
            </a:endParaRPr>
          </a:p>
        </p:txBody>
      </p:sp>
      <p:sp>
        <p:nvSpPr>
          <p:cNvPr id="85" name="Google Shape;85;p17"/>
          <p:cNvSpPr txBox="1">
            <a:spLocks noGrp="1"/>
          </p:cNvSpPr>
          <p:nvPr>
            <p:ph type="body" idx="1"/>
          </p:nvPr>
        </p:nvSpPr>
        <p:spPr>
          <a:xfrm>
            <a:off x="311700" y="981913"/>
            <a:ext cx="8520600" cy="3416400"/>
          </a:xfrm>
          <a:prstGeom prst="rect">
            <a:avLst/>
          </a:prstGeom>
        </p:spPr>
        <p:txBody>
          <a:bodyPr spcFirstLastPara="1" wrap="square" lIns="91425" tIns="91425" rIns="91425" bIns="91425" anchor="t" anchorCtr="0">
            <a:normAutofit fontScale="62500" lnSpcReduction="20000"/>
          </a:bodyPr>
          <a:lstStyle/>
          <a:p>
            <a:pPr marL="476250" lvl="0" algn="l" rtl="0">
              <a:spcBef>
                <a:spcPts val="0"/>
              </a:spcBef>
              <a:spcAft>
                <a:spcPts val="0"/>
              </a:spcAft>
              <a:buClr>
                <a:srgbClr val="0D0D0D"/>
              </a:buClr>
              <a:buSzPts val="1500"/>
              <a:buFont typeface="+mj-lt"/>
              <a:buAutoNum type="arabicPeriod"/>
            </a:pPr>
            <a:r>
              <a:rPr lang="fr" sz="1700" b="1" i="1" dirty="0">
                <a:solidFill>
                  <a:srgbClr val="0D0D0D"/>
                </a:solidFill>
                <a:highlight>
                  <a:srgbClr val="FFFFFF"/>
                </a:highlight>
                <a:latin typeface="Montserrat"/>
                <a:ea typeface="Montserrat"/>
                <a:cs typeface="Montserrat"/>
                <a:sym typeface="Montserrat"/>
              </a:rPr>
              <a:t>Explication brève de la méthodologie Agile et Scrum </a:t>
            </a:r>
          </a:p>
          <a:p>
            <a:pPr marL="133350" lvl="0" indent="0" algn="l" rtl="0">
              <a:spcBef>
                <a:spcPts val="0"/>
              </a:spcBef>
              <a:spcAft>
                <a:spcPts val="0"/>
              </a:spcAft>
              <a:buClr>
                <a:srgbClr val="0D0D0D"/>
              </a:buClr>
              <a:buSzPts val="1500"/>
              <a:buNone/>
            </a:pPr>
            <a:endParaRPr sz="1700" b="1" i="1" dirty="0">
              <a:solidFill>
                <a:srgbClr val="0D0D0D"/>
              </a:solidFill>
              <a:highlight>
                <a:srgbClr val="FFFFFF"/>
              </a:highlight>
              <a:latin typeface="Montserrat"/>
              <a:ea typeface="Montserrat"/>
              <a:cs typeface="Montserrat"/>
              <a:sym typeface="Montserrat"/>
            </a:endParaRPr>
          </a:p>
          <a:p>
            <a:pPr marL="114300" indent="0">
              <a:buNone/>
            </a:pPr>
            <a:r>
              <a:rPr lang="fr-FR" sz="1700" dirty="0"/>
              <a:t>La </a:t>
            </a:r>
            <a:r>
              <a:rPr lang="fr-FR" sz="1700" b="1" dirty="0"/>
              <a:t>méthodologie Agile</a:t>
            </a:r>
            <a:r>
              <a:rPr lang="fr-FR" sz="1700" dirty="0"/>
              <a:t> est une approche de gestion de projet qui privilégie l'adaptabilité, la collaboration et l'amélioration continue. Elle repose sur des itérations courtes appelées </a:t>
            </a:r>
            <a:r>
              <a:rPr lang="fr-FR" sz="1700" b="1" dirty="0"/>
              <a:t>sprints</a:t>
            </a:r>
            <a:r>
              <a:rPr lang="fr-FR" sz="1700" dirty="0"/>
              <a:t>, permettant d'avancer progressivement en livrant des parties fonctionnelles du projet.</a:t>
            </a:r>
          </a:p>
          <a:p>
            <a:pPr>
              <a:buFont typeface="Wingdings" panose="05000000000000000000" pitchFamily="2" charset="2"/>
              <a:buChar char="Ø"/>
            </a:pPr>
            <a:endParaRPr lang="fr-FR" sz="1700" dirty="0"/>
          </a:p>
          <a:p>
            <a:pPr marL="114300" indent="0">
              <a:buNone/>
            </a:pPr>
            <a:r>
              <a:rPr lang="fr-FR" sz="1700" dirty="0"/>
              <a:t>Le </a:t>
            </a:r>
            <a:r>
              <a:rPr lang="fr-FR" sz="1700" b="1" dirty="0"/>
              <a:t>Scrum</a:t>
            </a:r>
            <a:r>
              <a:rPr lang="fr-FR" sz="1700" dirty="0"/>
              <a:t> est un cadre Agile qui définit des rôles, des événements et des artefacts pour structurer le développement d'un projet :</a:t>
            </a:r>
          </a:p>
          <a:p>
            <a:pPr marL="114300" indent="0">
              <a:buNone/>
            </a:pPr>
            <a:endParaRPr lang="fr-FR" sz="1700" dirty="0"/>
          </a:p>
          <a:p>
            <a:pPr>
              <a:buFont typeface="Wingdings" panose="05000000000000000000" pitchFamily="2" charset="2"/>
              <a:buChar char="§"/>
            </a:pPr>
            <a:r>
              <a:rPr lang="fr-FR" sz="1700" b="1" dirty="0"/>
              <a:t>Rôles</a:t>
            </a:r>
            <a:r>
              <a:rPr lang="fr-FR" sz="1700" dirty="0"/>
              <a:t> :</a:t>
            </a:r>
          </a:p>
          <a:p>
            <a:pPr marL="457200" lvl="1" indent="0">
              <a:buNone/>
            </a:pPr>
            <a:r>
              <a:rPr lang="fr-FR" sz="1700" b="1" dirty="0"/>
              <a:t>Product </a:t>
            </a:r>
            <a:r>
              <a:rPr lang="fr-FR" sz="1700" b="1" dirty="0" err="1"/>
              <a:t>Owner</a:t>
            </a:r>
            <a:r>
              <a:rPr lang="fr-FR" sz="1700" dirty="0"/>
              <a:t> : responsable du </a:t>
            </a:r>
            <a:r>
              <a:rPr lang="fr-FR" sz="1700" dirty="0" err="1"/>
              <a:t>backlog</a:t>
            </a:r>
            <a:r>
              <a:rPr lang="fr-FR" sz="1700" dirty="0"/>
              <a:t> produit (liste des fonctionnalités à développer).</a:t>
            </a:r>
          </a:p>
          <a:p>
            <a:pPr marL="457200" lvl="1" indent="0">
              <a:buNone/>
            </a:pPr>
            <a:r>
              <a:rPr lang="fr-FR" sz="1700" b="1" dirty="0"/>
              <a:t>Scrum Master</a:t>
            </a:r>
            <a:r>
              <a:rPr lang="fr-FR" sz="1700" dirty="0"/>
              <a:t> : veille à l’application des principes Agile et Scrum.</a:t>
            </a:r>
          </a:p>
          <a:p>
            <a:pPr marL="457200" lvl="1" indent="0">
              <a:buNone/>
            </a:pPr>
            <a:r>
              <a:rPr lang="fr-FR" sz="1700" b="1" dirty="0"/>
              <a:t>Équipe de développement</a:t>
            </a:r>
            <a:r>
              <a:rPr lang="fr-FR" sz="1700" dirty="0"/>
              <a:t> : réalise les tâches planifiées.</a:t>
            </a:r>
          </a:p>
          <a:p>
            <a:pPr marL="457200" lvl="1" indent="0">
              <a:buNone/>
            </a:pPr>
            <a:endParaRPr lang="fr-FR" sz="1700" dirty="0"/>
          </a:p>
          <a:p>
            <a:pPr>
              <a:buFont typeface="Wingdings" panose="05000000000000000000" pitchFamily="2" charset="2"/>
              <a:buChar char="§"/>
            </a:pPr>
            <a:r>
              <a:rPr lang="fr-FR" sz="1700" b="1" dirty="0"/>
              <a:t>Événements principaux</a:t>
            </a:r>
            <a:r>
              <a:rPr lang="fr-FR" sz="1700" dirty="0"/>
              <a:t> :</a:t>
            </a:r>
          </a:p>
          <a:p>
            <a:pPr marL="457200" lvl="1" indent="0">
              <a:buNone/>
            </a:pPr>
            <a:r>
              <a:rPr lang="fr-FR" sz="1700" b="1" dirty="0"/>
              <a:t>Sprint Planning</a:t>
            </a:r>
            <a:r>
              <a:rPr lang="fr-FR" sz="1700" dirty="0"/>
              <a:t> : planification du sprint.</a:t>
            </a:r>
          </a:p>
          <a:p>
            <a:pPr marL="457200" lvl="1" indent="0">
              <a:buNone/>
            </a:pPr>
            <a:r>
              <a:rPr lang="fr-FR" sz="1700" b="1" dirty="0"/>
              <a:t>Daily Scrum</a:t>
            </a:r>
            <a:r>
              <a:rPr lang="fr-FR" sz="1700" dirty="0"/>
              <a:t> : réunion quotidienne pour suivre l’avancement.</a:t>
            </a:r>
          </a:p>
          <a:p>
            <a:pPr marL="457200" lvl="1" indent="0">
              <a:buNone/>
            </a:pPr>
            <a:r>
              <a:rPr lang="fr-FR" sz="1700" b="1" dirty="0"/>
              <a:t>Sprint </a:t>
            </a:r>
            <a:r>
              <a:rPr lang="fr-FR" sz="1700" b="1" dirty="0" err="1"/>
              <a:t>Review</a:t>
            </a:r>
            <a:r>
              <a:rPr lang="fr-FR" sz="1700" dirty="0"/>
              <a:t> : présentation des fonctionnalités développées.</a:t>
            </a:r>
          </a:p>
          <a:p>
            <a:pPr marL="457200" lvl="1" indent="0">
              <a:buNone/>
            </a:pPr>
            <a:r>
              <a:rPr lang="fr-FR" sz="1700" b="1" dirty="0"/>
              <a:t>Sprint </a:t>
            </a:r>
            <a:r>
              <a:rPr lang="fr-FR" sz="1700" b="1" dirty="0" err="1"/>
              <a:t>Retrospective</a:t>
            </a:r>
            <a:r>
              <a:rPr lang="fr-FR" sz="1700" dirty="0"/>
              <a:t> : amélioration continue du processus.</a:t>
            </a:r>
          </a:p>
          <a:p>
            <a:pPr lvl="0" indent="0" algn="l" rtl="0">
              <a:spcBef>
                <a:spcPts val="0"/>
              </a:spcBef>
              <a:spcAft>
                <a:spcPts val="0"/>
              </a:spcAft>
              <a:buNone/>
            </a:pPr>
            <a:br>
              <a:rPr lang="fr-FR" sz="1500" dirty="0">
                <a:solidFill>
                  <a:srgbClr val="0D0D0D"/>
                </a:solidFill>
                <a:highlight>
                  <a:srgbClr val="FFFFFF"/>
                </a:highlight>
                <a:latin typeface="Montserrat"/>
                <a:ea typeface="Montserrat"/>
                <a:cs typeface="Montserrat"/>
                <a:sym typeface="Montserrat"/>
              </a:rPr>
            </a:br>
            <a:endParaRPr lang="fr-F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87" name="Google Shape;87;p17"/>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5" name="Image 4">
            <a:extLst>
              <a:ext uri="{FF2B5EF4-FFF2-40B4-BE49-F238E27FC236}">
                <a16:creationId xmlns:a16="http://schemas.microsoft.com/office/drawing/2014/main" id="{9B4EA1FE-DC15-5FD2-BB53-1B7542EF3A71}"/>
              </a:ext>
            </a:extLst>
          </p:cNvPr>
          <p:cNvPicPr>
            <a:picLocks noChangeAspect="1"/>
          </p:cNvPicPr>
          <p:nvPr/>
        </p:nvPicPr>
        <p:blipFill>
          <a:blip r:embed="rId4"/>
          <a:stretch>
            <a:fillRect/>
          </a:stretch>
        </p:blipFill>
        <p:spPr>
          <a:xfrm>
            <a:off x="4718873" y="2876010"/>
            <a:ext cx="4278208" cy="217924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a:extLst>
            <a:ext uri="{FF2B5EF4-FFF2-40B4-BE49-F238E27FC236}">
              <a16:creationId xmlns:a16="http://schemas.microsoft.com/office/drawing/2014/main" id="{3B6CDAA9-BAD5-A13C-5FC9-07D032094FB8}"/>
            </a:ext>
          </a:extLst>
        </p:cNvPr>
        <p:cNvGrpSpPr/>
        <p:nvPr/>
      </p:nvGrpSpPr>
      <p:grpSpPr>
        <a:xfrm>
          <a:off x="0" y="0"/>
          <a:ext cx="0" cy="0"/>
          <a:chOff x="0" y="0"/>
          <a:chExt cx="0" cy="0"/>
        </a:xfrm>
      </p:grpSpPr>
      <p:sp>
        <p:nvSpPr>
          <p:cNvPr id="84" name="Google Shape;84;p17">
            <a:extLst>
              <a:ext uri="{FF2B5EF4-FFF2-40B4-BE49-F238E27FC236}">
                <a16:creationId xmlns:a16="http://schemas.microsoft.com/office/drawing/2014/main" id="{671AD283-E7FE-B5E4-BFA7-026C102B3A2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Méthodologie utilisée</a:t>
            </a:r>
            <a:endParaRPr sz="3000" dirty="0">
              <a:latin typeface="Montserrat"/>
              <a:ea typeface="Montserrat"/>
              <a:cs typeface="Montserrat"/>
              <a:sym typeface="Montserrat"/>
            </a:endParaRPr>
          </a:p>
        </p:txBody>
      </p:sp>
      <p:sp>
        <p:nvSpPr>
          <p:cNvPr id="85" name="Google Shape;85;p17">
            <a:extLst>
              <a:ext uri="{FF2B5EF4-FFF2-40B4-BE49-F238E27FC236}">
                <a16:creationId xmlns:a16="http://schemas.microsoft.com/office/drawing/2014/main" id="{CDA3ABAE-C331-B63E-FC3B-4B50B0CEA17F}"/>
              </a:ext>
            </a:extLst>
          </p:cNvPr>
          <p:cNvSpPr txBox="1">
            <a:spLocks noGrp="1"/>
          </p:cNvSpPr>
          <p:nvPr>
            <p:ph type="body" idx="1"/>
          </p:nvPr>
        </p:nvSpPr>
        <p:spPr>
          <a:xfrm>
            <a:off x="311700" y="863550"/>
            <a:ext cx="8520600" cy="4186970"/>
          </a:xfrm>
          <a:prstGeom prst="rect">
            <a:avLst/>
          </a:prstGeom>
        </p:spPr>
        <p:txBody>
          <a:bodyPr spcFirstLastPara="1" wrap="square" lIns="91425" tIns="91425" rIns="91425" bIns="91425" anchor="t" anchorCtr="0">
            <a:normAutofit fontScale="55000" lnSpcReduction="20000"/>
          </a:bodyPr>
          <a:lstStyle/>
          <a:p>
            <a:pPr marL="114300" indent="0">
              <a:buNone/>
            </a:pPr>
            <a:r>
              <a:rPr lang="fr-FR" b="1" dirty="0"/>
              <a:t>2. Description de la structuration en sprints, leurs durées et les objectifs</a:t>
            </a:r>
          </a:p>
          <a:p>
            <a:pPr marL="114300" indent="0">
              <a:buNone/>
            </a:pPr>
            <a:r>
              <a:rPr lang="fr-FR" dirty="0"/>
              <a:t>Un </a:t>
            </a:r>
            <a:r>
              <a:rPr lang="fr-FR" b="1" dirty="0"/>
              <a:t>sprint</a:t>
            </a:r>
            <a:r>
              <a:rPr lang="fr-FR" dirty="0"/>
              <a:t> est un cycle court (généralement 1 à 4 semaines) durant lequel l’équipe travaille sur un ensemble de tâches définies dans le </a:t>
            </a:r>
            <a:r>
              <a:rPr lang="fr-FR" dirty="0" err="1"/>
              <a:t>backlog</a:t>
            </a:r>
            <a:r>
              <a:rPr lang="fr-FR" dirty="0"/>
              <a:t>.</a:t>
            </a:r>
          </a:p>
          <a:p>
            <a:pPr marL="114300" indent="0">
              <a:buNone/>
            </a:pPr>
            <a:endParaRPr lang="fr-FR" dirty="0"/>
          </a:p>
          <a:p>
            <a:pPr marL="114300" indent="0">
              <a:buNone/>
            </a:pPr>
            <a:r>
              <a:rPr lang="fr-FR" b="1" dirty="0"/>
              <a:t>Objectifs des sprints</a:t>
            </a:r>
            <a:r>
              <a:rPr lang="fr-FR" dirty="0"/>
              <a:t> :</a:t>
            </a:r>
          </a:p>
          <a:p>
            <a:pPr marL="457200" lvl="1" indent="0">
              <a:buNone/>
            </a:pPr>
            <a:r>
              <a:rPr lang="fr-FR" sz="1800" dirty="0"/>
              <a:t>Livrer une </a:t>
            </a:r>
            <a:r>
              <a:rPr lang="fr-FR" sz="1800" b="1" dirty="0"/>
              <a:t>version fonctionnelle</a:t>
            </a:r>
            <a:r>
              <a:rPr lang="fr-FR" sz="1800" dirty="0"/>
              <a:t> du produit à chaque sprint.</a:t>
            </a:r>
          </a:p>
          <a:p>
            <a:pPr marL="457200" lvl="1" indent="0">
              <a:buNone/>
            </a:pPr>
            <a:r>
              <a:rPr lang="fr-FR" sz="1800" dirty="0"/>
              <a:t>Faciliter les ajustements en fonction des retours utilisateurs.</a:t>
            </a:r>
          </a:p>
          <a:p>
            <a:pPr marL="457200" lvl="1" indent="0">
              <a:buNone/>
            </a:pPr>
            <a:r>
              <a:rPr lang="fr-FR" sz="1800" dirty="0"/>
              <a:t>Assurer une amélioration continue grâce aux rétrospectives.</a:t>
            </a:r>
          </a:p>
          <a:p>
            <a:pPr marL="457200" lvl="1" indent="0">
              <a:buNone/>
            </a:pPr>
            <a:endParaRPr lang="fr-FR" sz="1800" dirty="0"/>
          </a:p>
          <a:p>
            <a:pPr marL="114300" indent="0">
              <a:buNone/>
            </a:pPr>
            <a:r>
              <a:rPr lang="fr-FR" b="1" dirty="0"/>
              <a:t>Exemple pour le projet Menu Maker</a:t>
            </a:r>
            <a:r>
              <a:rPr lang="fr-FR" dirty="0"/>
              <a:t> :</a:t>
            </a:r>
          </a:p>
          <a:p>
            <a:pPr marL="114300" indent="0">
              <a:buNone/>
            </a:pPr>
            <a:r>
              <a:rPr lang="fr-FR" dirty="0"/>
              <a:t>          Sprint 0 : Préparation de l’environnement, du </a:t>
            </a:r>
            <a:r>
              <a:rPr lang="fr-FR" dirty="0" err="1"/>
              <a:t>backlog</a:t>
            </a:r>
            <a:r>
              <a:rPr lang="fr-FR" dirty="0"/>
              <a:t> et des maquettes pour lancer le développement</a:t>
            </a:r>
          </a:p>
          <a:p>
            <a:pPr marL="114300" indent="0">
              <a:buNone/>
            </a:pPr>
            <a:r>
              <a:rPr lang="fr-FR" dirty="0"/>
              <a:t>          Sprint 1 : Mise en place de l’environnement et création du design initial.</a:t>
            </a:r>
          </a:p>
          <a:p>
            <a:pPr marL="114300" indent="0">
              <a:buNone/>
            </a:pPr>
            <a:r>
              <a:rPr lang="fr-FR" dirty="0"/>
              <a:t>          Sprint 2 : Développement des fonctionnalités principales (gestion des menus).</a:t>
            </a:r>
          </a:p>
          <a:p>
            <a:pPr marL="114300" indent="0">
              <a:buNone/>
            </a:pPr>
            <a:r>
              <a:rPr lang="fr-FR" dirty="0"/>
              <a:t>          </a:t>
            </a:r>
          </a:p>
          <a:p>
            <a:pPr marL="114300" indent="0">
              <a:buNone/>
            </a:pPr>
            <a:r>
              <a:rPr lang="fr-FR" b="1" dirty="0"/>
              <a:t>3. Avantages de cette approche pour le projet Menu Maker</a:t>
            </a:r>
          </a:p>
          <a:p>
            <a:pPr marL="114300" indent="0">
              <a:buNone/>
            </a:pPr>
            <a:endParaRPr lang="fr-FR" b="1" dirty="0"/>
          </a:p>
          <a:p>
            <a:pPr marL="114300" indent="0">
              <a:buNone/>
            </a:pPr>
            <a:r>
              <a:rPr lang="fr-FR" b="1" dirty="0"/>
              <a:t>Flexibilité</a:t>
            </a:r>
            <a:r>
              <a:rPr lang="fr-FR" dirty="0"/>
              <a:t> : adaptation rapide aux besoins des utilisateurs.</a:t>
            </a:r>
          </a:p>
          <a:p>
            <a:pPr marL="114300" indent="0">
              <a:buNone/>
            </a:pPr>
            <a:r>
              <a:rPr lang="fr-FR" b="1" dirty="0"/>
              <a:t>Livraison progressive</a:t>
            </a:r>
            <a:r>
              <a:rPr lang="fr-FR" dirty="0"/>
              <a:t> : chaque sprint apporte une valeur ajoutée.</a:t>
            </a:r>
          </a:p>
          <a:p>
            <a:pPr marL="114300" indent="0">
              <a:buNone/>
            </a:pPr>
            <a:r>
              <a:rPr lang="fr-FR" b="1" dirty="0"/>
              <a:t>Collaboration accrue</a:t>
            </a:r>
            <a:r>
              <a:rPr lang="fr-FR" dirty="0"/>
              <a:t> : échanges fréquents entre les parties prenantes.</a:t>
            </a:r>
          </a:p>
          <a:p>
            <a:pPr marL="114300" indent="0">
              <a:buNone/>
            </a:pPr>
            <a:r>
              <a:rPr lang="fr-FR" b="1" dirty="0"/>
              <a:t>Amélioration continue</a:t>
            </a:r>
            <a:r>
              <a:rPr lang="fr-FR" dirty="0"/>
              <a:t> : identification des axes d'amélioration après chaque sprint.</a:t>
            </a:r>
          </a:p>
          <a:p>
            <a:pPr marL="114300" indent="0">
              <a:buNone/>
            </a:pPr>
            <a:r>
              <a:rPr lang="fr-FR" b="1" dirty="0"/>
              <a:t>Réduction des risques</a:t>
            </a:r>
            <a:r>
              <a:rPr lang="fr-FR" dirty="0"/>
              <a:t> : détection et correction des problèmes au fur et à mesure.</a:t>
            </a:r>
          </a:p>
          <a:p>
            <a:pPr marL="114300" indent="0">
              <a:buNone/>
            </a:pPr>
            <a:endParaRPr lang="fr-FR" dirty="0"/>
          </a:p>
          <a:p>
            <a:pPr marL="114300" indent="0">
              <a:buNone/>
            </a:pPr>
            <a:r>
              <a:rPr lang="fr-FR" b="1" dirty="0"/>
              <a:t>4. Méthodologie utilisée</a:t>
            </a:r>
          </a:p>
          <a:p>
            <a:pPr marL="114300" indent="0">
              <a:buNone/>
            </a:pPr>
            <a:r>
              <a:rPr lang="fr-FR" dirty="0"/>
              <a:t>Pour le projet </a:t>
            </a:r>
            <a:r>
              <a:rPr lang="fr-FR" b="1" dirty="0"/>
              <a:t>Menu Maker</a:t>
            </a:r>
            <a:r>
              <a:rPr lang="fr-FR" dirty="0"/>
              <a:t>, l’approche Agile et le cadre Scrum sont utilisés afin de :</a:t>
            </a:r>
          </a:p>
          <a:p>
            <a:pPr marL="114300" indent="0">
              <a:buNone/>
            </a:pPr>
            <a:r>
              <a:rPr lang="fr-FR" dirty="0"/>
              <a:t>Décomposer le projet en </a:t>
            </a:r>
            <a:r>
              <a:rPr lang="fr-FR" b="1" dirty="0"/>
              <a:t>sprints clairs et définis</a:t>
            </a:r>
            <a:r>
              <a:rPr lang="fr-FR" dirty="0"/>
              <a:t>.</a:t>
            </a:r>
          </a:p>
          <a:p>
            <a:pPr marL="114300" indent="0">
              <a:buNone/>
            </a:pPr>
            <a:r>
              <a:rPr lang="fr-FR" dirty="0"/>
              <a:t>Favoriser une </a:t>
            </a:r>
            <a:r>
              <a:rPr lang="fr-FR" b="1" dirty="0"/>
              <a:t>communication fluide</a:t>
            </a:r>
            <a:r>
              <a:rPr lang="fr-FR" dirty="0"/>
              <a:t> entre les membres de l’équipe.</a:t>
            </a:r>
          </a:p>
          <a:p>
            <a:pPr marL="114300" indent="0">
              <a:buNone/>
            </a:pPr>
            <a:r>
              <a:rPr lang="fr-FR" dirty="0"/>
              <a:t>Assurer un </a:t>
            </a:r>
            <a:r>
              <a:rPr lang="fr-FR" b="1" dirty="0"/>
              <a:t>développement itératif</a:t>
            </a:r>
            <a:r>
              <a:rPr lang="fr-FR" dirty="0"/>
              <a:t> permettant d’intégrer rapidement les retours clients.</a:t>
            </a: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86" name="Google Shape;86;p17">
            <a:extLst>
              <a:ext uri="{FF2B5EF4-FFF2-40B4-BE49-F238E27FC236}">
                <a16:creationId xmlns:a16="http://schemas.microsoft.com/office/drawing/2014/main" id="{4D3968B8-34B5-4709-E664-E1C3D3B88927}"/>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87" name="Google Shape;87;p17">
            <a:extLst>
              <a:ext uri="{FF2B5EF4-FFF2-40B4-BE49-F238E27FC236}">
                <a16:creationId xmlns:a16="http://schemas.microsoft.com/office/drawing/2014/main" id="{7DD4B270-6297-CF8A-B0FF-D3300ADDF82A}"/>
              </a:ext>
            </a:extLst>
          </p:cNvPr>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1030" name="Picture 6" descr="cycle en V VS méthode agile">
            <a:extLst>
              <a:ext uri="{FF2B5EF4-FFF2-40B4-BE49-F238E27FC236}">
                <a16:creationId xmlns:a16="http://schemas.microsoft.com/office/drawing/2014/main" id="{D58F5692-4AB3-E52C-CF44-0B19D0A331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4361" y="2968687"/>
            <a:ext cx="2910184" cy="2060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168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Suivi du projet avec le Kanban</a:t>
            </a:r>
            <a:endParaRPr sz="3000">
              <a:latin typeface="Montserrat"/>
              <a:ea typeface="Montserrat"/>
              <a:cs typeface="Montserrat"/>
              <a:sym typeface="Montserrat"/>
            </a:endParaRPr>
          </a:p>
        </p:txBody>
      </p:sp>
      <p:sp>
        <p:nvSpPr>
          <p:cNvPr id="93" name="Google Shape;93;p18"/>
          <p:cNvSpPr txBox="1">
            <a:spLocks noGrp="1"/>
          </p:cNvSpPr>
          <p:nvPr>
            <p:ph type="body" idx="1"/>
          </p:nvPr>
        </p:nvSpPr>
        <p:spPr>
          <a:xfrm>
            <a:off x="311700" y="1152475"/>
            <a:ext cx="8520600" cy="114537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5" name="Google Shape;95;p18"/>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5" name="ZoneTexte 4">
            <a:extLst>
              <a:ext uri="{FF2B5EF4-FFF2-40B4-BE49-F238E27FC236}">
                <a16:creationId xmlns:a16="http://schemas.microsoft.com/office/drawing/2014/main" id="{7BAA98E8-7652-4B35-965D-05E92236832F}"/>
              </a:ext>
            </a:extLst>
          </p:cNvPr>
          <p:cNvSpPr txBox="1"/>
          <p:nvPr/>
        </p:nvSpPr>
        <p:spPr>
          <a:xfrm>
            <a:off x="4416101" y="1494681"/>
            <a:ext cx="4471462" cy="2492990"/>
          </a:xfrm>
          <a:prstGeom prst="rect">
            <a:avLst/>
          </a:prstGeom>
          <a:noFill/>
        </p:spPr>
        <p:txBody>
          <a:bodyPr wrap="square">
            <a:spAutoFit/>
          </a:bodyPr>
          <a:lstStyle/>
          <a:p>
            <a:r>
              <a:rPr lang="fr-FR" sz="1200" dirty="0"/>
              <a:t>Un </a:t>
            </a:r>
            <a:r>
              <a:rPr lang="fr-FR" sz="1200" b="1" dirty="0"/>
              <a:t>Kanban</a:t>
            </a:r>
            <a:r>
              <a:rPr lang="fr-FR" sz="1200" dirty="0"/>
              <a:t> est un tableau visuel utilisé pour organiser et suivre les tâches d’un projet. Dans </a:t>
            </a:r>
            <a:r>
              <a:rPr lang="fr-FR" sz="1200" b="1" dirty="0"/>
              <a:t>Notion</a:t>
            </a:r>
            <a:r>
              <a:rPr lang="fr-FR" sz="1200" dirty="0"/>
              <a:t>, il est structuré en colonnes comme </a:t>
            </a:r>
            <a:r>
              <a:rPr lang="fr-FR" sz="1200" b="1" dirty="0"/>
              <a:t>"À faire"</a:t>
            </a:r>
            <a:r>
              <a:rPr lang="fr-FR" sz="1200" dirty="0"/>
              <a:t>, </a:t>
            </a:r>
            <a:r>
              <a:rPr lang="fr-FR" sz="1200" b="1" dirty="0"/>
              <a:t>"En cours"</a:t>
            </a:r>
            <a:r>
              <a:rPr lang="fr-FR" sz="1200" dirty="0"/>
              <a:t>, </a:t>
            </a:r>
            <a:r>
              <a:rPr lang="fr-FR" sz="1200" b="1" dirty="0"/>
              <a:t>"À tester"</a:t>
            </a:r>
            <a:r>
              <a:rPr lang="fr-FR" sz="1200" dirty="0"/>
              <a:t>, et </a:t>
            </a:r>
            <a:r>
              <a:rPr lang="fr-FR" sz="1200" b="1" dirty="0"/>
              <a:t>"Terminé"</a:t>
            </a:r>
            <a:r>
              <a:rPr lang="fr-FR" sz="1200" dirty="0"/>
              <a:t>.</a:t>
            </a:r>
          </a:p>
          <a:p>
            <a:endParaRPr lang="fr-FR" sz="1200" dirty="0"/>
          </a:p>
          <a:p>
            <a:r>
              <a:rPr lang="fr-FR" sz="1200" dirty="0"/>
              <a:t>Chaque tâche est représentée par une </a:t>
            </a:r>
            <a:r>
              <a:rPr lang="fr-FR" sz="1200" b="1" dirty="0"/>
              <a:t>carte</a:t>
            </a:r>
            <a:r>
              <a:rPr lang="fr-FR" sz="1200" dirty="0"/>
              <a:t>, qui contient des détails comme la priorité, les membres responsables, et l'état d'avancement. En déplaçant les cartes entre les colonnes, on suit facilement la progression des tâches.</a:t>
            </a:r>
          </a:p>
          <a:p>
            <a:endParaRPr lang="fr-FR" sz="1200" dirty="0"/>
          </a:p>
          <a:p>
            <a:r>
              <a:rPr lang="fr-FR" sz="1200" dirty="0"/>
              <a:t>💡 </a:t>
            </a:r>
            <a:r>
              <a:rPr lang="fr-FR" sz="1200" b="1" dirty="0"/>
              <a:t>Avec Notion, le Kanban centralise toutes les informations du projet, facilite la communication et garantit une vue claire pour toute l’équipe.</a:t>
            </a:r>
            <a:endParaRPr lang="fr-FR" sz="1200" dirty="0"/>
          </a:p>
        </p:txBody>
      </p:sp>
      <p:sp>
        <p:nvSpPr>
          <p:cNvPr id="6" name="ZoneTexte 5">
            <a:extLst>
              <a:ext uri="{FF2B5EF4-FFF2-40B4-BE49-F238E27FC236}">
                <a16:creationId xmlns:a16="http://schemas.microsoft.com/office/drawing/2014/main" id="{C7373D01-0D65-133D-DA7E-A260346B9803}"/>
              </a:ext>
            </a:extLst>
          </p:cNvPr>
          <p:cNvSpPr txBox="1"/>
          <p:nvPr/>
        </p:nvSpPr>
        <p:spPr>
          <a:xfrm>
            <a:off x="4433932" y="4667817"/>
            <a:ext cx="1816523" cy="307777"/>
          </a:xfrm>
          <a:prstGeom prst="rect">
            <a:avLst/>
          </a:prstGeom>
          <a:noFill/>
        </p:spPr>
        <p:txBody>
          <a:bodyPr wrap="none" rtlCol="0">
            <a:spAutoFit/>
          </a:bodyPr>
          <a:lstStyle/>
          <a:p>
            <a:r>
              <a:rPr lang="fr-FR" dirty="0"/>
              <a:t>Lien du Kanban : </a:t>
            </a:r>
            <a:r>
              <a:rPr lang="fr-FR" dirty="0">
                <a:hlinkClick r:id="rId4"/>
              </a:rPr>
              <a:t>ICI</a:t>
            </a:r>
            <a:endParaRPr lang="fr-FR" dirty="0"/>
          </a:p>
        </p:txBody>
      </p:sp>
      <p:sp>
        <p:nvSpPr>
          <p:cNvPr id="7" name="ZoneTexte 6">
            <a:extLst>
              <a:ext uri="{FF2B5EF4-FFF2-40B4-BE49-F238E27FC236}">
                <a16:creationId xmlns:a16="http://schemas.microsoft.com/office/drawing/2014/main" id="{7ED9D644-C0C1-50A4-3092-B65F00F5EC17}"/>
              </a:ext>
            </a:extLst>
          </p:cNvPr>
          <p:cNvSpPr txBox="1"/>
          <p:nvPr/>
        </p:nvSpPr>
        <p:spPr>
          <a:xfrm>
            <a:off x="5342193" y="900023"/>
            <a:ext cx="2457724" cy="307777"/>
          </a:xfrm>
          <a:prstGeom prst="rect">
            <a:avLst/>
          </a:prstGeom>
          <a:noFill/>
        </p:spPr>
        <p:txBody>
          <a:bodyPr wrap="none" rtlCol="0">
            <a:spAutoFit/>
          </a:bodyPr>
          <a:lstStyle/>
          <a:p>
            <a:r>
              <a:rPr lang="fr-FR" b="1" dirty="0"/>
              <a:t>Tableau Kanban via notion</a:t>
            </a:r>
          </a:p>
        </p:txBody>
      </p:sp>
      <p:pic>
        <p:nvPicPr>
          <p:cNvPr id="3" name="Image 2">
            <a:extLst>
              <a:ext uri="{FF2B5EF4-FFF2-40B4-BE49-F238E27FC236}">
                <a16:creationId xmlns:a16="http://schemas.microsoft.com/office/drawing/2014/main" id="{CD2A56F7-275D-1D32-4952-E94265ED3C8C}"/>
              </a:ext>
            </a:extLst>
          </p:cNvPr>
          <p:cNvPicPr>
            <a:picLocks noChangeAspect="1"/>
          </p:cNvPicPr>
          <p:nvPr/>
        </p:nvPicPr>
        <p:blipFill>
          <a:blip r:embed="rId5"/>
          <a:stretch>
            <a:fillRect/>
          </a:stretch>
        </p:blipFill>
        <p:spPr>
          <a:xfrm>
            <a:off x="442814" y="900023"/>
            <a:ext cx="3564054" cy="413153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621</TotalTime>
  <Words>2340</Words>
  <Application>Microsoft Office PowerPoint</Application>
  <PresentationFormat>Affichage à l'écran (16:9)</PresentationFormat>
  <Paragraphs>254</Paragraphs>
  <Slides>20</Slides>
  <Notes>20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20</vt:i4>
      </vt:variant>
    </vt:vector>
  </HeadingPairs>
  <TitlesOfParts>
    <vt:vector size="24" baseType="lpstr">
      <vt:lpstr>Arial</vt:lpstr>
      <vt:lpstr>Montserrat</vt:lpstr>
      <vt:lpstr>Wingdings</vt:lpstr>
      <vt:lpstr>Simple Light</vt:lpstr>
      <vt:lpstr>Présentation PowerPoint</vt:lpstr>
      <vt:lpstr>Sommaire</vt:lpstr>
      <vt:lpstr>Contexte du Projet</vt:lpstr>
      <vt:lpstr>Aperçu de la maquette </vt:lpstr>
      <vt:lpstr>Aperçu de la maquette </vt:lpstr>
      <vt:lpstr>Aperçu de la maquette </vt:lpstr>
      <vt:lpstr>Méthodologie utilisée</vt:lpstr>
      <vt:lpstr>Méthodologie utilisée</vt:lpstr>
      <vt:lpstr>Suivi du projet avec le Kanban</vt:lpstr>
      <vt:lpstr>Suivi du projet avec le Kanban</vt:lpstr>
      <vt:lpstr>Suivi du projet avec le Kanban</vt:lpstr>
      <vt:lpstr>Spécifications techniques</vt:lpstr>
      <vt:lpstr>Spécifications techniques</vt:lpstr>
      <vt:lpstr>Veille Technologique avec :</vt:lpstr>
      <vt:lpstr>Veille Technologique</vt:lpstr>
      <vt:lpstr>Veille Technologique</vt:lpstr>
      <vt:lpstr>Veille Technologique</vt:lpstr>
      <vt:lpstr>Veille Technologique</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Sundæ Madafàka</cp:lastModifiedBy>
  <cp:revision>7</cp:revision>
  <dcterms:modified xsi:type="dcterms:W3CDTF">2025-01-22T16:01:58Z</dcterms:modified>
</cp:coreProperties>
</file>