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71" r:id="rId8"/>
    <p:sldId id="272" r:id="rId9"/>
    <p:sldId id="273" r:id="rId10"/>
    <p:sldId id="274" r:id="rId11"/>
    <p:sldId id="266" r:id="rId12"/>
    <p:sldId id="267" r:id="rId13"/>
    <p:sldId id="270" r:id="rId14"/>
    <p:sldId id="269" r:id="rId15"/>
    <p:sldId id="262" r:id="rId16"/>
    <p:sldId id="261" r:id="rId17"/>
    <p:sldId id="264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5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EDCB8-0CFE-18F6-7428-68E2498F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88778A-3189-1B96-479E-05664D068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F2B59-A7CE-D305-3065-D89BBC49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4DA2B-13EB-AE47-8B3D-D2155E97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A94B7-2E5F-1FCC-6423-89B654AA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1C3A6-A5CB-A5E6-A4DF-C3DCFA0D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5579EE-5BC8-380A-344E-D7A8A5B3E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654B8-BDD6-1F6D-EB02-4E265568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62D19-FB62-4410-F424-8C133DF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F3196-1870-6509-D8E1-2AC6F89D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0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B0652A-450D-D6FE-0F79-D9566982A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CB58AB-0724-AF82-DF64-5B57734E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7FA5A-2F58-D00F-DD6A-1DCEED77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B36D5-6724-5B6A-6795-27D36B0B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C833E-8669-511B-348E-1523680E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4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6266A-B5B3-51B1-6291-B8D32ED2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66637-30B1-304C-0259-C0B246C7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9DE4BA-0765-590E-3211-6BCB8211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8AEA07-13FE-037E-E76B-63E05239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5A6A43-A253-744E-6954-84FB91FD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8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CD7C3-48DE-AA82-EB1F-C90CC270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BB1B30-CD5F-2960-5846-8AF8B25A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3F608-748A-4D60-C668-376E03AC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9A71C9-E529-0F29-EA1C-FFEFA476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3127A-AFF8-33F5-FC11-A26F57F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7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B025-00EA-5B15-5622-34C122F3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133F5-F8D5-B215-3EF9-4422B81B4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465A7-AD68-AA3D-0FE6-CCE790372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7164D5-C5CB-D7F3-274B-5A80748D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566A30-BC2A-B171-F5B7-3A0304D5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5A50F7-EE9C-ED8C-A1D8-758E4850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6040D-55B5-2898-D52C-DD56B756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D77789-67C8-CA52-1F8F-65AFF56D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68B8B6-3B7B-BC70-AD7E-D677D16B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A29333-6CD2-D763-89A9-ED5C92A45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6147DA-51FC-ADFE-C680-1B0CEDD4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52BEDE-4A47-7C88-7EB0-DAD13E05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91CA93-18F1-B840-BC02-B1ECE548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01FA62-AE03-F186-9995-3B71FA7A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1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956C-11AA-C164-5EE7-58ED2605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EED114-75AE-FC3A-9D99-CF6B6CDB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DEC47F-5D01-CB65-BC99-61DE1098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E7944D-4646-D620-24C0-0F437821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9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4B117-CBB1-08D6-8D9E-3DDBF6BF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B692CB-1201-A712-63D0-C70F960C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C2866E-41BC-76B0-FEDE-368B14F2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1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89396-3C6C-7A3C-02B0-401D9A2F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5C082-3067-9A17-835F-4077757F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8252AC-36B1-14F4-0AD0-8672DE3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92350-DF16-92CD-86A8-D2203624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863E4E-E554-AAF7-4871-1936B1FF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845CE6-98B1-80FA-5255-6C01C29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75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C90CE-32CB-FAEB-0BC0-75E48EA2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7C203E-093B-EBEA-7F22-061EC4528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98CF1C-4795-2D13-AD73-DA051858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979902-6295-8F78-7C4B-E3E616B9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9FEF2A-8861-6EEE-74BC-7791750F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9283C-CE8C-D3FC-7676-9169C53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360BB-4F75-7FD5-309B-66EAA3A2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1CFB49-0C28-9D9B-12DA-0A3A3B93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1EFE5-C8CC-2246-B7E1-DA63D1913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506C-4C88-0446-BF71-77B07999190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CC71E-5F23-5B03-308D-1F121F34D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B491C-0A2C-2D39-AD2E-F7A3322A5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2CE2-4C6C-114B-AB21-255A69248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2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15FC4-96C5-C615-D30F-77754293F120}"/>
              </a:ext>
            </a:extLst>
          </p:cNvPr>
          <p:cNvSpPr txBox="1"/>
          <p:nvPr/>
        </p:nvSpPr>
        <p:spPr>
          <a:xfrm>
            <a:off x="657225" y="163526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Impact" panose="020B0806030902050204" pitchFamily="34" charset="0"/>
                <a:cs typeface="Damascus Medium" pitchFamily="2" charset="-78"/>
              </a:rPr>
              <a:t>Платформа по обмену</a:t>
            </a:r>
          </a:p>
          <a:p>
            <a:r>
              <a:rPr lang="ru-RU" sz="4800" dirty="0">
                <a:latin typeface="Impact" panose="020B0806030902050204" pitchFamily="34" charset="0"/>
                <a:cs typeface="Damascus Medium" pitchFamily="2" charset="-78"/>
              </a:rPr>
              <a:t>бытовыми предметами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80B90-3DDA-0431-2DBA-6C291164A8D5}"/>
              </a:ext>
            </a:extLst>
          </p:cNvPr>
          <p:cNvSpPr txBox="1"/>
          <p:nvPr/>
        </p:nvSpPr>
        <p:spPr>
          <a:xfrm>
            <a:off x="8743951" y="4171950"/>
            <a:ext cx="3448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выполнили</a:t>
            </a:r>
          </a:p>
          <a:p>
            <a:r>
              <a:rPr lang="ru-RU" dirty="0"/>
              <a:t>Обучающиеся 10 </a:t>
            </a:r>
            <a:r>
              <a:rPr lang="en-US" dirty="0"/>
              <a:t>“</a:t>
            </a:r>
            <a:r>
              <a:rPr lang="ru-RU" dirty="0"/>
              <a:t>К</a:t>
            </a:r>
            <a:r>
              <a:rPr lang="en-US" dirty="0"/>
              <a:t>”</a:t>
            </a:r>
            <a:r>
              <a:rPr lang="ru-RU" dirty="0"/>
              <a:t> класса</a:t>
            </a:r>
          </a:p>
          <a:p>
            <a:r>
              <a:rPr lang="ru-RU" dirty="0"/>
              <a:t>ГБОУ Инженерная школа </a:t>
            </a:r>
            <a:r>
              <a:rPr lang="en-US" dirty="0"/>
              <a:t>N 1581</a:t>
            </a:r>
            <a:endParaRPr lang="ru-RU" dirty="0"/>
          </a:p>
          <a:p>
            <a:r>
              <a:rPr lang="ru-RU" dirty="0" err="1"/>
              <a:t>Масляев</a:t>
            </a:r>
            <a:r>
              <a:rPr lang="ru-RU" dirty="0"/>
              <a:t> Роман Андреевич</a:t>
            </a:r>
          </a:p>
          <a:p>
            <a:r>
              <a:rPr lang="ru-RU" dirty="0"/>
              <a:t>Михайлов Владислав Романович</a:t>
            </a:r>
          </a:p>
          <a:p>
            <a:r>
              <a:rPr lang="ru-RU" dirty="0"/>
              <a:t>Научный руководитель</a:t>
            </a:r>
          </a:p>
          <a:p>
            <a:r>
              <a:rPr lang="ru-RU" dirty="0"/>
              <a:t>Гришина Арина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105859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DB5171-DE88-F439-A78F-27A441E2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2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дизайна страниц адреса, сделок и товаров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FB880AC-817F-A716-D05A-F8418BA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Основная часть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1965AE-CE97-4047-49A6-C7834CDD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480"/>
            <a:ext cx="405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CF692C-37CE-C7AF-19E4-CAED8708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00" y="4588567"/>
            <a:ext cx="405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85ED09-8953-06B9-AED1-492565F3C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802" y="2236480"/>
            <a:ext cx="405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38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DC1D5-6B8B-664E-7131-49E2E6A7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Основная часть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CC8B-4AF7-73C0-0A9B-F69C3E7F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верстки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FC6938-36FD-F842-3F91-E60FDD23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4102"/>
            <a:ext cx="4608380" cy="43513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EF1F4F-619E-F4D7-51D7-05280A86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95686" cy="49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044C8-47B3-4026-5BA5-F2AC8D6E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Основная часть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E58C3-6214-A9C5-E5A9-5EE7801B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28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Прописывание функционала кнопок, чтобы они перекидывали на другие страницы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BADE06-A194-F435-1AF7-CA83BF4D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66485"/>
            <a:ext cx="6628126" cy="7058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7DE5AB-A0B5-271F-83D7-FC003B61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170399"/>
            <a:ext cx="6628126" cy="1006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F65122-2FE7-DE10-7ED5-8326B6EF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636" y="3166485"/>
            <a:ext cx="3636818" cy="3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1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98879-487A-307C-CF08-AF113FBD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Impact" panose="020B0806030902050204" pitchFamily="34" charset="0"/>
                <a:cs typeface="Damascus Medium" pitchFamily="2" charset="-78"/>
              </a:rPr>
              <a:t>План работы сайта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094C7B-AF80-8C9A-8147-3F89502A9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8642"/>
            <a:ext cx="9522962" cy="5097794"/>
          </a:xfrm>
        </p:spPr>
      </p:pic>
    </p:spTree>
    <p:extLst>
      <p:ext uri="{BB962C8B-B14F-4D97-AF65-F5344CB8AC3E}">
        <p14:creationId xmlns:p14="http://schemas.microsoft.com/office/powerpoint/2010/main" val="382807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6F88-4752-A511-7D67-6356C4F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Impact" panose="020B0806030902050204" pitchFamily="34" charset="0"/>
                <a:cs typeface="Damascus Medium" pitchFamily="2" charset="-78"/>
              </a:rPr>
              <a:t>Тестирование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7F96BA3-D601-92FA-2A7E-10E367E13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6015"/>
              </p:ext>
            </p:extLst>
          </p:nvPr>
        </p:nvGraphicFramePr>
        <p:xfrm>
          <a:off x="838200" y="1548535"/>
          <a:ext cx="11159838" cy="510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9973">
                  <a:extLst>
                    <a:ext uri="{9D8B030D-6E8A-4147-A177-3AD203B41FA5}">
                      <a16:colId xmlns:a16="http://schemas.microsoft.com/office/drawing/2014/main" val="3571827494"/>
                    </a:ext>
                  </a:extLst>
                </a:gridCol>
                <a:gridCol w="1859973">
                  <a:extLst>
                    <a:ext uri="{9D8B030D-6E8A-4147-A177-3AD203B41FA5}">
                      <a16:colId xmlns:a16="http://schemas.microsoft.com/office/drawing/2014/main" val="2118921074"/>
                    </a:ext>
                  </a:extLst>
                </a:gridCol>
                <a:gridCol w="1859973">
                  <a:extLst>
                    <a:ext uri="{9D8B030D-6E8A-4147-A177-3AD203B41FA5}">
                      <a16:colId xmlns:a16="http://schemas.microsoft.com/office/drawing/2014/main" val="126777922"/>
                    </a:ext>
                  </a:extLst>
                </a:gridCol>
                <a:gridCol w="1859973">
                  <a:extLst>
                    <a:ext uri="{9D8B030D-6E8A-4147-A177-3AD203B41FA5}">
                      <a16:colId xmlns:a16="http://schemas.microsoft.com/office/drawing/2014/main" val="2154509265"/>
                    </a:ext>
                  </a:extLst>
                </a:gridCol>
                <a:gridCol w="1859973">
                  <a:extLst>
                    <a:ext uri="{9D8B030D-6E8A-4147-A177-3AD203B41FA5}">
                      <a16:colId xmlns:a16="http://schemas.microsoft.com/office/drawing/2014/main" val="3946583859"/>
                    </a:ext>
                  </a:extLst>
                </a:gridCol>
                <a:gridCol w="1859973">
                  <a:extLst>
                    <a:ext uri="{9D8B030D-6E8A-4147-A177-3AD203B41FA5}">
                      <a16:colId xmlns:a16="http://schemas.microsoft.com/office/drawing/2014/main" val="1939909239"/>
                    </a:ext>
                  </a:extLst>
                </a:gridCol>
              </a:tblGrid>
              <a:tr h="54375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Номер теста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Назначение теста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Значение исходных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Ожидаемый результат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/>
                        <a:t>Реакция программы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/>
                        <a:t>вывод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719913"/>
                  </a:ext>
                </a:extLst>
              </a:tr>
              <a:tr h="74766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Проверка корректности работы кнопки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настройки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Нажатие на кнопку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настройки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Ожидается открытие настроек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Открытие настроек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Программа работает верно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376415"/>
                  </a:ext>
                </a:extLst>
              </a:tr>
              <a:tr h="74766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Проверка корректности работы кнопки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регистрация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Нажатие на кнопку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регистрация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Ожидается открытие страницы с  регистрацией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Открытие страницы с  регистрацией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Программа работает верно</a:t>
                      </a:r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401949"/>
                  </a:ext>
                </a:extLst>
              </a:tr>
              <a:tr h="74766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Проверка корректности работы кнопки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вход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Нажатие на кнопку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вход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Ожидается открытие страницы со входом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Открытие страницы со входом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Программа работает верно</a:t>
                      </a:r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2517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Проверка корректности работы кнопки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адрес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Нажатие на кнопку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адрес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Ожидается открытие  адреса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Открытие  адреса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Программа работает верно</a:t>
                      </a:r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421708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Проверка корректности работы кнопки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сделки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Нажатие на кнопку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сделки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Ожидается открытие  страницы со сделками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Открытие  страницы со сделками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Программа работает верно</a:t>
                      </a:r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32601"/>
                  </a:ext>
                </a:extLst>
              </a:tr>
              <a:tr h="8836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Проверка корректности работы кнопки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товары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Нажатие на кнопку </a:t>
                      </a:r>
                      <a:r>
                        <a:rPr lang="en-US" sz="1200" dirty="0"/>
                        <a:t>“</a:t>
                      </a:r>
                      <a:r>
                        <a:rPr lang="ru-RU" sz="1200" dirty="0"/>
                        <a:t>товары</a:t>
                      </a:r>
                      <a:r>
                        <a:rPr lang="en-US" sz="1200" dirty="0"/>
                        <a:t>”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Ожидается открытие страницы с товарами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Открытие страницы с товарами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Программа работает верно</a:t>
                      </a:r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91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D10EB-B185-2E71-8FE7-425DD823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B901D-B878-22EE-7FA0-8AC6DC9D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Завершение проектирования пользовательского интерфейса.</a:t>
            </a:r>
          </a:p>
          <a:p>
            <a:r>
              <a:rPr lang="ru-RU" dirty="0"/>
              <a:t>Реализация базового функционала (регистрация, добавление объявлений, поиск).</a:t>
            </a:r>
          </a:p>
          <a:p>
            <a:r>
              <a:rPr lang="ru-RU" dirty="0"/>
              <a:t>Проведение тестирования на предмет удобства использования и выявление ошибок.</a:t>
            </a:r>
          </a:p>
          <a:p>
            <a:r>
              <a:rPr lang="ru-RU" dirty="0"/>
              <a:t>Подготовка маркетинговой стратегии для запуска платформы.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74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1732A-724A-4DC9-FFDC-2C61C850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Выводы и дальнейшее развитие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CC119-9CFA-1E08-0389-2C9E9E88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платформы по обмену бытовыми предметами представляет собой значимый шаг к устойчивому потреблению и охране окружающей среды. В дальнейшем планируется расширение функционала платформы, включая интеграцию с мобильными приложениями и улучшение алгоритмов поиска и рекомендаций. Мы уверены, что данная платформа станет важным инструментом для формирования культуры обмена и совместного потребления в обществе.</a:t>
            </a:r>
          </a:p>
        </p:txBody>
      </p:sp>
    </p:spTree>
    <p:extLst>
      <p:ext uri="{BB962C8B-B14F-4D97-AF65-F5344CB8AC3E}">
        <p14:creationId xmlns:p14="http://schemas.microsoft.com/office/powerpoint/2010/main" val="28742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98B0C-6928-2FE5-213F-D04EECC9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Impact" panose="020B0806030902050204" pitchFamily="34" charset="0"/>
                <a:cs typeface="Damascus Medium" pitchFamily="2" charset="-78"/>
              </a:rPr>
              <a:t>Список использованной литературы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FDEB6-BB92-4A20-0BC1-D9EB8A97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1. Баранов, С. В. "Основы работы с </a:t>
            </a:r>
            <a:r>
              <a:rPr lang="ru-RU" dirty="0" err="1">
                <a:effectLst/>
                <a:ea typeface="Calibri" panose="020F0502020204030204" pitchFamily="34" charset="0"/>
              </a:rPr>
              <a:t>Django</a:t>
            </a:r>
            <a:r>
              <a:rPr lang="ru-RU" dirty="0">
                <a:effectLst/>
                <a:ea typeface="Calibri" panose="020F0502020204030204" pitchFamily="34" charset="0"/>
              </a:rPr>
              <a:t>." М.: Издательство, 2021.</a:t>
            </a:r>
          </a:p>
          <a:p>
            <a:pPr marL="0" indent="0">
              <a:buNone/>
            </a:pPr>
            <a:r>
              <a:rPr lang="ru-RU" dirty="0"/>
              <a:t>2.  </a:t>
            </a:r>
            <a:r>
              <a:rPr lang="ru-RU" dirty="0">
                <a:effectLst/>
                <a:ea typeface="Calibri" panose="020F0502020204030204" pitchFamily="34" charset="0"/>
              </a:rPr>
              <a:t>Силин, П. А. "Проектирование и разработка веб-приложений." М.: Издательство, 2020. </a:t>
            </a:r>
          </a:p>
          <a:p>
            <a:pPr marL="514350" indent="-514350">
              <a:buAutoNum type="arabicPeriod" startAt="3"/>
            </a:pPr>
            <a:r>
              <a:rPr lang="ru-RU" dirty="0">
                <a:effectLst/>
                <a:ea typeface="Calibri" panose="020F0502020204030204" pitchFamily="34" charset="0"/>
              </a:rPr>
              <a:t>Дронов, В. А. «</a:t>
            </a:r>
            <a:r>
              <a:rPr lang="en-US" dirty="0">
                <a:effectLst/>
                <a:ea typeface="Calibri" panose="020F0502020204030204" pitchFamily="34" charset="0"/>
              </a:rPr>
              <a:t>Django</a:t>
            </a:r>
            <a:r>
              <a:rPr lang="ru-RU" dirty="0">
                <a:effectLst/>
                <a:ea typeface="Calibri" panose="020F0502020204030204" pitchFamily="34" charset="0"/>
              </a:rPr>
              <a:t> 2.1 Практика создания веб-сайтов на </a:t>
            </a:r>
            <a:r>
              <a:rPr lang="en-US" dirty="0">
                <a:effectLst/>
                <a:ea typeface="Calibri" panose="020F0502020204030204" pitchFamily="34" charset="0"/>
              </a:rPr>
              <a:t>Python</a:t>
            </a:r>
            <a:r>
              <a:rPr lang="ru-RU" dirty="0">
                <a:effectLst/>
                <a:ea typeface="Calibri" panose="020F0502020204030204" pitchFamily="34" charset="0"/>
              </a:rPr>
              <a:t>.» </a:t>
            </a:r>
            <a:r>
              <a:rPr lang="ru-RU" dirty="0" err="1">
                <a:effectLst/>
                <a:ea typeface="Calibri" panose="020F0502020204030204" pitchFamily="34" charset="0"/>
              </a:rPr>
              <a:t>Спб</a:t>
            </a:r>
            <a:r>
              <a:rPr lang="ru-RU" dirty="0">
                <a:effectLst/>
                <a:ea typeface="Calibri" panose="020F0502020204030204" pitchFamily="34" charset="0"/>
              </a:rPr>
              <a:t>: «БХВ-Петербург», 2019.</a:t>
            </a:r>
            <a:r>
              <a:rPr lang="ru-RU" dirty="0">
                <a:effectLst/>
              </a:rPr>
              <a:t> </a:t>
            </a:r>
          </a:p>
          <a:p>
            <a:pPr marL="514350" indent="-514350">
              <a:buAutoNum type="arabicPeriod" startAt="3"/>
            </a:pPr>
            <a:r>
              <a:rPr lang="ru-RU" dirty="0">
                <a:effectLst/>
                <a:ea typeface="Calibri" panose="020F0502020204030204" pitchFamily="34" charset="0"/>
              </a:rPr>
              <a:t>Ли </a:t>
            </a:r>
            <a:r>
              <a:rPr lang="ru-RU" dirty="0" err="1">
                <a:effectLst/>
                <a:ea typeface="Calibri" panose="020F0502020204030204" pitchFamily="34" charset="0"/>
              </a:rPr>
              <a:t>Копланд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ru-RU" i="1" dirty="0">
                <a:effectLst/>
                <a:ea typeface="Calibri" panose="020F0502020204030204" pitchFamily="34" charset="0"/>
              </a:rPr>
              <a:t>“</a:t>
            </a:r>
            <a:r>
              <a:rPr lang="en-US" i="1" dirty="0">
                <a:effectLst/>
                <a:ea typeface="Calibri" panose="020F0502020204030204" pitchFamily="34" charset="0"/>
              </a:rPr>
              <a:t>A Practitioner</a:t>
            </a:r>
            <a:r>
              <a:rPr lang="ru-RU" i="1" dirty="0">
                <a:effectLst/>
                <a:ea typeface="Calibri" panose="020F0502020204030204" pitchFamily="34" charset="0"/>
              </a:rPr>
              <a:t>'</a:t>
            </a:r>
            <a:r>
              <a:rPr lang="en-US" i="1" dirty="0">
                <a:effectLst/>
                <a:ea typeface="Calibri" panose="020F0502020204030204" pitchFamily="34" charset="0"/>
              </a:rPr>
              <a:t>s Guide to Software Test Design</a:t>
            </a:r>
            <a:r>
              <a:rPr lang="ru-RU" i="1" dirty="0">
                <a:effectLst/>
                <a:ea typeface="Calibri" panose="020F0502020204030204" pitchFamily="34" charset="0"/>
              </a:rPr>
              <a:t>”</a:t>
            </a:r>
            <a:r>
              <a:rPr lang="ru-RU" dirty="0">
                <a:effectLst/>
                <a:ea typeface="Calibri" panose="020F0502020204030204" pitchFamily="34" charset="0"/>
              </a:rPr>
              <a:t>, Автор перевода: Уфимцева Галина, 2003.</a:t>
            </a: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Степанов, И. А. "Методы тестирования программного обеспечения." М.: Издательство, 2017.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79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E25A6-D1A7-FA52-FC48-1508F86D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Impact" panose="020B0806030902050204" pitchFamily="34" charset="0"/>
                <a:cs typeface="Damascus Medium" pitchFamily="2" charset="-78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4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D4497-4DBE-C9C4-C199-2F8F08E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Impact" panose="020B0806030902050204" pitchFamily="34" charset="0"/>
                <a:cs typeface="Damascus Medium" pitchFamily="2" charset="-78"/>
              </a:rPr>
              <a:t>Оглавление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94A151-16D8-2C5F-23F3-6675D0E1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и ее актуальность</a:t>
            </a:r>
          </a:p>
          <a:p>
            <a:r>
              <a:rPr lang="ru-RU" dirty="0"/>
              <a:t>Цель и задачи</a:t>
            </a:r>
          </a:p>
          <a:p>
            <a:r>
              <a:rPr lang="ru-RU" dirty="0"/>
              <a:t>Области применения</a:t>
            </a:r>
          </a:p>
          <a:p>
            <a:r>
              <a:rPr lang="ru-RU" dirty="0"/>
              <a:t>Основная часть</a:t>
            </a:r>
          </a:p>
          <a:p>
            <a:r>
              <a:rPr lang="ru-RU" dirty="0"/>
              <a:t>Результаты</a:t>
            </a:r>
          </a:p>
          <a:p>
            <a:r>
              <a:rPr lang="ru-RU" dirty="0"/>
              <a:t>Выводы и дальнейшее развитие платформы</a:t>
            </a:r>
          </a:p>
          <a:p>
            <a:r>
              <a:rPr lang="ru-RU" dirty="0"/>
              <a:t>Список использованной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42459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A18BC-412A-07F7-7A72-5E804DEC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Impact" panose="020B0806030902050204" pitchFamily="34" charset="0"/>
                <a:cs typeface="Damascus Medium" pitchFamily="2" charset="-78"/>
              </a:rPr>
              <a:t>Работа и ее актуальность</a:t>
            </a:r>
            <a:br>
              <a:rPr lang="ru-RU" sz="4400" dirty="0">
                <a:latin typeface="Impact" panose="020B0806030902050204" pitchFamily="34" charset="0"/>
                <a:cs typeface="Damascus Medium" pitchFamily="2" charset="-78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79111-4E13-6C92-2A9C-F049800F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современном мире растет интерес к устойчивому образу жизни и рациональному использованию ресурсов.</a:t>
            </a:r>
            <a:endParaRPr lang="en-US" dirty="0"/>
          </a:p>
          <a:p>
            <a:r>
              <a:rPr lang="ru-RU" dirty="0"/>
              <a:t> Платформа по обмену бытовыми предметами отвечает на вызовы экологии, позволяя пользователям избавляться от ненужных вещей и находить полезные предметы у других.</a:t>
            </a:r>
            <a:endParaRPr lang="en-US" dirty="0"/>
          </a:p>
          <a:p>
            <a:r>
              <a:rPr lang="ru-RU" dirty="0"/>
              <a:t> Это способствует не только уменьшению отходов, но и экономии средств, что делает проект актуальным в условиях глобальных экономических изменений и растущей потребности в устойчивом потреблении.</a:t>
            </a:r>
          </a:p>
        </p:txBody>
      </p:sp>
    </p:spTree>
    <p:extLst>
      <p:ext uri="{BB962C8B-B14F-4D97-AF65-F5344CB8AC3E}">
        <p14:creationId xmlns:p14="http://schemas.microsoft.com/office/powerpoint/2010/main" val="257036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3F068-381D-F2CC-4B34-260C2FA8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Цель и задачи</a:t>
            </a:r>
            <a:b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A12C9-7637-21BB-816F-F5E71868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7525" cy="4351338"/>
          </a:xfrm>
        </p:spPr>
        <p:txBody>
          <a:bodyPr>
            <a:noAutofit/>
          </a:bodyPr>
          <a:lstStyle/>
          <a:p>
            <a:r>
              <a:rPr lang="ru-RU" sz="2400" dirty="0"/>
              <a:t>Цель работы</a:t>
            </a:r>
            <a:r>
              <a:rPr lang="en-US" sz="2400" dirty="0"/>
              <a:t>:</a:t>
            </a:r>
            <a:r>
              <a:rPr lang="ru-RU" sz="2400" dirty="0"/>
              <a:t> Создание удобной и безопасной онлайн-платформы, которая позволит пользователям обмениваться бытовыми предметами, способствуя сокращению потребления новых товаров и поддержанию принципов устойчивого развития.</a:t>
            </a:r>
          </a:p>
          <a:p>
            <a:r>
              <a:rPr lang="ru-RU" sz="2400" dirty="0"/>
              <a:t>Задачи:</a:t>
            </a:r>
          </a:p>
          <a:p>
            <a:pPr marL="0" indent="0">
              <a:buNone/>
            </a:pPr>
            <a:r>
              <a:rPr lang="ru-RU" sz="2400" dirty="0"/>
              <a:t>1. Разработка интуитивно понятного интерфейса для пользователей</a:t>
            </a:r>
          </a:p>
          <a:p>
            <a:pPr marL="0" indent="0">
              <a:buNone/>
            </a:pPr>
            <a:r>
              <a:rPr lang="ru-RU" sz="2400" dirty="0"/>
              <a:t>2. Создание верстки сайта</a:t>
            </a:r>
          </a:p>
          <a:p>
            <a:pPr marL="0" indent="0">
              <a:buNone/>
            </a:pPr>
            <a:r>
              <a:rPr lang="ru-RU" sz="2400" dirty="0"/>
              <a:t>3. Реализация основных функций</a:t>
            </a:r>
          </a:p>
          <a:p>
            <a:pPr marL="0" indent="0">
              <a:buNone/>
            </a:pPr>
            <a:r>
              <a:rPr lang="ru-RU" sz="2400" dirty="0"/>
              <a:t>Методы и методики решения основных задач: Прототипирование в </a:t>
            </a:r>
            <a:r>
              <a:rPr lang="en" sz="2400" dirty="0"/>
              <a:t>Figma</a:t>
            </a:r>
            <a:r>
              <a:rPr lang="ru-RU" sz="2400" dirty="0"/>
              <a:t>, Аудит безопасности платформы, среда программирования: </a:t>
            </a:r>
            <a:r>
              <a:rPr lang="en" sz="2400" dirty="0"/>
              <a:t>Visual Studio Code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259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CF343-1DAD-A301-9F68-017BA7C1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Области применения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CB69E-0A56-4DE7-176E-D9FC3959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Бытовые предметы: мебель, бытовая техника, одежда.</a:t>
            </a:r>
          </a:p>
          <a:p>
            <a:pPr marL="0" indent="0">
              <a:buNone/>
            </a:pPr>
            <a:r>
              <a:rPr lang="ru-RU" dirty="0"/>
              <a:t>• Образование: обмен учебными материалами и книгами.</a:t>
            </a:r>
          </a:p>
          <a:p>
            <a:pPr marL="0" indent="0">
              <a:buNone/>
            </a:pPr>
            <a:r>
              <a:rPr lang="ru-RU" dirty="0"/>
              <a:t>• Хобби: обмен инструментами, спортивным инвентарем и коллекциями.</a:t>
            </a:r>
          </a:p>
          <a:p>
            <a:pPr marL="0" indent="0">
              <a:buNone/>
            </a:pPr>
            <a:r>
              <a:rPr lang="ru-RU" dirty="0"/>
              <a:t>• Социальные инициативы: поддержка благотворительных организаций через обмен ненужными вещами.</a:t>
            </a:r>
          </a:p>
        </p:txBody>
      </p:sp>
    </p:spTree>
    <p:extLst>
      <p:ext uri="{BB962C8B-B14F-4D97-AF65-F5344CB8AC3E}">
        <p14:creationId xmlns:p14="http://schemas.microsoft.com/office/powerpoint/2010/main" val="103067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DB5171-DE88-F439-A78F-27A441E2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Разработка дизайна главной страницы и страницы профиля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5A8647-E72E-618A-096E-BA691367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691"/>
            <a:ext cx="5349052" cy="2847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33B03E-9163-A840-6019-24A6E6D2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853" y="3645694"/>
            <a:ext cx="5349053" cy="2847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FB880AC-817F-A716-D05A-F8418BA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Основная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DB5171-DE88-F439-A78F-27A441E2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Разработка дизайна страниц настроек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FB880AC-817F-A716-D05A-F8418BA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Основная часть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1EEFB2-D93B-BF0A-5B33-45824F22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245"/>
            <a:ext cx="5349600" cy="2847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E70010-8DD0-0692-030B-7FD577B3547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06" y="3645275"/>
            <a:ext cx="5349600" cy="284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2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DB5171-DE88-F439-A78F-27A441E2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Разработка дизайна страниц регистрации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FB880AC-817F-A716-D05A-F8418BA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Основная часть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B41B84-723A-3624-816B-4FD7941F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00" y="2860148"/>
            <a:ext cx="5058000" cy="2692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3B926E3-F804-BFC7-8CC0-162EA10F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68" y="2859608"/>
            <a:ext cx="5029832" cy="269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6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DB5171-DE88-F439-A78F-27A441E2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Разработка дизайна страницы объявления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FB880AC-817F-A716-D05A-F8418BA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Impact" panose="020B0806030902050204" pitchFamily="34" charset="0"/>
                <a:cs typeface="Damascus Medium" pitchFamily="2" charset="-78"/>
              </a:rPr>
              <a:t>Основная часть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3FFD21-9E73-A3BA-F4AB-2A3F3B64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84387"/>
            <a:ext cx="7772400" cy="413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8014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661</Words>
  <Application>Microsoft Macintosh PowerPoint</Application>
  <PresentationFormat>Широкоэкранный</PresentationFormat>
  <Paragraphs>105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Times New Roman</vt:lpstr>
      <vt:lpstr>Тема Office</vt:lpstr>
      <vt:lpstr>Презентация PowerPoint</vt:lpstr>
      <vt:lpstr>Оглавление</vt:lpstr>
      <vt:lpstr>Работа и ее актуальность </vt:lpstr>
      <vt:lpstr>Цель и задачи </vt:lpstr>
      <vt:lpstr>Области применения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План работы сайта</vt:lpstr>
      <vt:lpstr>Тестирование</vt:lpstr>
      <vt:lpstr>Результаты</vt:lpstr>
      <vt:lpstr>Выводы и дальнейшее развитие</vt:lpstr>
      <vt:lpstr>Список использованной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3</cp:revision>
  <dcterms:created xsi:type="dcterms:W3CDTF">2024-12-26T19:59:52Z</dcterms:created>
  <dcterms:modified xsi:type="dcterms:W3CDTF">2024-12-28T18:58:52Z</dcterms:modified>
</cp:coreProperties>
</file>