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9598e0f3c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a9598e0f3c_7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9598e0f3c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9598e0f3c_7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9598e0f3c_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a9598e0f3c_7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9598e0f3c_7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a9598e0f3c_7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9598e0f3c_7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a9598e0f3c_7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9598e0f3c_7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a9598e0f3c_7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9598e0f3c_7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9598e0f3c_7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9598e0f3c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a9598e0f3c_3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s://dagshub.com/ahmedahdy/HyderabadIndiaChapter_ChatbotInterviewPreparation/src/main/src/task-4/notebook/RAG_system.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drive.google.com/file/d/1uJ6LGtvdovltpytqgoR5PvDJ4PoAkbe0/view" TargetMode="External"/><Relationship Id="rId6"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s://github.com/abheeeshekdutta/omdena_hyd_hr_chatbot/blob/main/src/utils/generate_questions.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997612"/>
            <a:ext cx="9144000" cy="202574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6000"/>
              <a:buFont typeface="Calibri"/>
              <a:buNone/>
            </a:pPr>
            <a:r>
              <a:rPr lang="en-GB">
                <a:solidFill>
                  <a:srgbClr val="2E75B5"/>
                </a:solidFill>
              </a:rPr>
              <a:t>Model building team progress</a:t>
            </a:r>
            <a:endParaRPr/>
          </a:p>
        </p:txBody>
      </p:sp>
      <p:pic>
        <p:nvPicPr>
          <p:cNvPr descr="A blue text on a white background&#10;&#10;Description automatically generated" id="85" name="Google Shape;85;p13"/>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86" name="Google Shape;86;p13"/>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ctrTitle"/>
          </p:nvPr>
        </p:nvSpPr>
        <p:spPr>
          <a:xfrm>
            <a:off x="3429000" y="731625"/>
            <a:ext cx="57804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GB" sz="4400">
                <a:solidFill>
                  <a:srgbClr val="2E75B5"/>
                </a:solidFill>
              </a:rPr>
              <a:t>Evaluation Group</a:t>
            </a:r>
            <a:endParaRPr/>
          </a:p>
        </p:txBody>
      </p:sp>
      <p:pic>
        <p:nvPicPr>
          <p:cNvPr descr="A blue text on a white background&#10;&#10;Description automatically generated" id="187" name="Google Shape;187;p22"/>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88" name="Google Shape;188;p22"/>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89" name="Google Shape;189;p22"/>
          <p:cNvSpPr txBox="1"/>
          <p:nvPr/>
        </p:nvSpPr>
        <p:spPr>
          <a:xfrm>
            <a:off x="352700" y="1724300"/>
            <a:ext cx="11482200" cy="50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800">
                <a:solidFill>
                  <a:schemeClr val="dk1"/>
                </a:solidFill>
              </a:rPr>
              <a:t>Members:</a:t>
            </a:r>
            <a:endParaRPr b="1" sz="1800">
              <a:solidFill>
                <a:schemeClr val="dk1"/>
              </a:solidFill>
            </a:endParaRPr>
          </a:p>
          <a:p>
            <a:pPr indent="-228600" lvl="0" marL="685800" rtl="0" algn="l">
              <a:lnSpc>
                <a:spcPct val="115000"/>
              </a:lnSpc>
              <a:spcBef>
                <a:spcPts val="1200"/>
              </a:spcBef>
              <a:spcAft>
                <a:spcPts val="0"/>
              </a:spcAft>
              <a:buNone/>
            </a:pPr>
            <a:r>
              <a:rPr lang="en-GB" sz="1800">
                <a:solidFill>
                  <a:schemeClr val="dk1"/>
                </a:solidFill>
              </a:rPr>
              <a:t>1-</a:t>
            </a:r>
            <a:r>
              <a:rPr lang="en-GB" sz="700">
                <a:solidFill>
                  <a:schemeClr val="dk1"/>
                </a:solidFill>
              </a:rPr>
              <a:t>   </a:t>
            </a:r>
            <a:r>
              <a:rPr lang="en-GB" sz="1800">
                <a:solidFill>
                  <a:schemeClr val="dk1"/>
                </a:solidFill>
              </a:rPr>
              <a:t>Building the chain pipeline:</a:t>
            </a:r>
            <a:endParaRPr sz="1800">
              <a:solidFill>
                <a:schemeClr val="dk1"/>
              </a:solidFill>
            </a:endParaRPr>
          </a:p>
          <a:p>
            <a:pPr indent="-228600" lvl="0" marL="1143000" rtl="0" algn="l">
              <a:lnSpc>
                <a:spcPct val="115000"/>
              </a:lnSpc>
              <a:spcBef>
                <a:spcPts val="1200"/>
              </a:spcBef>
              <a:spcAft>
                <a:spcPts val="0"/>
              </a:spcAft>
              <a:buNone/>
            </a:pPr>
            <a:r>
              <a:rPr lang="en-GB" sz="1800">
                <a:solidFill>
                  <a:schemeClr val="dk1"/>
                </a:solidFill>
              </a:rPr>
              <a:t>a.</a:t>
            </a:r>
            <a:r>
              <a:rPr lang="en-GB" sz="700">
                <a:solidFill>
                  <a:schemeClr val="dk1"/>
                </a:solidFill>
              </a:rPr>
              <a:t>   </a:t>
            </a:r>
            <a:r>
              <a:rPr lang="en-GB" sz="1800">
                <a:solidFill>
                  <a:schemeClr val="dk1"/>
                </a:solidFill>
              </a:rPr>
              <a:t>Ahmed Ahdy</a:t>
            </a:r>
            <a:endParaRPr sz="1800">
              <a:solidFill>
                <a:schemeClr val="dk1"/>
              </a:solidFill>
            </a:endParaRPr>
          </a:p>
          <a:p>
            <a:pPr indent="-228600" lvl="0" marL="685800" rtl="0" algn="l">
              <a:lnSpc>
                <a:spcPct val="115000"/>
              </a:lnSpc>
              <a:spcBef>
                <a:spcPts val="1200"/>
              </a:spcBef>
              <a:spcAft>
                <a:spcPts val="0"/>
              </a:spcAft>
              <a:buNone/>
            </a:pPr>
            <a:r>
              <a:rPr lang="en-GB" sz="1800">
                <a:solidFill>
                  <a:schemeClr val="dk1"/>
                </a:solidFill>
              </a:rPr>
              <a:t>2-</a:t>
            </a:r>
            <a:r>
              <a:rPr lang="en-GB" sz="700">
                <a:solidFill>
                  <a:schemeClr val="dk1"/>
                </a:solidFill>
              </a:rPr>
              <a:t>   </a:t>
            </a:r>
            <a:r>
              <a:rPr lang="en-GB" sz="1800">
                <a:solidFill>
                  <a:schemeClr val="dk1"/>
                </a:solidFill>
              </a:rPr>
              <a:t> Preparing Prompts :</a:t>
            </a:r>
            <a:endParaRPr sz="1800">
              <a:solidFill>
                <a:schemeClr val="dk1"/>
              </a:solidFill>
            </a:endParaRPr>
          </a:p>
          <a:p>
            <a:pPr indent="-228600" lvl="0" marL="1143000" rtl="0" algn="l">
              <a:lnSpc>
                <a:spcPct val="115000"/>
              </a:lnSpc>
              <a:spcBef>
                <a:spcPts val="1200"/>
              </a:spcBef>
              <a:spcAft>
                <a:spcPts val="0"/>
              </a:spcAft>
              <a:buNone/>
            </a:pPr>
            <a:r>
              <a:rPr lang="en-GB" sz="1800">
                <a:solidFill>
                  <a:schemeClr val="dk1"/>
                </a:solidFill>
              </a:rPr>
              <a:t>a.</a:t>
            </a:r>
            <a:r>
              <a:rPr lang="en-GB" sz="700">
                <a:solidFill>
                  <a:schemeClr val="dk1"/>
                </a:solidFill>
              </a:rPr>
              <a:t>   </a:t>
            </a:r>
            <a:r>
              <a:rPr lang="en-GB" sz="1800">
                <a:solidFill>
                  <a:schemeClr val="dk1"/>
                </a:solidFill>
              </a:rPr>
              <a:t>Steven</a:t>
            </a:r>
            <a:endParaRPr sz="1800">
              <a:solidFill>
                <a:schemeClr val="dk1"/>
              </a:solidFill>
            </a:endParaRPr>
          </a:p>
          <a:p>
            <a:pPr indent="-228600" lvl="0" marL="1143000" rtl="0" algn="l">
              <a:lnSpc>
                <a:spcPct val="115000"/>
              </a:lnSpc>
              <a:spcBef>
                <a:spcPts val="1200"/>
              </a:spcBef>
              <a:spcAft>
                <a:spcPts val="0"/>
              </a:spcAft>
              <a:buNone/>
            </a:pPr>
            <a:r>
              <a:rPr lang="en-GB" sz="1800">
                <a:solidFill>
                  <a:schemeClr val="dk1"/>
                </a:solidFill>
              </a:rPr>
              <a:t>b.</a:t>
            </a:r>
            <a:r>
              <a:rPr lang="en-GB" sz="700">
                <a:solidFill>
                  <a:schemeClr val="dk1"/>
                </a:solidFill>
              </a:rPr>
              <a:t>   </a:t>
            </a:r>
            <a:r>
              <a:rPr lang="en-GB" sz="1800">
                <a:solidFill>
                  <a:schemeClr val="dk1"/>
                </a:solidFill>
              </a:rPr>
              <a:t>Asiya</a:t>
            </a:r>
            <a:endParaRPr sz="1800">
              <a:solidFill>
                <a:schemeClr val="dk1"/>
              </a:solidFill>
            </a:endParaRPr>
          </a:p>
          <a:p>
            <a:pPr indent="-228600" lvl="0" marL="1143000" rtl="0" algn="l">
              <a:lnSpc>
                <a:spcPct val="115000"/>
              </a:lnSpc>
              <a:spcBef>
                <a:spcPts val="1200"/>
              </a:spcBef>
              <a:spcAft>
                <a:spcPts val="0"/>
              </a:spcAft>
              <a:buNone/>
            </a:pPr>
            <a:r>
              <a:rPr lang="en-GB" sz="1800">
                <a:solidFill>
                  <a:schemeClr val="dk1"/>
                </a:solidFill>
              </a:rPr>
              <a:t>c.</a:t>
            </a:r>
            <a:r>
              <a:rPr lang="en-GB" sz="700">
                <a:solidFill>
                  <a:schemeClr val="dk1"/>
                </a:solidFill>
              </a:rPr>
              <a:t>	</a:t>
            </a:r>
            <a:r>
              <a:rPr lang="en-GB" sz="1800">
                <a:solidFill>
                  <a:schemeClr val="dk1"/>
                </a:solidFill>
              </a:rPr>
              <a:t>Vijaya</a:t>
            </a:r>
            <a:endParaRPr sz="1800">
              <a:solidFill>
                <a:schemeClr val="dk1"/>
              </a:solidFill>
            </a:endParaRPr>
          </a:p>
          <a:p>
            <a:pPr indent="-228600" lvl="0" marL="1143000" rtl="0" algn="l">
              <a:lnSpc>
                <a:spcPct val="115000"/>
              </a:lnSpc>
              <a:spcBef>
                <a:spcPts val="1200"/>
              </a:spcBef>
              <a:spcAft>
                <a:spcPts val="0"/>
              </a:spcAft>
              <a:buNone/>
            </a:pPr>
            <a:r>
              <a:rPr lang="en-GB" sz="1800">
                <a:solidFill>
                  <a:schemeClr val="dk1"/>
                </a:solidFill>
              </a:rPr>
              <a:t>d.</a:t>
            </a:r>
            <a:r>
              <a:rPr lang="en-GB" sz="700">
                <a:solidFill>
                  <a:schemeClr val="dk1"/>
                </a:solidFill>
              </a:rPr>
              <a:t>   </a:t>
            </a:r>
            <a:r>
              <a:rPr lang="en-GB" sz="1800">
                <a:solidFill>
                  <a:schemeClr val="dk1"/>
                </a:solidFill>
              </a:rPr>
              <a:t>Fauzia Khan</a:t>
            </a:r>
            <a:endParaRPr sz="1800">
              <a:solidFill>
                <a:schemeClr val="dk1"/>
              </a:solidFill>
            </a:endParaRPr>
          </a:p>
          <a:p>
            <a:pPr indent="0" lvl="0" marL="0" rtl="0" algn="l">
              <a:lnSpc>
                <a:spcPct val="115000"/>
              </a:lnSpc>
              <a:spcBef>
                <a:spcPts val="1200"/>
              </a:spcBef>
              <a:spcAft>
                <a:spcPts val="0"/>
              </a:spcAft>
              <a:buNone/>
            </a:pPr>
            <a:r>
              <a:rPr b="1" lang="en-GB" sz="1800">
                <a:solidFill>
                  <a:schemeClr val="dk1"/>
                </a:solidFill>
              </a:rPr>
              <a:t>Objective:</a:t>
            </a:r>
            <a:endParaRPr b="1" sz="1800">
              <a:solidFill>
                <a:schemeClr val="dk1"/>
              </a:solidFill>
            </a:endParaRPr>
          </a:p>
          <a:p>
            <a:pPr indent="0" lvl="0" marL="457200" rtl="0" algn="l">
              <a:lnSpc>
                <a:spcPct val="115000"/>
              </a:lnSpc>
              <a:spcBef>
                <a:spcPts val="1200"/>
              </a:spcBef>
              <a:spcAft>
                <a:spcPts val="0"/>
              </a:spcAft>
              <a:buNone/>
            </a:pPr>
            <a:r>
              <a:rPr lang="en-GB" sz="1800">
                <a:solidFill>
                  <a:schemeClr val="dk1"/>
                </a:solidFill>
              </a:rPr>
              <a:t>To Create an evaluation component to evaluate the answer generated by the Candidate</a:t>
            </a:r>
            <a:endParaRPr sz="1800">
              <a:solidFill>
                <a:schemeClr val="dk1"/>
              </a:solidFill>
            </a:endParaRPr>
          </a:p>
          <a:p>
            <a:pPr indent="-1600200" lvl="0" marL="1600200" rtl="0" algn="l">
              <a:lnSpc>
                <a:spcPct val="115000"/>
              </a:lnSpc>
              <a:spcBef>
                <a:spcPts val="1200"/>
              </a:spcBef>
              <a:spcAft>
                <a:spcPts val="1200"/>
              </a:spcAft>
              <a:buClr>
                <a:schemeClr val="dk1"/>
              </a:buClr>
              <a:buSzPts val="1100"/>
              <a:buFont typeface="Arial"/>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3614900" y="485325"/>
            <a:ext cx="53502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195" name="Google Shape;195;p23"/>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96" name="Google Shape;196;p23"/>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97" name="Google Shape;197;p23"/>
          <p:cNvSpPr txBox="1"/>
          <p:nvPr/>
        </p:nvSpPr>
        <p:spPr>
          <a:xfrm>
            <a:off x="351175" y="1466625"/>
            <a:ext cx="11547000" cy="51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800">
                <a:solidFill>
                  <a:schemeClr val="dk1"/>
                </a:solidFill>
              </a:rPr>
              <a:t>Tools:</a:t>
            </a:r>
            <a:endParaRPr b="1" sz="1800">
              <a:solidFill>
                <a:schemeClr val="dk1"/>
              </a:solidFill>
            </a:endParaRPr>
          </a:p>
          <a:p>
            <a:pPr indent="-228600" lvl="0" marL="685800" rtl="0" algn="l">
              <a:lnSpc>
                <a:spcPct val="115000"/>
              </a:lnSpc>
              <a:spcBef>
                <a:spcPts val="1200"/>
              </a:spcBef>
              <a:spcAft>
                <a:spcPts val="0"/>
              </a:spcAft>
              <a:buClr>
                <a:schemeClr val="dk1"/>
              </a:buClr>
              <a:buSzPts val="1100"/>
              <a:buFont typeface="Arial"/>
              <a:buNone/>
            </a:pPr>
            <a:r>
              <a:rPr lang="en-GB" sz="1800">
                <a:solidFill>
                  <a:schemeClr val="dk1"/>
                </a:solidFill>
              </a:rPr>
              <a:t>1-</a:t>
            </a:r>
            <a:r>
              <a:rPr lang="en-GB" sz="700">
                <a:solidFill>
                  <a:schemeClr val="dk1"/>
                </a:solidFill>
              </a:rPr>
              <a:t>   </a:t>
            </a:r>
            <a:r>
              <a:rPr lang="en-GB" sz="1800">
                <a:solidFill>
                  <a:schemeClr val="dk1"/>
                </a:solidFill>
              </a:rPr>
              <a:t>Huggingface</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a.</a:t>
            </a:r>
            <a:r>
              <a:rPr lang="en-GB" sz="700">
                <a:solidFill>
                  <a:schemeClr val="dk1"/>
                </a:solidFill>
              </a:rPr>
              <a:t>   </a:t>
            </a:r>
            <a:r>
              <a:rPr lang="en-GB" sz="1800">
                <a:solidFill>
                  <a:schemeClr val="dk1"/>
                </a:solidFill>
              </a:rPr>
              <a:t>Mistral 7b model</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b.</a:t>
            </a:r>
            <a:r>
              <a:rPr lang="en-GB" sz="700">
                <a:solidFill>
                  <a:schemeClr val="dk1"/>
                </a:solidFill>
              </a:rPr>
              <a:t>   </a:t>
            </a:r>
            <a:r>
              <a:rPr lang="en-GB" sz="1800">
                <a:solidFill>
                  <a:schemeClr val="dk1"/>
                </a:solidFill>
              </a:rPr>
              <a:t>Tokenizer</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c.</a:t>
            </a:r>
            <a:r>
              <a:rPr lang="en-GB" sz="700">
                <a:solidFill>
                  <a:schemeClr val="dk1"/>
                </a:solidFill>
              </a:rPr>
              <a:t>	</a:t>
            </a:r>
            <a:r>
              <a:rPr lang="en-GB" sz="1800">
                <a:solidFill>
                  <a:schemeClr val="dk1"/>
                </a:solidFill>
              </a:rPr>
              <a:t>Bitsandbytes 4bit quantization</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d.</a:t>
            </a:r>
            <a:r>
              <a:rPr lang="en-GB" sz="700">
                <a:solidFill>
                  <a:schemeClr val="dk1"/>
                </a:solidFill>
              </a:rPr>
              <a:t>   </a:t>
            </a:r>
            <a:r>
              <a:rPr lang="en-GB" sz="1800">
                <a:solidFill>
                  <a:schemeClr val="dk1"/>
                </a:solidFill>
              </a:rPr>
              <a:t>Pipeline</a:t>
            </a:r>
            <a:endParaRPr sz="1800">
              <a:solidFill>
                <a:schemeClr val="dk1"/>
              </a:solidFill>
            </a:endParaRPr>
          </a:p>
          <a:p>
            <a:pPr indent="-228600" lvl="0" marL="685800" rtl="0" algn="l">
              <a:lnSpc>
                <a:spcPct val="115000"/>
              </a:lnSpc>
              <a:spcBef>
                <a:spcPts val="1200"/>
              </a:spcBef>
              <a:spcAft>
                <a:spcPts val="0"/>
              </a:spcAft>
              <a:buClr>
                <a:schemeClr val="dk1"/>
              </a:buClr>
              <a:buSzPts val="1100"/>
              <a:buFont typeface="Arial"/>
              <a:buNone/>
            </a:pPr>
            <a:r>
              <a:rPr lang="en-GB" sz="1800">
                <a:solidFill>
                  <a:schemeClr val="dk1"/>
                </a:solidFill>
              </a:rPr>
              <a:t>2-</a:t>
            </a:r>
            <a:r>
              <a:rPr lang="en-GB" sz="700">
                <a:solidFill>
                  <a:schemeClr val="dk1"/>
                </a:solidFill>
              </a:rPr>
              <a:t>   </a:t>
            </a:r>
            <a:r>
              <a:rPr lang="en-GB" sz="1800">
                <a:solidFill>
                  <a:schemeClr val="dk1"/>
                </a:solidFill>
              </a:rPr>
              <a:t>Langchain</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a.</a:t>
            </a:r>
            <a:r>
              <a:rPr lang="en-GB" sz="700">
                <a:solidFill>
                  <a:schemeClr val="dk1"/>
                </a:solidFill>
              </a:rPr>
              <a:t>   </a:t>
            </a:r>
            <a:r>
              <a:rPr lang="en-GB" sz="1800">
                <a:solidFill>
                  <a:schemeClr val="dk1"/>
                </a:solidFill>
              </a:rPr>
              <a:t>Agents</a:t>
            </a:r>
            <a:endParaRPr sz="1800">
              <a:solidFill>
                <a:schemeClr val="dk1"/>
              </a:solidFill>
            </a:endParaRPr>
          </a:p>
          <a:p>
            <a:pPr indent="-228600" lvl="0" marL="1143000" rtl="0" algn="l">
              <a:lnSpc>
                <a:spcPct val="115000"/>
              </a:lnSpc>
              <a:spcBef>
                <a:spcPts val="1200"/>
              </a:spcBef>
              <a:spcAft>
                <a:spcPts val="0"/>
              </a:spcAft>
              <a:buClr>
                <a:schemeClr val="dk1"/>
              </a:buClr>
              <a:buSzPts val="1100"/>
              <a:buFont typeface="Arial"/>
              <a:buNone/>
            </a:pPr>
            <a:r>
              <a:rPr lang="en-GB" sz="1800">
                <a:solidFill>
                  <a:schemeClr val="dk1"/>
                </a:solidFill>
              </a:rPr>
              <a:t>b.</a:t>
            </a:r>
            <a:r>
              <a:rPr lang="en-GB" sz="700">
                <a:solidFill>
                  <a:schemeClr val="dk1"/>
                </a:solidFill>
              </a:rPr>
              <a:t>   </a:t>
            </a:r>
            <a:r>
              <a:rPr lang="en-GB" sz="1800">
                <a:solidFill>
                  <a:schemeClr val="dk1"/>
                </a:solidFill>
              </a:rPr>
              <a:t>Chains</a:t>
            </a:r>
            <a:endParaRPr sz="1800">
              <a:solidFill>
                <a:schemeClr val="dk1"/>
              </a:solidFill>
            </a:endParaRPr>
          </a:p>
          <a:p>
            <a:pPr indent="-1600200" lvl="0" marL="1600200" rtl="0" algn="l">
              <a:lnSpc>
                <a:spcPct val="115000"/>
              </a:lnSpc>
              <a:spcBef>
                <a:spcPts val="1200"/>
              </a:spcBef>
              <a:spcAft>
                <a:spcPts val="0"/>
              </a:spcAft>
              <a:buNone/>
            </a:pPr>
            <a:r>
              <a:rPr lang="en-GB" sz="700">
                <a:solidFill>
                  <a:schemeClr val="dk1"/>
                </a:solidFill>
              </a:rPr>
              <a:t>                                                                        </a:t>
            </a:r>
            <a:r>
              <a:rPr lang="en-GB" sz="1800">
                <a:solidFill>
                  <a:schemeClr val="dk1"/>
                </a:solidFill>
              </a:rPr>
              <a:t>i.</a:t>
            </a:r>
            <a:r>
              <a:rPr lang="en-GB" sz="700">
                <a:solidFill>
                  <a:schemeClr val="dk1"/>
                </a:solidFill>
              </a:rPr>
              <a:t>      </a:t>
            </a:r>
            <a:r>
              <a:rPr lang="en-GB" sz="1800">
                <a:solidFill>
                  <a:schemeClr val="dk1"/>
                </a:solidFill>
              </a:rPr>
              <a:t>LLM chain.  ii.</a:t>
            </a:r>
            <a:r>
              <a:rPr lang="en-GB" sz="700">
                <a:solidFill>
                  <a:schemeClr val="dk1"/>
                </a:solidFill>
              </a:rPr>
              <a:t>      </a:t>
            </a:r>
            <a:r>
              <a:rPr lang="en-GB" sz="1800">
                <a:solidFill>
                  <a:schemeClr val="dk1"/>
                </a:solidFill>
              </a:rPr>
              <a:t>Simple Sequential Chain. </a:t>
            </a:r>
            <a:r>
              <a:rPr lang="en-GB" sz="700">
                <a:solidFill>
                  <a:schemeClr val="dk1"/>
                </a:solidFill>
              </a:rPr>
              <a:t>   </a:t>
            </a:r>
            <a:r>
              <a:rPr lang="en-GB" sz="1800">
                <a:solidFill>
                  <a:schemeClr val="dk1"/>
                </a:solidFill>
              </a:rPr>
              <a:t>iii.</a:t>
            </a:r>
            <a:r>
              <a:rPr lang="en-GB" sz="700">
                <a:solidFill>
                  <a:schemeClr val="dk1"/>
                </a:solidFill>
              </a:rPr>
              <a:t>      </a:t>
            </a:r>
            <a:r>
              <a:rPr lang="en-GB" sz="1800">
                <a:solidFill>
                  <a:schemeClr val="dk1"/>
                </a:solidFill>
              </a:rPr>
              <a:t>Sequential Chain. iv.</a:t>
            </a:r>
            <a:r>
              <a:rPr lang="en-GB" sz="700">
                <a:solidFill>
                  <a:schemeClr val="dk1"/>
                </a:solidFill>
              </a:rPr>
              <a:t>      </a:t>
            </a:r>
            <a:r>
              <a:rPr lang="en-GB" sz="1800">
                <a:solidFill>
                  <a:schemeClr val="dk1"/>
                </a:solidFill>
              </a:rPr>
              <a:t>Chat prompt tempelate.</a:t>
            </a:r>
            <a:endParaRPr sz="1800">
              <a:solidFill>
                <a:schemeClr val="dk1"/>
              </a:solidFill>
            </a:endParaRPr>
          </a:p>
          <a:p>
            <a:pPr indent="-1600200" lvl="0" marL="160020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1600200" lvl="0" marL="1600200" rtl="0" algn="l">
              <a:lnSpc>
                <a:spcPct val="115000"/>
              </a:lnSpc>
              <a:spcBef>
                <a:spcPts val="1200"/>
              </a:spcBef>
              <a:spcAft>
                <a:spcPts val="1200"/>
              </a:spcAft>
              <a:buNone/>
            </a:pPr>
            <a:r>
              <a:rPr lang="en-GB" sz="700">
                <a:solidFill>
                  <a:schemeClr val="dk1"/>
                </a:solidFill>
              </a:rPr>
              <a:t>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203" name="Google Shape;203;p24"/>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04" name="Google Shape;204;p24"/>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05" name="Google Shape;205;p24"/>
          <p:cNvSpPr txBox="1"/>
          <p:nvPr/>
        </p:nvSpPr>
        <p:spPr>
          <a:xfrm>
            <a:off x="227225" y="1673175"/>
            <a:ext cx="11774400" cy="49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2300">
                <a:solidFill>
                  <a:schemeClr val="dk1"/>
                </a:solidFill>
              </a:rPr>
              <a:t>After experiments with different approaches, ends up using chains from langchain library</a:t>
            </a:r>
            <a:endParaRPr sz="2300">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en-GB" sz="2300">
                <a:solidFill>
                  <a:schemeClr val="dk1"/>
                </a:solidFill>
              </a:rPr>
              <a:t>1-</a:t>
            </a:r>
            <a:r>
              <a:rPr lang="en-GB" sz="1200">
                <a:solidFill>
                  <a:schemeClr val="dk1"/>
                </a:solidFill>
              </a:rPr>
              <a:t>   </a:t>
            </a:r>
            <a:r>
              <a:rPr lang="en-GB" sz="2300">
                <a:solidFill>
                  <a:schemeClr val="dk1"/>
                </a:solidFill>
              </a:rPr>
              <a:t>approach one, RAG system:</a:t>
            </a:r>
            <a:endParaRPr sz="2300">
              <a:solidFill>
                <a:schemeClr val="dk1"/>
              </a:solidFill>
            </a:endParaRPr>
          </a:p>
          <a:p>
            <a:pPr indent="-228600" lvl="0" marL="914400" rtl="0" algn="l">
              <a:lnSpc>
                <a:spcPct val="115000"/>
              </a:lnSpc>
              <a:spcBef>
                <a:spcPts val="1200"/>
              </a:spcBef>
              <a:spcAft>
                <a:spcPts val="0"/>
              </a:spcAft>
              <a:buClr>
                <a:schemeClr val="dk1"/>
              </a:buClr>
              <a:buSzPts val="1100"/>
              <a:buFont typeface="Arial"/>
              <a:buNone/>
            </a:pPr>
            <a:r>
              <a:rPr lang="en-GB" sz="2300">
                <a:solidFill>
                  <a:schemeClr val="dk1"/>
                </a:solidFill>
              </a:rPr>
              <a:t>a.</a:t>
            </a:r>
            <a:r>
              <a:rPr lang="en-GB" sz="1200">
                <a:solidFill>
                  <a:schemeClr val="dk1"/>
                </a:solidFill>
              </a:rPr>
              <a:t>   </a:t>
            </a:r>
            <a:r>
              <a:rPr lang="en-GB" sz="2300">
                <a:solidFill>
                  <a:schemeClr val="dk1"/>
                </a:solidFill>
              </a:rPr>
              <a:t> was suffering from high latency to retrieve information from our base knowledge.</a:t>
            </a:r>
            <a:endParaRPr sz="2300">
              <a:solidFill>
                <a:schemeClr val="dk1"/>
              </a:solidFill>
            </a:endParaRPr>
          </a:p>
          <a:p>
            <a:pPr indent="-228600" lvl="0" marL="914400" rtl="0" algn="l">
              <a:lnSpc>
                <a:spcPct val="115000"/>
              </a:lnSpc>
              <a:spcBef>
                <a:spcPts val="1200"/>
              </a:spcBef>
              <a:spcAft>
                <a:spcPts val="0"/>
              </a:spcAft>
              <a:buClr>
                <a:schemeClr val="dk1"/>
              </a:buClr>
              <a:buSzPts val="1100"/>
              <a:buFont typeface="Arial"/>
              <a:buNone/>
            </a:pPr>
            <a:r>
              <a:rPr lang="en-GB" sz="2300">
                <a:solidFill>
                  <a:schemeClr val="dk1"/>
                </a:solidFill>
              </a:rPr>
              <a:t>b.</a:t>
            </a:r>
            <a:r>
              <a:rPr lang="en-GB" sz="1200">
                <a:solidFill>
                  <a:schemeClr val="dk1"/>
                </a:solidFill>
              </a:rPr>
              <a:t>   </a:t>
            </a:r>
            <a:r>
              <a:rPr lang="en-GB" sz="2300">
                <a:solidFill>
                  <a:schemeClr val="dk1"/>
                </a:solidFill>
              </a:rPr>
              <a:t>some long prompts that contain less and unuseful information may mislead the LLM to handle multiple tasks</a:t>
            </a:r>
            <a:endParaRPr sz="2300">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en-GB" sz="2300">
                <a:solidFill>
                  <a:schemeClr val="dk1"/>
                </a:solidFill>
              </a:rPr>
              <a:t>2-</a:t>
            </a:r>
            <a:r>
              <a:rPr lang="en-GB" sz="1200">
                <a:solidFill>
                  <a:schemeClr val="dk1"/>
                </a:solidFill>
              </a:rPr>
              <a:t>   </a:t>
            </a:r>
            <a:r>
              <a:rPr lang="en-GB" sz="2300">
                <a:solidFill>
                  <a:schemeClr val="dk1"/>
                </a:solidFill>
              </a:rPr>
              <a:t> approach two, using Agents:</a:t>
            </a:r>
            <a:endParaRPr sz="2300">
              <a:solidFill>
                <a:schemeClr val="dk1"/>
              </a:solidFill>
            </a:endParaRPr>
          </a:p>
          <a:p>
            <a:pPr indent="-228600" lvl="0" marL="914400" rtl="0" algn="l">
              <a:lnSpc>
                <a:spcPct val="115000"/>
              </a:lnSpc>
              <a:spcBef>
                <a:spcPts val="1200"/>
              </a:spcBef>
              <a:spcAft>
                <a:spcPts val="0"/>
              </a:spcAft>
              <a:buClr>
                <a:schemeClr val="dk1"/>
              </a:buClr>
              <a:buSzPts val="1100"/>
              <a:buFont typeface="Arial"/>
              <a:buNone/>
            </a:pPr>
            <a:r>
              <a:rPr lang="en-GB" sz="2300">
                <a:solidFill>
                  <a:schemeClr val="dk1"/>
                </a:solidFill>
              </a:rPr>
              <a:t>a.</a:t>
            </a:r>
            <a:r>
              <a:rPr lang="en-GB" sz="1200">
                <a:solidFill>
                  <a:schemeClr val="dk1"/>
                </a:solidFill>
              </a:rPr>
              <a:t>   </a:t>
            </a:r>
            <a:r>
              <a:rPr lang="en-GB" sz="2300">
                <a:solidFill>
                  <a:schemeClr val="dk1"/>
                </a:solidFill>
              </a:rPr>
              <a:t>Also suffering from misleading with long prompts that contain less and unuseful information for handling multiple tasks</a:t>
            </a:r>
            <a:endParaRPr sz="23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211" name="Google Shape;211;p25"/>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12" name="Google Shape;212;p25"/>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13" name="Google Shape;213;p25"/>
          <p:cNvSpPr txBox="1"/>
          <p:nvPr/>
        </p:nvSpPr>
        <p:spPr>
          <a:xfrm>
            <a:off x="227225" y="1673175"/>
            <a:ext cx="11774400" cy="49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200">
                <a:solidFill>
                  <a:schemeClr val="dk1"/>
                </a:solidFill>
              </a:rPr>
              <a:t>Last approach, using chains</a:t>
            </a:r>
            <a:endParaRPr sz="2200">
              <a:solidFill>
                <a:schemeClr val="dk1"/>
              </a:solidFill>
            </a:endParaRPr>
          </a:p>
          <a:p>
            <a:pPr indent="-228600" lvl="0" marL="457200" rtl="0" algn="l">
              <a:lnSpc>
                <a:spcPct val="115000"/>
              </a:lnSpc>
              <a:spcBef>
                <a:spcPts val="1200"/>
              </a:spcBef>
              <a:spcAft>
                <a:spcPts val="0"/>
              </a:spcAft>
              <a:buNone/>
            </a:pPr>
            <a:r>
              <a:rPr lang="en-GB" sz="2200">
                <a:solidFill>
                  <a:schemeClr val="dk1"/>
                </a:solidFill>
              </a:rPr>
              <a:t>1-</a:t>
            </a:r>
            <a:r>
              <a:rPr lang="en-GB" sz="1100">
                <a:solidFill>
                  <a:schemeClr val="dk1"/>
                </a:solidFill>
              </a:rPr>
              <a:t>   </a:t>
            </a:r>
            <a:r>
              <a:rPr lang="en-GB" sz="2200">
                <a:solidFill>
                  <a:schemeClr val="dk1"/>
                </a:solidFill>
              </a:rPr>
              <a:t>Overcome the high latency</a:t>
            </a:r>
            <a:endParaRPr sz="2200">
              <a:solidFill>
                <a:schemeClr val="dk1"/>
              </a:solidFill>
            </a:endParaRPr>
          </a:p>
          <a:p>
            <a:pPr indent="-228600" lvl="0" marL="457200" rtl="0" algn="l">
              <a:lnSpc>
                <a:spcPct val="115000"/>
              </a:lnSpc>
              <a:spcBef>
                <a:spcPts val="1200"/>
              </a:spcBef>
              <a:spcAft>
                <a:spcPts val="0"/>
              </a:spcAft>
              <a:buNone/>
            </a:pPr>
            <a:r>
              <a:rPr lang="en-GB" sz="2200">
                <a:solidFill>
                  <a:schemeClr val="dk1"/>
                </a:solidFill>
              </a:rPr>
              <a:t>2-</a:t>
            </a:r>
            <a:r>
              <a:rPr lang="en-GB" sz="1100">
                <a:solidFill>
                  <a:schemeClr val="dk1"/>
                </a:solidFill>
              </a:rPr>
              <a:t>   </a:t>
            </a:r>
            <a:r>
              <a:rPr lang="en-GB" sz="2200">
                <a:solidFill>
                  <a:schemeClr val="dk1"/>
                </a:solidFill>
              </a:rPr>
              <a:t>Chains give us the flexibility to handle multiple tasks in form of pipelines</a:t>
            </a:r>
            <a:endParaRPr sz="2200">
              <a:solidFill>
                <a:schemeClr val="dk1"/>
              </a:solidFill>
            </a:endParaRPr>
          </a:p>
          <a:p>
            <a:pPr indent="-228600" lvl="0" marL="457200" rtl="0" algn="l">
              <a:lnSpc>
                <a:spcPct val="115000"/>
              </a:lnSpc>
              <a:spcBef>
                <a:spcPts val="1200"/>
              </a:spcBef>
              <a:spcAft>
                <a:spcPts val="0"/>
              </a:spcAft>
              <a:buNone/>
            </a:pPr>
            <a:r>
              <a:rPr lang="en-GB" sz="2200">
                <a:solidFill>
                  <a:schemeClr val="dk1"/>
                </a:solidFill>
              </a:rPr>
              <a:t>3-</a:t>
            </a:r>
            <a:r>
              <a:rPr lang="en-GB" sz="1100">
                <a:solidFill>
                  <a:schemeClr val="dk1"/>
                </a:solidFill>
              </a:rPr>
              <a:t>   </a:t>
            </a:r>
            <a:r>
              <a:rPr lang="en-GB" sz="2200">
                <a:solidFill>
                  <a:schemeClr val="dk1"/>
                </a:solidFill>
              </a:rPr>
              <a:t>Make system more scalable by adding more components with different prompts that handle multiple tasks</a:t>
            </a:r>
            <a:endParaRPr sz="2200">
              <a:solidFill>
                <a:schemeClr val="dk1"/>
              </a:solidFill>
            </a:endParaRPr>
          </a:p>
          <a:p>
            <a:pPr indent="-228600" lvl="0" marL="914400" rtl="0" algn="l">
              <a:lnSpc>
                <a:spcPct val="115000"/>
              </a:lnSpc>
              <a:spcBef>
                <a:spcPts val="1200"/>
              </a:spcBef>
              <a:spcAft>
                <a:spcPts val="0"/>
              </a:spcAft>
              <a:buNone/>
            </a:pPr>
            <a:r>
              <a:t/>
            </a:r>
            <a:endParaRPr sz="22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219" name="Google Shape;219;p26"/>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20" name="Google Shape;220;p26"/>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21" name="Google Shape;221;p26"/>
          <p:cNvSpPr txBox="1"/>
          <p:nvPr/>
        </p:nvSpPr>
        <p:spPr>
          <a:xfrm>
            <a:off x="208800" y="1574975"/>
            <a:ext cx="11774400" cy="499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GB" sz="2200">
                <a:solidFill>
                  <a:schemeClr val="dk1"/>
                </a:solidFill>
              </a:rPr>
              <a:t>Possible chains pipelines:</a:t>
            </a:r>
            <a:endParaRPr b="1" sz="2200">
              <a:solidFill>
                <a:schemeClr val="dk1"/>
              </a:solidFill>
            </a:endParaRPr>
          </a:p>
          <a:p>
            <a:pPr indent="0" lvl="0" marL="0" rtl="0" algn="l">
              <a:lnSpc>
                <a:spcPct val="115000"/>
              </a:lnSpc>
              <a:spcBef>
                <a:spcPts val="1200"/>
              </a:spcBef>
              <a:spcAft>
                <a:spcPts val="0"/>
              </a:spcAft>
              <a:buNone/>
            </a:pPr>
            <a:r>
              <a:t/>
            </a:r>
            <a:endParaRPr sz="22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
        <p:nvSpPr>
          <p:cNvPr id="222" name="Google Shape;222;p26"/>
          <p:cNvSpPr/>
          <p:nvPr/>
        </p:nvSpPr>
        <p:spPr>
          <a:xfrm>
            <a:off x="4032775" y="2269950"/>
            <a:ext cx="24168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Prompt_1</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For rating and and </a:t>
            </a:r>
            <a:r>
              <a:rPr lang="en-GB" sz="1700">
                <a:latin typeface="Calibri"/>
                <a:ea typeface="Calibri"/>
                <a:cs typeface="Calibri"/>
                <a:sym typeface="Calibri"/>
              </a:rPr>
              <a:t>providing</a:t>
            </a:r>
            <a:r>
              <a:rPr lang="en-GB" sz="1700">
                <a:latin typeface="Calibri"/>
                <a:ea typeface="Calibri"/>
                <a:cs typeface="Calibri"/>
                <a:sym typeface="Calibri"/>
              </a:rPr>
              <a:t> feedback</a:t>
            </a:r>
            <a:endParaRPr sz="1700">
              <a:latin typeface="Calibri"/>
              <a:ea typeface="Calibri"/>
              <a:cs typeface="Calibri"/>
              <a:sym typeface="Calibri"/>
            </a:endParaRPr>
          </a:p>
        </p:txBody>
      </p:sp>
      <p:sp>
        <p:nvSpPr>
          <p:cNvPr id="223" name="Google Shape;223;p26"/>
          <p:cNvSpPr/>
          <p:nvPr/>
        </p:nvSpPr>
        <p:spPr>
          <a:xfrm>
            <a:off x="4032775" y="3434975"/>
            <a:ext cx="24168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Prompt_2 </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Do the same job but with some </a:t>
            </a:r>
            <a:r>
              <a:rPr lang="en-GB" sz="1700">
                <a:latin typeface="Calibri"/>
                <a:ea typeface="Calibri"/>
                <a:cs typeface="Calibri"/>
                <a:sym typeface="Calibri"/>
              </a:rPr>
              <a:t>differents</a:t>
            </a:r>
            <a:r>
              <a:rPr lang="en-GB" sz="1700">
                <a:latin typeface="Calibri"/>
                <a:ea typeface="Calibri"/>
                <a:cs typeface="Calibri"/>
                <a:sym typeface="Calibri"/>
              </a:rPr>
              <a:t> in the output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
        <p:nvSpPr>
          <p:cNvPr id="224" name="Google Shape;224;p26"/>
          <p:cNvSpPr/>
          <p:nvPr/>
        </p:nvSpPr>
        <p:spPr>
          <a:xfrm>
            <a:off x="4032775" y="5104650"/>
            <a:ext cx="2322300" cy="43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a:t>
            </a:r>
            <a:r>
              <a:rPr lang="en-GB" sz="1800">
                <a:latin typeface="Calibri"/>
                <a:ea typeface="Calibri"/>
                <a:cs typeface="Calibri"/>
                <a:sym typeface="Calibri"/>
              </a:rPr>
              <a:t>rompt_3</a:t>
            </a:r>
            <a:endParaRPr sz="1800">
              <a:latin typeface="Calibri"/>
              <a:ea typeface="Calibri"/>
              <a:cs typeface="Calibri"/>
              <a:sym typeface="Calibri"/>
            </a:endParaRPr>
          </a:p>
        </p:txBody>
      </p:sp>
      <p:sp>
        <p:nvSpPr>
          <p:cNvPr id="225" name="Google Shape;225;p26"/>
          <p:cNvSpPr/>
          <p:nvPr/>
        </p:nvSpPr>
        <p:spPr>
          <a:xfrm>
            <a:off x="3985525" y="5929225"/>
            <a:ext cx="2416800" cy="43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prompt_4</a:t>
            </a:r>
            <a:endParaRPr sz="1700">
              <a:latin typeface="Calibri"/>
              <a:ea typeface="Calibri"/>
              <a:cs typeface="Calibri"/>
              <a:sym typeface="Calibri"/>
            </a:endParaRPr>
          </a:p>
        </p:txBody>
      </p:sp>
      <p:sp>
        <p:nvSpPr>
          <p:cNvPr id="226" name="Google Shape;226;p26"/>
          <p:cNvSpPr/>
          <p:nvPr/>
        </p:nvSpPr>
        <p:spPr>
          <a:xfrm>
            <a:off x="7646775" y="3389375"/>
            <a:ext cx="1859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Final prompt</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Provide a summary for all the prompts</a:t>
            </a:r>
            <a:endParaRPr sz="1700">
              <a:latin typeface="Calibri"/>
              <a:ea typeface="Calibri"/>
              <a:cs typeface="Calibri"/>
              <a:sym typeface="Calibri"/>
            </a:endParaRPr>
          </a:p>
        </p:txBody>
      </p:sp>
      <p:sp>
        <p:nvSpPr>
          <p:cNvPr id="227" name="Google Shape;227;p26"/>
          <p:cNvSpPr txBox="1"/>
          <p:nvPr/>
        </p:nvSpPr>
        <p:spPr>
          <a:xfrm>
            <a:off x="7811775" y="4995850"/>
            <a:ext cx="15291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latin typeface="Calibri"/>
                <a:ea typeface="Calibri"/>
                <a:cs typeface="Calibri"/>
                <a:sym typeface="Calibri"/>
              </a:rPr>
              <a:t>Act as a map </a:t>
            </a:r>
            <a:r>
              <a:rPr lang="en-GB" sz="1900">
                <a:solidFill>
                  <a:schemeClr val="dk1"/>
                </a:solidFill>
                <a:latin typeface="Calibri"/>
                <a:ea typeface="Calibri"/>
                <a:cs typeface="Calibri"/>
                <a:sym typeface="Calibri"/>
              </a:rPr>
              <a:t>reduce</a:t>
            </a:r>
            <a:r>
              <a:rPr lang="en-GB" sz="1900">
                <a:solidFill>
                  <a:schemeClr val="dk1"/>
                </a:solidFill>
                <a:latin typeface="Calibri"/>
                <a:ea typeface="Calibri"/>
                <a:cs typeface="Calibri"/>
                <a:sym typeface="Calibri"/>
              </a:rPr>
              <a:t> function</a:t>
            </a:r>
            <a:endParaRPr sz="1900">
              <a:solidFill>
                <a:schemeClr val="dk1"/>
              </a:solidFill>
              <a:latin typeface="Calibri"/>
              <a:ea typeface="Calibri"/>
              <a:cs typeface="Calibri"/>
              <a:sym typeface="Calibri"/>
            </a:endParaRPr>
          </a:p>
        </p:txBody>
      </p:sp>
      <p:cxnSp>
        <p:nvCxnSpPr>
          <p:cNvPr id="228" name="Google Shape;228;p26"/>
          <p:cNvCxnSpPr>
            <a:stCxn id="226" idx="1"/>
            <a:endCxn id="224" idx="3"/>
          </p:cNvCxnSpPr>
          <p:nvPr/>
        </p:nvCxnSpPr>
        <p:spPr>
          <a:xfrm flipH="1">
            <a:off x="6354975" y="4028825"/>
            <a:ext cx="1291800" cy="12927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229" name="Google Shape;229;p26"/>
          <p:cNvCxnSpPr>
            <a:stCxn id="225" idx="3"/>
            <a:endCxn id="226" idx="1"/>
          </p:cNvCxnSpPr>
          <p:nvPr/>
        </p:nvCxnSpPr>
        <p:spPr>
          <a:xfrm flipH="1" rot="10800000">
            <a:off x="6402325" y="4028725"/>
            <a:ext cx="1244400" cy="21174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230" name="Google Shape;230;p26"/>
          <p:cNvCxnSpPr>
            <a:stCxn id="222" idx="3"/>
            <a:endCxn id="226" idx="1"/>
          </p:cNvCxnSpPr>
          <p:nvPr/>
        </p:nvCxnSpPr>
        <p:spPr>
          <a:xfrm>
            <a:off x="6449575" y="2695500"/>
            <a:ext cx="1197300" cy="13332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231" name="Google Shape;231;p26"/>
          <p:cNvCxnSpPr>
            <a:stCxn id="223" idx="3"/>
            <a:endCxn id="226" idx="1"/>
          </p:cNvCxnSpPr>
          <p:nvPr/>
        </p:nvCxnSpPr>
        <p:spPr>
          <a:xfrm flipH="1" rot="10800000">
            <a:off x="6449575" y="4028825"/>
            <a:ext cx="1197300" cy="45600"/>
          </a:xfrm>
          <a:prstGeom prst="curvedConnector3">
            <a:avLst>
              <a:gd fmla="val 49996" name="adj1"/>
            </a:avLst>
          </a:prstGeom>
          <a:noFill/>
          <a:ln cap="flat" cmpd="sng" w="9525">
            <a:solidFill>
              <a:schemeClr val="dk2"/>
            </a:solidFill>
            <a:prstDash val="solid"/>
            <a:round/>
            <a:headEnd len="med" w="med" type="none"/>
            <a:tailEnd len="med" w="med" type="none"/>
          </a:ln>
        </p:spPr>
      </p:cxnSp>
      <p:sp>
        <p:nvSpPr>
          <p:cNvPr id="232" name="Google Shape;232;p26"/>
          <p:cNvSpPr/>
          <p:nvPr/>
        </p:nvSpPr>
        <p:spPr>
          <a:xfrm>
            <a:off x="862500" y="3660400"/>
            <a:ext cx="1973100" cy="10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Genereted question and the candidate answer</a:t>
            </a:r>
            <a:endParaRPr sz="1800">
              <a:latin typeface="Calibri"/>
              <a:ea typeface="Calibri"/>
              <a:cs typeface="Calibri"/>
              <a:sym typeface="Calibri"/>
            </a:endParaRPr>
          </a:p>
        </p:txBody>
      </p:sp>
      <p:sp>
        <p:nvSpPr>
          <p:cNvPr id="233" name="Google Shape;233;p26"/>
          <p:cNvSpPr txBox="1"/>
          <p:nvPr/>
        </p:nvSpPr>
        <p:spPr>
          <a:xfrm>
            <a:off x="919500" y="4997100"/>
            <a:ext cx="18591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	input</a:t>
            </a:r>
            <a:endParaRPr sz="2200">
              <a:solidFill>
                <a:schemeClr val="dk1"/>
              </a:solidFill>
              <a:latin typeface="Calibri"/>
              <a:ea typeface="Calibri"/>
              <a:cs typeface="Calibri"/>
              <a:sym typeface="Calibri"/>
            </a:endParaRPr>
          </a:p>
        </p:txBody>
      </p:sp>
      <p:sp>
        <p:nvSpPr>
          <p:cNvPr id="234" name="Google Shape;234;p26"/>
          <p:cNvSpPr/>
          <p:nvPr/>
        </p:nvSpPr>
        <p:spPr>
          <a:xfrm>
            <a:off x="9782125" y="1935375"/>
            <a:ext cx="1973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Json format contains rating and feedback </a:t>
            </a:r>
            <a:endParaRPr sz="1700">
              <a:latin typeface="Calibri"/>
              <a:ea typeface="Calibri"/>
              <a:cs typeface="Calibri"/>
              <a:sym typeface="Calibri"/>
            </a:endParaRPr>
          </a:p>
        </p:txBody>
      </p:sp>
      <p:cxnSp>
        <p:nvCxnSpPr>
          <p:cNvPr id="235" name="Google Shape;235;p26"/>
          <p:cNvCxnSpPr>
            <a:stCxn id="226" idx="3"/>
            <a:endCxn id="234" idx="2"/>
          </p:cNvCxnSpPr>
          <p:nvPr/>
        </p:nvCxnSpPr>
        <p:spPr>
          <a:xfrm flipH="1" rot="10800000">
            <a:off x="9505875" y="3214325"/>
            <a:ext cx="1262700" cy="814500"/>
          </a:xfrm>
          <a:prstGeom prst="bentConnector2">
            <a:avLst/>
          </a:prstGeom>
          <a:noFill/>
          <a:ln cap="flat" cmpd="sng" w="9525">
            <a:solidFill>
              <a:schemeClr val="dk2"/>
            </a:solidFill>
            <a:prstDash val="solid"/>
            <a:round/>
            <a:headEnd len="med" w="med" type="none"/>
            <a:tailEnd len="med" w="med" type="none"/>
          </a:ln>
        </p:spPr>
      </p:cxnSp>
      <p:cxnSp>
        <p:nvCxnSpPr>
          <p:cNvPr id="236" name="Google Shape;236;p26"/>
          <p:cNvCxnSpPr>
            <a:stCxn id="232" idx="3"/>
            <a:endCxn id="222" idx="1"/>
          </p:cNvCxnSpPr>
          <p:nvPr/>
        </p:nvCxnSpPr>
        <p:spPr>
          <a:xfrm flipH="1" rot="10800000">
            <a:off x="2835600" y="2695600"/>
            <a:ext cx="1197300" cy="1491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37" name="Google Shape;237;p26"/>
          <p:cNvCxnSpPr>
            <a:stCxn id="232" idx="3"/>
            <a:endCxn id="223" idx="1"/>
          </p:cNvCxnSpPr>
          <p:nvPr/>
        </p:nvCxnSpPr>
        <p:spPr>
          <a:xfrm flipH="1" rot="10800000">
            <a:off x="2835600" y="4074400"/>
            <a:ext cx="1197300" cy="1128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38" name="Google Shape;238;p26"/>
          <p:cNvCxnSpPr>
            <a:stCxn id="232" idx="3"/>
            <a:endCxn id="224" idx="1"/>
          </p:cNvCxnSpPr>
          <p:nvPr/>
        </p:nvCxnSpPr>
        <p:spPr>
          <a:xfrm>
            <a:off x="2835600" y="4187200"/>
            <a:ext cx="1197300" cy="1134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39" name="Google Shape;239;p26"/>
          <p:cNvCxnSpPr>
            <a:stCxn id="232" idx="3"/>
            <a:endCxn id="225" idx="1"/>
          </p:cNvCxnSpPr>
          <p:nvPr/>
        </p:nvCxnSpPr>
        <p:spPr>
          <a:xfrm>
            <a:off x="2835600" y="4187200"/>
            <a:ext cx="1149900" cy="1959000"/>
          </a:xfrm>
          <a:prstGeom prst="curvedConnector3">
            <a:avLst>
              <a:gd fmla="val 50001"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245" name="Google Shape;245;p27"/>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46" name="Google Shape;246;p27"/>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47" name="Google Shape;247;p27"/>
          <p:cNvSpPr txBox="1"/>
          <p:nvPr/>
        </p:nvSpPr>
        <p:spPr>
          <a:xfrm>
            <a:off x="208800" y="1631350"/>
            <a:ext cx="11774400" cy="499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GB" sz="2200">
                <a:solidFill>
                  <a:schemeClr val="dk1"/>
                </a:solidFill>
              </a:rPr>
              <a:t>Possible chains pipelines:</a:t>
            </a:r>
            <a:endParaRPr b="1" sz="2200">
              <a:solidFill>
                <a:schemeClr val="dk1"/>
              </a:solidFill>
            </a:endParaRPr>
          </a:p>
          <a:p>
            <a:pPr indent="0" lvl="0" marL="0" rtl="0" algn="l">
              <a:lnSpc>
                <a:spcPct val="115000"/>
              </a:lnSpc>
              <a:spcBef>
                <a:spcPts val="1200"/>
              </a:spcBef>
              <a:spcAft>
                <a:spcPts val="0"/>
              </a:spcAft>
              <a:buNone/>
            </a:pPr>
            <a:r>
              <a:t/>
            </a:r>
            <a:endParaRPr sz="22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
        <p:nvSpPr>
          <p:cNvPr id="248" name="Google Shape;248;p27"/>
          <p:cNvSpPr/>
          <p:nvPr/>
        </p:nvSpPr>
        <p:spPr>
          <a:xfrm>
            <a:off x="4032775" y="2269950"/>
            <a:ext cx="24168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Prompt_1</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For  only rating the answer </a:t>
            </a:r>
            <a:endParaRPr sz="1700">
              <a:latin typeface="Calibri"/>
              <a:ea typeface="Calibri"/>
              <a:cs typeface="Calibri"/>
              <a:sym typeface="Calibri"/>
            </a:endParaRPr>
          </a:p>
        </p:txBody>
      </p:sp>
      <p:sp>
        <p:nvSpPr>
          <p:cNvPr id="249" name="Google Shape;249;p27"/>
          <p:cNvSpPr/>
          <p:nvPr/>
        </p:nvSpPr>
        <p:spPr>
          <a:xfrm>
            <a:off x="4032775" y="3434975"/>
            <a:ext cx="24168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Prompt_2 </a:t>
            </a:r>
            <a:endParaRPr sz="1700">
              <a:latin typeface="Calibri"/>
              <a:ea typeface="Calibri"/>
              <a:cs typeface="Calibri"/>
              <a:sym typeface="Calibri"/>
            </a:endParaRPr>
          </a:p>
          <a:p>
            <a:pPr indent="0" lvl="0" marL="0" rtl="0" algn="l">
              <a:spcBef>
                <a:spcPts val="0"/>
              </a:spcBef>
              <a:spcAft>
                <a:spcPts val="0"/>
              </a:spcAft>
              <a:buNone/>
            </a:pPr>
            <a:r>
              <a:rPr lang="en-GB" sz="1700">
                <a:latin typeface="Calibri"/>
                <a:ea typeface="Calibri"/>
                <a:cs typeface="Calibri"/>
                <a:sym typeface="Calibri"/>
              </a:rPr>
              <a:t>For only evaluation of the candidate’s answer</a:t>
            </a:r>
            <a:endParaRPr sz="1700">
              <a:latin typeface="Calibri"/>
              <a:ea typeface="Calibri"/>
              <a:cs typeface="Calibri"/>
              <a:sym typeface="Calibri"/>
            </a:endParaRPr>
          </a:p>
        </p:txBody>
      </p:sp>
      <p:sp>
        <p:nvSpPr>
          <p:cNvPr id="250" name="Google Shape;250;p27"/>
          <p:cNvSpPr/>
          <p:nvPr/>
        </p:nvSpPr>
        <p:spPr>
          <a:xfrm>
            <a:off x="4127250" y="5428500"/>
            <a:ext cx="2322300" cy="12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a:t>
            </a:r>
            <a:r>
              <a:rPr lang="en-GB" sz="1800">
                <a:latin typeface="Calibri"/>
                <a:ea typeface="Calibri"/>
                <a:cs typeface="Calibri"/>
                <a:sym typeface="Calibri"/>
              </a:rPr>
              <a:t>rompt_3</a:t>
            </a:r>
            <a:endParaRPr sz="1800">
              <a:latin typeface="Calibri"/>
              <a:ea typeface="Calibri"/>
              <a:cs typeface="Calibri"/>
              <a:sym typeface="Calibri"/>
            </a:endParaRPr>
          </a:p>
          <a:p>
            <a:pPr indent="0" lvl="0" marL="0" rtl="0" algn="ctr">
              <a:spcBef>
                <a:spcPts val="0"/>
              </a:spcBef>
              <a:spcAft>
                <a:spcPts val="0"/>
              </a:spcAft>
              <a:buNone/>
            </a:pPr>
            <a:r>
              <a:rPr lang="en-GB" sz="1800">
                <a:latin typeface="Calibri"/>
                <a:ea typeface="Calibri"/>
                <a:cs typeface="Calibri"/>
                <a:sym typeface="Calibri"/>
              </a:rPr>
              <a:t>For providing the feedback</a:t>
            </a:r>
            <a:endParaRPr sz="1800">
              <a:latin typeface="Calibri"/>
              <a:ea typeface="Calibri"/>
              <a:cs typeface="Calibri"/>
              <a:sym typeface="Calibri"/>
            </a:endParaRPr>
          </a:p>
        </p:txBody>
      </p:sp>
      <p:sp>
        <p:nvSpPr>
          <p:cNvPr id="251" name="Google Shape;251;p27"/>
          <p:cNvSpPr/>
          <p:nvPr/>
        </p:nvSpPr>
        <p:spPr>
          <a:xfrm>
            <a:off x="8572400" y="5321500"/>
            <a:ext cx="1859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Final prompt</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Provide a summary for all the prompts</a:t>
            </a:r>
            <a:endParaRPr sz="1700">
              <a:latin typeface="Calibri"/>
              <a:ea typeface="Calibri"/>
              <a:cs typeface="Calibri"/>
              <a:sym typeface="Calibri"/>
            </a:endParaRPr>
          </a:p>
        </p:txBody>
      </p:sp>
      <p:sp>
        <p:nvSpPr>
          <p:cNvPr id="252" name="Google Shape;252;p27"/>
          <p:cNvSpPr txBox="1"/>
          <p:nvPr/>
        </p:nvSpPr>
        <p:spPr>
          <a:xfrm>
            <a:off x="8572375" y="3978700"/>
            <a:ext cx="15291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latin typeface="Calibri"/>
                <a:ea typeface="Calibri"/>
                <a:cs typeface="Calibri"/>
                <a:sym typeface="Calibri"/>
              </a:rPr>
              <a:t>Act as a map reduce function</a:t>
            </a:r>
            <a:endParaRPr sz="1900">
              <a:solidFill>
                <a:schemeClr val="dk1"/>
              </a:solidFill>
              <a:latin typeface="Calibri"/>
              <a:ea typeface="Calibri"/>
              <a:cs typeface="Calibri"/>
              <a:sym typeface="Calibri"/>
            </a:endParaRPr>
          </a:p>
        </p:txBody>
      </p:sp>
      <p:cxnSp>
        <p:nvCxnSpPr>
          <p:cNvPr id="253" name="Google Shape;253;p27"/>
          <p:cNvCxnSpPr>
            <a:stCxn id="248" idx="3"/>
            <a:endCxn id="251" idx="1"/>
          </p:cNvCxnSpPr>
          <p:nvPr/>
        </p:nvCxnSpPr>
        <p:spPr>
          <a:xfrm>
            <a:off x="6449575" y="2695500"/>
            <a:ext cx="2122800" cy="3265500"/>
          </a:xfrm>
          <a:prstGeom prst="curvedConnector3">
            <a:avLst>
              <a:gd fmla="val 50001" name="adj1"/>
            </a:avLst>
          </a:prstGeom>
          <a:noFill/>
          <a:ln cap="flat" cmpd="sng" w="9525">
            <a:solidFill>
              <a:schemeClr val="dk2"/>
            </a:solidFill>
            <a:prstDash val="solid"/>
            <a:round/>
            <a:headEnd len="med" w="med" type="none"/>
            <a:tailEnd len="med" w="med" type="none"/>
          </a:ln>
        </p:spPr>
      </p:cxnSp>
      <p:sp>
        <p:nvSpPr>
          <p:cNvPr id="254" name="Google Shape;254;p27"/>
          <p:cNvSpPr/>
          <p:nvPr/>
        </p:nvSpPr>
        <p:spPr>
          <a:xfrm>
            <a:off x="862500" y="3660400"/>
            <a:ext cx="1973100" cy="10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Genereted question and the candidate answer</a:t>
            </a:r>
            <a:endParaRPr sz="1800">
              <a:latin typeface="Calibri"/>
              <a:ea typeface="Calibri"/>
              <a:cs typeface="Calibri"/>
              <a:sym typeface="Calibri"/>
            </a:endParaRPr>
          </a:p>
        </p:txBody>
      </p:sp>
      <p:sp>
        <p:nvSpPr>
          <p:cNvPr id="255" name="Google Shape;255;p27"/>
          <p:cNvSpPr txBox="1"/>
          <p:nvPr/>
        </p:nvSpPr>
        <p:spPr>
          <a:xfrm>
            <a:off x="919500" y="4997100"/>
            <a:ext cx="18591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	input</a:t>
            </a:r>
            <a:endParaRPr sz="2200">
              <a:solidFill>
                <a:schemeClr val="dk1"/>
              </a:solidFill>
              <a:latin typeface="Calibri"/>
              <a:ea typeface="Calibri"/>
              <a:cs typeface="Calibri"/>
              <a:sym typeface="Calibri"/>
            </a:endParaRPr>
          </a:p>
        </p:txBody>
      </p:sp>
      <p:sp>
        <p:nvSpPr>
          <p:cNvPr id="256" name="Google Shape;256;p27"/>
          <p:cNvSpPr/>
          <p:nvPr/>
        </p:nvSpPr>
        <p:spPr>
          <a:xfrm>
            <a:off x="9782125" y="1935375"/>
            <a:ext cx="1973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Json format contains rating and feedback </a:t>
            </a:r>
            <a:endParaRPr sz="1700">
              <a:latin typeface="Calibri"/>
              <a:ea typeface="Calibri"/>
              <a:cs typeface="Calibri"/>
              <a:sym typeface="Calibri"/>
            </a:endParaRPr>
          </a:p>
        </p:txBody>
      </p:sp>
      <p:cxnSp>
        <p:nvCxnSpPr>
          <p:cNvPr id="257" name="Google Shape;257;p27"/>
          <p:cNvCxnSpPr>
            <a:stCxn id="251" idx="3"/>
            <a:endCxn id="256" idx="2"/>
          </p:cNvCxnSpPr>
          <p:nvPr/>
        </p:nvCxnSpPr>
        <p:spPr>
          <a:xfrm flipH="1" rot="10800000">
            <a:off x="10431500" y="3214150"/>
            <a:ext cx="337200" cy="2746800"/>
          </a:xfrm>
          <a:prstGeom prst="bentConnector2">
            <a:avLst/>
          </a:prstGeom>
          <a:noFill/>
          <a:ln cap="flat" cmpd="sng" w="9525">
            <a:solidFill>
              <a:schemeClr val="dk2"/>
            </a:solidFill>
            <a:prstDash val="solid"/>
            <a:round/>
            <a:headEnd len="med" w="med" type="none"/>
            <a:tailEnd len="med" w="med" type="none"/>
          </a:ln>
        </p:spPr>
      </p:cxnSp>
      <p:cxnSp>
        <p:nvCxnSpPr>
          <p:cNvPr id="258" name="Google Shape;258;p27"/>
          <p:cNvCxnSpPr>
            <a:stCxn id="254" idx="3"/>
            <a:endCxn id="248" idx="1"/>
          </p:cNvCxnSpPr>
          <p:nvPr/>
        </p:nvCxnSpPr>
        <p:spPr>
          <a:xfrm flipH="1" rot="10800000">
            <a:off x="2835600" y="2695600"/>
            <a:ext cx="1197300" cy="1491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59" name="Google Shape;259;p27"/>
          <p:cNvCxnSpPr>
            <a:stCxn id="254" idx="3"/>
            <a:endCxn id="249" idx="1"/>
          </p:cNvCxnSpPr>
          <p:nvPr/>
        </p:nvCxnSpPr>
        <p:spPr>
          <a:xfrm flipH="1" rot="10800000">
            <a:off x="2835600" y="4074400"/>
            <a:ext cx="1197300" cy="1128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60" name="Google Shape;260;p27"/>
          <p:cNvCxnSpPr>
            <a:stCxn id="249" idx="2"/>
            <a:endCxn id="250" idx="0"/>
          </p:cNvCxnSpPr>
          <p:nvPr/>
        </p:nvCxnSpPr>
        <p:spPr>
          <a:xfrm flipH="1" rot="-5400000">
            <a:off x="4907425" y="5047625"/>
            <a:ext cx="714600" cy="471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261" name="Google Shape;261;p27"/>
          <p:cNvCxnSpPr>
            <a:stCxn id="250" idx="3"/>
            <a:endCxn id="251" idx="1"/>
          </p:cNvCxnSpPr>
          <p:nvPr/>
        </p:nvCxnSpPr>
        <p:spPr>
          <a:xfrm flipH="1" rot="10800000">
            <a:off x="6449550" y="5960850"/>
            <a:ext cx="2122800" cy="765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62" name="Google Shape;262;p27"/>
          <p:cNvCxnSpPr>
            <a:stCxn id="254" idx="3"/>
            <a:endCxn id="250" idx="1"/>
          </p:cNvCxnSpPr>
          <p:nvPr/>
        </p:nvCxnSpPr>
        <p:spPr>
          <a:xfrm>
            <a:off x="2835600" y="4187200"/>
            <a:ext cx="1291800" cy="1850100"/>
          </a:xfrm>
          <a:prstGeom prst="curvedConnector3">
            <a:avLst>
              <a:gd fmla="val 4999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Evaluation Group</a:t>
            </a:r>
            <a:endParaRPr sz="4400">
              <a:solidFill>
                <a:srgbClr val="2E75B5"/>
              </a:solidFill>
            </a:endParaRPr>
          </a:p>
        </p:txBody>
      </p:sp>
      <p:pic>
        <p:nvPicPr>
          <p:cNvPr descr="A blue text on a white background&#10;&#10;Description automatically generated" id="268" name="Google Shape;268;p28"/>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69" name="Google Shape;269;p28"/>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70" name="Google Shape;270;p28"/>
          <p:cNvSpPr txBox="1"/>
          <p:nvPr/>
        </p:nvSpPr>
        <p:spPr>
          <a:xfrm>
            <a:off x="208800" y="1574975"/>
            <a:ext cx="11774400" cy="499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GB" sz="2200">
                <a:solidFill>
                  <a:schemeClr val="dk1"/>
                </a:solidFill>
              </a:rPr>
              <a:t>Possible chains pipelines:</a:t>
            </a:r>
            <a:endParaRPr b="1" sz="2200">
              <a:solidFill>
                <a:schemeClr val="dk1"/>
              </a:solidFill>
            </a:endParaRPr>
          </a:p>
          <a:p>
            <a:pPr indent="0" lvl="0" marL="0" rtl="0" algn="l">
              <a:lnSpc>
                <a:spcPct val="115000"/>
              </a:lnSpc>
              <a:spcBef>
                <a:spcPts val="1200"/>
              </a:spcBef>
              <a:spcAft>
                <a:spcPts val="0"/>
              </a:spcAft>
              <a:buNone/>
            </a:pPr>
            <a:r>
              <a:t/>
            </a:r>
            <a:endParaRPr sz="22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
        <p:nvSpPr>
          <p:cNvPr id="271" name="Google Shape;271;p28"/>
          <p:cNvSpPr/>
          <p:nvPr/>
        </p:nvSpPr>
        <p:spPr>
          <a:xfrm>
            <a:off x="4032775" y="2269950"/>
            <a:ext cx="24168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Prompt_1</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For only evaluation of the candidate’s answer</a:t>
            </a:r>
            <a:endParaRPr sz="1700">
              <a:latin typeface="Calibri"/>
              <a:ea typeface="Calibri"/>
              <a:cs typeface="Calibri"/>
              <a:sym typeface="Calibri"/>
            </a:endParaRPr>
          </a:p>
        </p:txBody>
      </p:sp>
      <p:sp>
        <p:nvSpPr>
          <p:cNvPr id="272" name="Google Shape;272;p28"/>
          <p:cNvSpPr/>
          <p:nvPr/>
        </p:nvSpPr>
        <p:spPr>
          <a:xfrm>
            <a:off x="5694675" y="3329800"/>
            <a:ext cx="24168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Prompt_2 </a:t>
            </a:r>
            <a:endParaRPr sz="1700">
              <a:latin typeface="Calibri"/>
              <a:ea typeface="Calibri"/>
              <a:cs typeface="Calibri"/>
              <a:sym typeface="Calibri"/>
            </a:endParaRPr>
          </a:p>
          <a:p>
            <a:pPr indent="0" lvl="0" marL="0" rtl="0" algn="l">
              <a:spcBef>
                <a:spcPts val="0"/>
              </a:spcBef>
              <a:spcAft>
                <a:spcPts val="0"/>
              </a:spcAft>
              <a:buNone/>
            </a:pPr>
            <a:r>
              <a:rPr lang="en-GB" sz="1700">
                <a:latin typeface="Calibri"/>
                <a:ea typeface="Calibri"/>
                <a:cs typeface="Calibri"/>
                <a:sym typeface="Calibri"/>
              </a:rPr>
              <a:t>For only rate the the evaluation</a:t>
            </a:r>
            <a:endParaRPr sz="1700">
              <a:latin typeface="Calibri"/>
              <a:ea typeface="Calibri"/>
              <a:cs typeface="Calibri"/>
              <a:sym typeface="Calibri"/>
            </a:endParaRPr>
          </a:p>
        </p:txBody>
      </p:sp>
      <p:sp>
        <p:nvSpPr>
          <p:cNvPr id="273" name="Google Shape;273;p28"/>
          <p:cNvSpPr/>
          <p:nvPr/>
        </p:nvSpPr>
        <p:spPr>
          <a:xfrm>
            <a:off x="4127250" y="5428500"/>
            <a:ext cx="2322300" cy="12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Prompt_3</a:t>
            </a:r>
            <a:endParaRPr sz="1800">
              <a:latin typeface="Calibri"/>
              <a:ea typeface="Calibri"/>
              <a:cs typeface="Calibri"/>
              <a:sym typeface="Calibri"/>
            </a:endParaRPr>
          </a:p>
          <a:p>
            <a:pPr indent="0" lvl="0" marL="0" rtl="0" algn="ctr">
              <a:spcBef>
                <a:spcPts val="0"/>
              </a:spcBef>
              <a:spcAft>
                <a:spcPts val="0"/>
              </a:spcAft>
              <a:buNone/>
            </a:pPr>
            <a:r>
              <a:rPr lang="en-GB" sz="1800">
                <a:latin typeface="Calibri"/>
                <a:ea typeface="Calibri"/>
                <a:cs typeface="Calibri"/>
                <a:sym typeface="Calibri"/>
              </a:rPr>
              <a:t>For providing the feedback</a:t>
            </a:r>
            <a:endParaRPr sz="1800">
              <a:latin typeface="Calibri"/>
              <a:ea typeface="Calibri"/>
              <a:cs typeface="Calibri"/>
              <a:sym typeface="Calibri"/>
            </a:endParaRPr>
          </a:p>
        </p:txBody>
      </p:sp>
      <p:sp>
        <p:nvSpPr>
          <p:cNvPr id="274" name="Google Shape;274;p28"/>
          <p:cNvSpPr/>
          <p:nvPr/>
        </p:nvSpPr>
        <p:spPr>
          <a:xfrm>
            <a:off x="8572400" y="5321500"/>
            <a:ext cx="1859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Final prompt</a:t>
            </a:r>
            <a:endParaRPr sz="1700">
              <a:latin typeface="Calibri"/>
              <a:ea typeface="Calibri"/>
              <a:cs typeface="Calibri"/>
              <a:sym typeface="Calibri"/>
            </a:endParaRPr>
          </a:p>
          <a:p>
            <a:pPr indent="0" lvl="0" marL="0" rtl="0" algn="ctr">
              <a:spcBef>
                <a:spcPts val="0"/>
              </a:spcBef>
              <a:spcAft>
                <a:spcPts val="0"/>
              </a:spcAft>
              <a:buNone/>
            </a:pPr>
            <a:r>
              <a:rPr lang="en-GB" sz="1700">
                <a:latin typeface="Calibri"/>
                <a:ea typeface="Calibri"/>
                <a:cs typeface="Calibri"/>
                <a:sym typeface="Calibri"/>
              </a:rPr>
              <a:t>Provide a summary for all the prompts</a:t>
            </a:r>
            <a:endParaRPr sz="1700">
              <a:latin typeface="Calibri"/>
              <a:ea typeface="Calibri"/>
              <a:cs typeface="Calibri"/>
              <a:sym typeface="Calibri"/>
            </a:endParaRPr>
          </a:p>
        </p:txBody>
      </p:sp>
      <p:sp>
        <p:nvSpPr>
          <p:cNvPr id="275" name="Google Shape;275;p28"/>
          <p:cNvSpPr txBox="1"/>
          <p:nvPr/>
        </p:nvSpPr>
        <p:spPr>
          <a:xfrm>
            <a:off x="8572375" y="3978700"/>
            <a:ext cx="15291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latin typeface="Calibri"/>
                <a:ea typeface="Calibri"/>
                <a:cs typeface="Calibri"/>
                <a:sym typeface="Calibri"/>
              </a:rPr>
              <a:t>Act as a map reduce function</a:t>
            </a:r>
            <a:endParaRPr sz="1900">
              <a:solidFill>
                <a:schemeClr val="dk1"/>
              </a:solidFill>
              <a:latin typeface="Calibri"/>
              <a:ea typeface="Calibri"/>
              <a:cs typeface="Calibri"/>
              <a:sym typeface="Calibri"/>
            </a:endParaRPr>
          </a:p>
        </p:txBody>
      </p:sp>
      <p:sp>
        <p:nvSpPr>
          <p:cNvPr id="276" name="Google Shape;276;p28"/>
          <p:cNvSpPr/>
          <p:nvPr/>
        </p:nvSpPr>
        <p:spPr>
          <a:xfrm>
            <a:off x="862500" y="3660400"/>
            <a:ext cx="1973100" cy="10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Genereted question and the candidate answer</a:t>
            </a:r>
            <a:endParaRPr sz="1800">
              <a:latin typeface="Calibri"/>
              <a:ea typeface="Calibri"/>
              <a:cs typeface="Calibri"/>
              <a:sym typeface="Calibri"/>
            </a:endParaRPr>
          </a:p>
        </p:txBody>
      </p:sp>
      <p:sp>
        <p:nvSpPr>
          <p:cNvPr id="277" name="Google Shape;277;p28"/>
          <p:cNvSpPr txBox="1"/>
          <p:nvPr/>
        </p:nvSpPr>
        <p:spPr>
          <a:xfrm>
            <a:off x="919500" y="4997100"/>
            <a:ext cx="18591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	input</a:t>
            </a:r>
            <a:endParaRPr sz="2200">
              <a:solidFill>
                <a:schemeClr val="dk1"/>
              </a:solidFill>
              <a:latin typeface="Calibri"/>
              <a:ea typeface="Calibri"/>
              <a:cs typeface="Calibri"/>
              <a:sym typeface="Calibri"/>
            </a:endParaRPr>
          </a:p>
        </p:txBody>
      </p:sp>
      <p:sp>
        <p:nvSpPr>
          <p:cNvPr id="278" name="Google Shape;278;p28"/>
          <p:cNvSpPr/>
          <p:nvPr/>
        </p:nvSpPr>
        <p:spPr>
          <a:xfrm>
            <a:off x="9782125" y="1935375"/>
            <a:ext cx="1973100" cy="12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Json format contains rating and feedback </a:t>
            </a:r>
            <a:endParaRPr sz="1700">
              <a:latin typeface="Calibri"/>
              <a:ea typeface="Calibri"/>
              <a:cs typeface="Calibri"/>
              <a:sym typeface="Calibri"/>
            </a:endParaRPr>
          </a:p>
        </p:txBody>
      </p:sp>
      <p:cxnSp>
        <p:nvCxnSpPr>
          <p:cNvPr id="279" name="Google Shape;279;p28"/>
          <p:cNvCxnSpPr>
            <a:stCxn id="274" idx="3"/>
            <a:endCxn id="278" idx="2"/>
          </p:cNvCxnSpPr>
          <p:nvPr/>
        </p:nvCxnSpPr>
        <p:spPr>
          <a:xfrm flipH="1" rot="10800000">
            <a:off x="10431500" y="3214150"/>
            <a:ext cx="337200" cy="2746800"/>
          </a:xfrm>
          <a:prstGeom prst="bentConnector2">
            <a:avLst/>
          </a:prstGeom>
          <a:noFill/>
          <a:ln cap="flat" cmpd="sng" w="9525">
            <a:solidFill>
              <a:schemeClr val="dk2"/>
            </a:solidFill>
            <a:prstDash val="solid"/>
            <a:round/>
            <a:headEnd len="med" w="med" type="none"/>
            <a:tailEnd len="med" w="med" type="none"/>
          </a:ln>
        </p:spPr>
      </p:cxnSp>
      <p:cxnSp>
        <p:nvCxnSpPr>
          <p:cNvPr id="280" name="Google Shape;280;p28"/>
          <p:cNvCxnSpPr>
            <a:stCxn id="272" idx="2"/>
            <a:endCxn id="273" idx="0"/>
          </p:cNvCxnSpPr>
          <p:nvPr/>
        </p:nvCxnSpPr>
        <p:spPr>
          <a:xfrm rot="5400000">
            <a:off x="5685825" y="4211350"/>
            <a:ext cx="819900" cy="1614600"/>
          </a:xfrm>
          <a:prstGeom prst="curvedConnector3">
            <a:avLst>
              <a:gd fmla="val 49994" name="adj1"/>
            </a:avLst>
          </a:prstGeom>
          <a:noFill/>
          <a:ln cap="flat" cmpd="sng" w="9525">
            <a:solidFill>
              <a:schemeClr val="dk2"/>
            </a:solidFill>
            <a:prstDash val="solid"/>
            <a:round/>
            <a:headEnd len="med" w="med" type="none"/>
            <a:tailEnd len="med" w="med" type="none"/>
          </a:ln>
        </p:spPr>
      </p:cxnSp>
      <p:cxnSp>
        <p:nvCxnSpPr>
          <p:cNvPr id="281" name="Google Shape;281;p28"/>
          <p:cNvCxnSpPr>
            <a:stCxn id="271" idx="3"/>
            <a:endCxn id="272" idx="0"/>
          </p:cNvCxnSpPr>
          <p:nvPr/>
        </p:nvCxnSpPr>
        <p:spPr>
          <a:xfrm>
            <a:off x="6449575" y="2695500"/>
            <a:ext cx="453600" cy="634200"/>
          </a:xfrm>
          <a:prstGeom prst="curvedConnector2">
            <a:avLst/>
          </a:prstGeom>
          <a:noFill/>
          <a:ln cap="flat" cmpd="sng" w="9525">
            <a:solidFill>
              <a:schemeClr val="dk2"/>
            </a:solidFill>
            <a:prstDash val="solid"/>
            <a:round/>
            <a:headEnd len="med" w="med" type="none"/>
            <a:tailEnd len="med" w="med" type="none"/>
          </a:ln>
        </p:spPr>
      </p:cxnSp>
      <p:cxnSp>
        <p:nvCxnSpPr>
          <p:cNvPr id="282" name="Google Shape;282;p28"/>
          <p:cNvCxnSpPr>
            <a:stCxn id="271" idx="2"/>
            <a:endCxn id="273" idx="0"/>
          </p:cNvCxnSpPr>
          <p:nvPr/>
        </p:nvCxnSpPr>
        <p:spPr>
          <a:xfrm flipH="1" rot="-5400000">
            <a:off x="4110925" y="4251300"/>
            <a:ext cx="2307600" cy="471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283" name="Google Shape;283;p28"/>
          <p:cNvCxnSpPr>
            <a:stCxn id="276" idx="3"/>
            <a:endCxn id="271" idx="1"/>
          </p:cNvCxnSpPr>
          <p:nvPr/>
        </p:nvCxnSpPr>
        <p:spPr>
          <a:xfrm flipH="1" rot="10800000">
            <a:off x="2835600" y="2695600"/>
            <a:ext cx="1197300" cy="1491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84" name="Google Shape;284;p28"/>
          <p:cNvCxnSpPr>
            <a:stCxn id="272" idx="2"/>
            <a:endCxn id="274" idx="1"/>
          </p:cNvCxnSpPr>
          <p:nvPr/>
        </p:nvCxnSpPr>
        <p:spPr>
          <a:xfrm flipH="1" rot="-5400000">
            <a:off x="7061475" y="4450300"/>
            <a:ext cx="1352400" cy="1669200"/>
          </a:xfrm>
          <a:prstGeom prst="curvedConnector2">
            <a:avLst/>
          </a:prstGeom>
          <a:noFill/>
          <a:ln cap="flat" cmpd="sng" w="9525">
            <a:solidFill>
              <a:schemeClr val="dk2"/>
            </a:solidFill>
            <a:prstDash val="solid"/>
            <a:round/>
            <a:headEnd len="med" w="med" type="none"/>
            <a:tailEnd len="med" w="med" type="none"/>
          </a:ln>
        </p:spPr>
      </p:cxnSp>
      <p:cxnSp>
        <p:nvCxnSpPr>
          <p:cNvPr id="285" name="Google Shape;285;p28"/>
          <p:cNvCxnSpPr>
            <a:stCxn id="273" idx="3"/>
            <a:endCxn id="274" idx="1"/>
          </p:cNvCxnSpPr>
          <p:nvPr/>
        </p:nvCxnSpPr>
        <p:spPr>
          <a:xfrm flipH="1" rot="10800000">
            <a:off x="6449550" y="5960850"/>
            <a:ext cx="2122800" cy="765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86" name="Google Shape;286;p28"/>
          <p:cNvCxnSpPr>
            <a:stCxn id="276" idx="3"/>
            <a:endCxn id="272" idx="1"/>
          </p:cNvCxnSpPr>
          <p:nvPr/>
        </p:nvCxnSpPr>
        <p:spPr>
          <a:xfrm flipH="1" rot="10800000">
            <a:off x="2835600" y="3969100"/>
            <a:ext cx="2859000" cy="2181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87" name="Google Shape;287;p28"/>
          <p:cNvCxnSpPr>
            <a:stCxn id="276" idx="3"/>
            <a:endCxn id="273" idx="1"/>
          </p:cNvCxnSpPr>
          <p:nvPr/>
        </p:nvCxnSpPr>
        <p:spPr>
          <a:xfrm>
            <a:off x="2835600" y="4187200"/>
            <a:ext cx="1291800" cy="1850100"/>
          </a:xfrm>
          <a:prstGeom prst="curvedConnector3">
            <a:avLst>
              <a:gd fmla="val 4999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ctrTitle"/>
          </p:nvPr>
        </p:nvSpPr>
        <p:spPr>
          <a:xfrm>
            <a:off x="1524000" y="1206304"/>
            <a:ext cx="9144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GB" sz="4400">
                <a:solidFill>
                  <a:srgbClr val="2E75B5"/>
                </a:solidFill>
              </a:rPr>
              <a:t>RAG system</a:t>
            </a:r>
            <a:endParaRPr/>
          </a:p>
        </p:txBody>
      </p:sp>
      <p:pic>
        <p:nvPicPr>
          <p:cNvPr descr="A blue text on a white background&#10;&#10;Description automatically generated" id="293" name="Google Shape;293;p29"/>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294" name="Google Shape;294;p29"/>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295" name="Google Shape;295;p29"/>
          <p:cNvSpPr txBox="1"/>
          <p:nvPr/>
        </p:nvSpPr>
        <p:spPr>
          <a:xfrm>
            <a:off x="737550" y="2818925"/>
            <a:ext cx="11038800" cy="3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Members</a:t>
            </a:r>
            <a:r>
              <a:rPr lang="en-GB" sz="2400">
                <a:solidFill>
                  <a:schemeClr val="dk1"/>
                </a:solidFill>
                <a:latin typeface="Calibri"/>
                <a:ea typeface="Calibri"/>
                <a:cs typeface="Calibri"/>
                <a:sym typeface="Calibri"/>
              </a:rPr>
              <a:t>: Ahmed Ahdy</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Objective</a:t>
            </a:r>
            <a:r>
              <a:rPr lang="en-GB" sz="2400">
                <a:solidFill>
                  <a:schemeClr val="dk1"/>
                </a:solidFill>
                <a:latin typeface="Calibri"/>
                <a:ea typeface="Calibri"/>
                <a:cs typeface="Calibri"/>
                <a:sym typeface="Calibri"/>
              </a:rPr>
              <a:t>: to make LLM generate answer based on the candidate </a:t>
            </a:r>
            <a:r>
              <a:rPr lang="en-GB" sz="2400">
                <a:solidFill>
                  <a:schemeClr val="dk1"/>
                </a:solidFill>
                <a:latin typeface="Calibri"/>
                <a:ea typeface="Calibri"/>
                <a:cs typeface="Calibri"/>
                <a:sym typeface="Calibri"/>
              </a:rPr>
              <a:t>question</a:t>
            </a:r>
            <a:r>
              <a:rPr lang="en-GB" sz="2400">
                <a:solidFill>
                  <a:schemeClr val="dk1"/>
                </a:solidFill>
                <a:latin typeface="Calibri"/>
                <a:ea typeface="Calibri"/>
                <a:cs typeface="Calibri"/>
                <a:sym typeface="Calibri"/>
              </a:rPr>
              <a:t> using our base knowledge, that make system more scalable a provides more functionality and features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Tools used:</a:t>
            </a:r>
            <a:r>
              <a:rPr lang="en-GB" sz="2400">
                <a:solidFill>
                  <a:schemeClr val="dk1"/>
                </a:solidFill>
                <a:latin typeface="Calibri"/>
                <a:ea typeface="Calibri"/>
                <a:cs typeface="Calibri"/>
                <a:sym typeface="Calibri"/>
              </a:rPr>
              <a:t> FaissDB vector DB, LLM huggingface,  LangChain</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Location of code file:</a:t>
            </a:r>
            <a:r>
              <a:rPr lang="en-GB" sz="2400">
                <a:solidFill>
                  <a:schemeClr val="dk1"/>
                </a:solidFill>
                <a:latin typeface="Calibri"/>
                <a:ea typeface="Calibri"/>
                <a:cs typeface="Calibri"/>
                <a:sym typeface="Calibri"/>
              </a:rPr>
              <a:t>  </a:t>
            </a:r>
            <a:r>
              <a:rPr lang="en-GB" sz="2400" u="sng">
                <a:solidFill>
                  <a:schemeClr val="hlink"/>
                </a:solidFill>
                <a:latin typeface="Calibri"/>
                <a:ea typeface="Calibri"/>
                <a:cs typeface="Calibri"/>
                <a:sym typeface="Calibri"/>
                <a:hlinkClick r:id="rId5"/>
              </a:rPr>
              <a:t>Github</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6" name="Google Shape;296;p29"/>
          <p:cNvSpPr txBox="1"/>
          <p:nvPr/>
        </p:nvSpPr>
        <p:spPr>
          <a:xfrm>
            <a:off x="967700" y="1977450"/>
            <a:ext cx="10749900" cy="7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Additional completed component</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ctrTitle"/>
          </p:nvPr>
        </p:nvSpPr>
        <p:spPr>
          <a:xfrm>
            <a:off x="3121500" y="751850"/>
            <a:ext cx="5949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sz="4400">
                <a:solidFill>
                  <a:srgbClr val="2E75B5"/>
                </a:solidFill>
              </a:rPr>
              <a:t>RAG System</a:t>
            </a:r>
            <a:endParaRPr sz="4400">
              <a:solidFill>
                <a:srgbClr val="2E75B5"/>
              </a:solidFill>
            </a:endParaRPr>
          </a:p>
        </p:txBody>
      </p:sp>
      <p:pic>
        <p:nvPicPr>
          <p:cNvPr descr="A blue text on a white background&#10;&#10;Description automatically generated" id="302" name="Google Shape;302;p30"/>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303" name="Google Shape;303;p30"/>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304" name="Google Shape;304;p30"/>
          <p:cNvSpPr txBox="1"/>
          <p:nvPr/>
        </p:nvSpPr>
        <p:spPr>
          <a:xfrm>
            <a:off x="208800" y="1602950"/>
            <a:ext cx="11774400" cy="499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GB" sz="2200">
                <a:solidFill>
                  <a:schemeClr val="dk1"/>
                </a:solidFill>
              </a:rPr>
              <a:t>RAG system pipeline</a:t>
            </a:r>
            <a:r>
              <a:rPr b="1" lang="en-GB" sz="2200">
                <a:solidFill>
                  <a:schemeClr val="dk1"/>
                </a:solidFill>
              </a:rPr>
              <a:t>:</a:t>
            </a:r>
            <a:endParaRPr b="1" sz="2200">
              <a:solidFill>
                <a:schemeClr val="dk1"/>
              </a:solidFill>
            </a:endParaRPr>
          </a:p>
          <a:p>
            <a:pPr indent="0" lvl="0" marL="0" rtl="0" algn="l">
              <a:lnSpc>
                <a:spcPct val="115000"/>
              </a:lnSpc>
              <a:spcBef>
                <a:spcPts val="1200"/>
              </a:spcBef>
              <a:spcAft>
                <a:spcPts val="0"/>
              </a:spcAft>
              <a:buNone/>
            </a:pPr>
            <a:r>
              <a:t/>
            </a:r>
            <a:endParaRPr sz="22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
        <p:nvSpPr>
          <p:cNvPr id="305" name="Google Shape;305;p30"/>
          <p:cNvSpPr/>
          <p:nvPr/>
        </p:nvSpPr>
        <p:spPr>
          <a:xfrm>
            <a:off x="273525" y="4556925"/>
            <a:ext cx="1554600" cy="6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Chat history</a:t>
            </a:r>
            <a:endParaRPr sz="1800">
              <a:latin typeface="Calibri"/>
              <a:ea typeface="Calibri"/>
              <a:cs typeface="Calibri"/>
              <a:sym typeface="Calibri"/>
            </a:endParaRPr>
          </a:p>
        </p:txBody>
      </p:sp>
      <p:sp>
        <p:nvSpPr>
          <p:cNvPr id="306" name="Google Shape;306;p30"/>
          <p:cNvSpPr/>
          <p:nvPr/>
        </p:nvSpPr>
        <p:spPr>
          <a:xfrm>
            <a:off x="294525" y="3696750"/>
            <a:ext cx="1512600" cy="4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Calibri"/>
                <a:ea typeface="Calibri"/>
                <a:cs typeface="Calibri"/>
                <a:sym typeface="Calibri"/>
              </a:rPr>
              <a:t>question</a:t>
            </a:r>
            <a:endParaRPr sz="1600">
              <a:latin typeface="Calibri"/>
              <a:ea typeface="Calibri"/>
              <a:cs typeface="Calibri"/>
              <a:sym typeface="Calibri"/>
            </a:endParaRPr>
          </a:p>
        </p:txBody>
      </p:sp>
      <p:sp>
        <p:nvSpPr>
          <p:cNvPr id="307" name="Google Shape;307;p30"/>
          <p:cNvSpPr/>
          <p:nvPr/>
        </p:nvSpPr>
        <p:spPr>
          <a:xfrm>
            <a:off x="4111663" y="3933875"/>
            <a:ext cx="1388400" cy="1278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store</a:t>
            </a:r>
            <a:endParaRPr sz="1800">
              <a:latin typeface="Calibri"/>
              <a:ea typeface="Calibri"/>
              <a:cs typeface="Calibri"/>
              <a:sym typeface="Calibri"/>
            </a:endParaRPr>
          </a:p>
        </p:txBody>
      </p:sp>
      <p:sp>
        <p:nvSpPr>
          <p:cNvPr id="308" name="Google Shape;308;p30"/>
          <p:cNvSpPr/>
          <p:nvPr/>
        </p:nvSpPr>
        <p:spPr>
          <a:xfrm>
            <a:off x="6102675" y="4089425"/>
            <a:ext cx="1554600" cy="967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9" name="Google Shape;309;p30"/>
          <p:cNvSpPr/>
          <p:nvPr/>
        </p:nvSpPr>
        <p:spPr>
          <a:xfrm>
            <a:off x="6226900" y="4270475"/>
            <a:ext cx="1554600" cy="967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0" name="Google Shape;310;p30"/>
          <p:cNvSpPr/>
          <p:nvPr/>
        </p:nvSpPr>
        <p:spPr>
          <a:xfrm>
            <a:off x="6229000" y="4586025"/>
            <a:ext cx="1554600" cy="851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Relevant splits</a:t>
            </a:r>
            <a:endParaRPr sz="1800">
              <a:latin typeface="Calibri"/>
              <a:ea typeface="Calibri"/>
              <a:cs typeface="Calibri"/>
              <a:sym typeface="Calibri"/>
            </a:endParaRPr>
          </a:p>
        </p:txBody>
      </p:sp>
      <p:sp>
        <p:nvSpPr>
          <p:cNvPr id="311" name="Google Shape;311;p30"/>
          <p:cNvSpPr/>
          <p:nvPr/>
        </p:nvSpPr>
        <p:spPr>
          <a:xfrm>
            <a:off x="8814425" y="4249425"/>
            <a:ext cx="1306500" cy="9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System prompt</a:t>
            </a:r>
            <a:endParaRPr sz="1800">
              <a:latin typeface="Calibri"/>
              <a:ea typeface="Calibri"/>
              <a:cs typeface="Calibri"/>
              <a:sym typeface="Calibri"/>
            </a:endParaRPr>
          </a:p>
        </p:txBody>
      </p:sp>
      <p:sp>
        <p:nvSpPr>
          <p:cNvPr id="312" name="Google Shape;312;p30"/>
          <p:cNvSpPr/>
          <p:nvPr/>
        </p:nvSpPr>
        <p:spPr>
          <a:xfrm>
            <a:off x="10749800" y="3513150"/>
            <a:ext cx="8415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LLM</a:t>
            </a:r>
            <a:endParaRPr sz="1800">
              <a:latin typeface="Calibri"/>
              <a:ea typeface="Calibri"/>
              <a:cs typeface="Calibri"/>
              <a:sym typeface="Calibri"/>
            </a:endParaRPr>
          </a:p>
        </p:txBody>
      </p:sp>
      <p:cxnSp>
        <p:nvCxnSpPr>
          <p:cNvPr id="313" name="Google Shape;313;p30"/>
          <p:cNvCxnSpPr>
            <a:stCxn id="307" idx="4"/>
            <a:endCxn id="310" idx="2"/>
          </p:cNvCxnSpPr>
          <p:nvPr/>
        </p:nvCxnSpPr>
        <p:spPr>
          <a:xfrm>
            <a:off x="5500063" y="4573325"/>
            <a:ext cx="729000" cy="4383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314" name="Google Shape;314;p30"/>
          <p:cNvCxnSpPr>
            <a:stCxn id="310" idx="0"/>
            <a:endCxn id="311" idx="1"/>
          </p:cNvCxnSpPr>
          <p:nvPr/>
        </p:nvCxnSpPr>
        <p:spPr>
          <a:xfrm flipH="1" rot="10800000">
            <a:off x="7783600" y="4733475"/>
            <a:ext cx="1030800" cy="2781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315" name="Google Shape;315;p30"/>
          <p:cNvCxnSpPr>
            <a:stCxn id="311" idx="3"/>
            <a:endCxn id="312" idx="1"/>
          </p:cNvCxnSpPr>
          <p:nvPr/>
        </p:nvCxnSpPr>
        <p:spPr>
          <a:xfrm flipH="1" rot="10800000">
            <a:off x="10120925" y="3938625"/>
            <a:ext cx="628800" cy="794700"/>
          </a:xfrm>
          <a:prstGeom prst="curvedConnector3">
            <a:avLst>
              <a:gd fmla="val 50006" name="adj1"/>
            </a:avLst>
          </a:prstGeom>
          <a:noFill/>
          <a:ln cap="flat" cmpd="sng" w="9525">
            <a:solidFill>
              <a:schemeClr val="dk2"/>
            </a:solidFill>
            <a:prstDash val="solid"/>
            <a:round/>
            <a:headEnd len="med" w="med" type="none"/>
            <a:tailEnd len="med" w="med" type="none"/>
          </a:ln>
        </p:spPr>
      </p:cxnSp>
      <p:sp>
        <p:nvSpPr>
          <p:cNvPr id="316" name="Google Shape;316;p30"/>
          <p:cNvSpPr/>
          <p:nvPr/>
        </p:nvSpPr>
        <p:spPr>
          <a:xfrm>
            <a:off x="2271975" y="3954925"/>
            <a:ext cx="1237200" cy="11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Condence LLM</a:t>
            </a:r>
            <a:endParaRPr sz="1700">
              <a:latin typeface="Calibri"/>
              <a:ea typeface="Calibri"/>
              <a:cs typeface="Calibri"/>
              <a:sym typeface="Calibri"/>
            </a:endParaRPr>
          </a:p>
        </p:txBody>
      </p:sp>
      <p:cxnSp>
        <p:nvCxnSpPr>
          <p:cNvPr id="317" name="Google Shape;317;p30"/>
          <p:cNvCxnSpPr>
            <a:stCxn id="316" idx="3"/>
            <a:endCxn id="307" idx="2"/>
          </p:cNvCxnSpPr>
          <p:nvPr/>
        </p:nvCxnSpPr>
        <p:spPr>
          <a:xfrm>
            <a:off x="3509175" y="4506025"/>
            <a:ext cx="602400" cy="67200"/>
          </a:xfrm>
          <a:prstGeom prst="curvedConnector3">
            <a:avLst>
              <a:gd fmla="val 50007" name="adj1"/>
            </a:avLst>
          </a:prstGeom>
          <a:noFill/>
          <a:ln cap="flat" cmpd="sng" w="9525">
            <a:solidFill>
              <a:schemeClr val="dk2"/>
            </a:solidFill>
            <a:prstDash val="solid"/>
            <a:round/>
            <a:headEnd len="med" w="med" type="none"/>
            <a:tailEnd len="med" w="med" type="none"/>
          </a:ln>
        </p:spPr>
      </p:cxnSp>
      <p:cxnSp>
        <p:nvCxnSpPr>
          <p:cNvPr id="318" name="Google Shape;318;p30"/>
          <p:cNvCxnSpPr>
            <a:stCxn id="306" idx="3"/>
            <a:endCxn id="316" idx="1"/>
          </p:cNvCxnSpPr>
          <p:nvPr/>
        </p:nvCxnSpPr>
        <p:spPr>
          <a:xfrm>
            <a:off x="1807125" y="3938700"/>
            <a:ext cx="465000" cy="567300"/>
          </a:xfrm>
          <a:prstGeom prst="curvedConnector3">
            <a:avLst>
              <a:gd fmla="val 49984" name="adj1"/>
            </a:avLst>
          </a:prstGeom>
          <a:noFill/>
          <a:ln cap="flat" cmpd="sng" w="9525">
            <a:solidFill>
              <a:schemeClr val="dk2"/>
            </a:solidFill>
            <a:prstDash val="solid"/>
            <a:round/>
            <a:headEnd len="med" w="med" type="none"/>
            <a:tailEnd len="med" w="med" type="none"/>
          </a:ln>
        </p:spPr>
      </p:cxnSp>
      <p:cxnSp>
        <p:nvCxnSpPr>
          <p:cNvPr id="319" name="Google Shape;319;p30"/>
          <p:cNvCxnSpPr>
            <a:stCxn id="305" idx="3"/>
            <a:endCxn id="316" idx="1"/>
          </p:cNvCxnSpPr>
          <p:nvPr/>
        </p:nvCxnSpPr>
        <p:spPr>
          <a:xfrm flipH="1" rot="10800000">
            <a:off x="1828125" y="4505925"/>
            <a:ext cx="444000" cy="366600"/>
          </a:xfrm>
          <a:prstGeom prst="curvedConnector3">
            <a:avLst>
              <a:gd fmla="val 49983" name="adj1"/>
            </a:avLst>
          </a:prstGeom>
          <a:noFill/>
          <a:ln cap="flat" cmpd="sng" w="9525">
            <a:solidFill>
              <a:schemeClr val="dk2"/>
            </a:solidFill>
            <a:prstDash val="solid"/>
            <a:round/>
            <a:headEnd len="med" w="med" type="none"/>
            <a:tailEnd len="med" w="med" type="none"/>
          </a:ln>
        </p:spPr>
      </p:cxnSp>
      <p:cxnSp>
        <p:nvCxnSpPr>
          <p:cNvPr id="320" name="Google Shape;320;p30"/>
          <p:cNvCxnSpPr>
            <a:stCxn id="316" idx="3"/>
          </p:cNvCxnSpPr>
          <p:nvPr/>
        </p:nvCxnSpPr>
        <p:spPr>
          <a:xfrm flipH="1" rot="10800000">
            <a:off x="3509175" y="3113425"/>
            <a:ext cx="24900" cy="13926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0"/>
          <p:cNvSpPr/>
          <p:nvPr/>
        </p:nvSpPr>
        <p:spPr>
          <a:xfrm>
            <a:off x="10728775" y="5511650"/>
            <a:ext cx="10308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Calibri"/>
                <a:ea typeface="Calibri"/>
                <a:cs typeface="Calibri"/>
                <a:sym typeface="Calibri"/>
              </a:rPr>
              <a:t>answer</a:t>
            </a:r>
            <a:endParaRPr sz="1600">
              <a:latin typeface="Calibri"/>
              <a:ea typeface="Calibri"/>
              <a:cs typeface="Calibri"/>
              <a:sym typeface="Calibri"/>
            </a:endParaRPr>
          </a:p>
        </p:txBody>
      </p:sp>
      <p:cxnSp>
        <p:nvCxnSpPr>
          <p:cNvPr id="322" name="Google Shape;322;p30"/>
          <p:cNvCxnSpPr>
            <a:stCxn id="312" idx="2"/>
            <a:endCxn id="321" idx="0"/>
          </p:cNvCxnSpPr>
          <p:nvPr/>
        </p:nvCxnSpPr>
        <p:spPr>
          <a:xfrm>
            <a:off x="11170550" y="4364250"/>
            <a:ext cx="73500" cy="11475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30"/>
          <p:cNvCxnSpPr>
            <a:stCxn id="306" idx="2"/>
            <a:endCxn id="305" idx="0"/>
          </p:cNvCxnSpPr>
          <p:nvPr/>
        </p:nvCxnSpPr>
        <p:spPr>
          <a:xfrm>
            <a:off x="1050825" y="4180650"/>
            <a:ext cx="0" cy="3762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30"/>
          <p:cNvCxnSpPr>
            <a:stCxn id="321" idx="1"/>
          </p:cNvCxnSpPr>
          <p:nvPr/>
        </p:nvCxnSpPr>
        <p:spPr>
          <a:xfrm flipH="1">
            <a:off x="1030675" y="5937200"/>
            <a:ext cx="9698100" cy="1005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30"/>
          <p:cNvCxnSpPr>
            <a:endCxn id="305" idx="2"/>
          </p:cNvCxnSpPr>
          <p:nvPr/>
        </p:nvCxnSpPr>
        <p:spPr>
          <a:xfrm rot="10800000">
            <a:off x="1050825" y="5188125"/>
            <a:ext cx="64200" cy="8706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30"/>
          <p:cNvSpPr/>
          <p:nvPr/>
        </p:nvSpPr>
        <p:spPr>
          <a:xfrm>
            <a:off x="8667175" y="2440275"/>
            <a:ext cx="1306500" cy="9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900">
                <a:latin typeface="Calibri"/>
                <a:ea typeface="Calibri"/>
                <a:cs typeface="Calibri"/>
                <a:sym typeface="Calibri"/>
              </a:rPr>
              <a:t>Human question</a:t>
            </a:r>
            <a:endParaRPr sz="1900">
              <a:latin typeface="Calibri"/>
              <a:ea typeface="Calibri"/>
              <a:cs typeface="Calibri"/>
              <a:sym typeface="Calibri"/>
            </a:endParaRPr>
          </a:p>
        </p:txBody>
      </p:sp>
      <p:cxnSp>
        <p:nvCxnSpPr>
          <p:cNvPr id="327" name="Google Shape;327;p30"/>
          <p:cNvCxnSpPr>
            <a:endCxn id="326" idx="1"/>
          </p:cNvCxnSpPr>
          <p:nvPr/>
        </p:nvCxnSpPr>
        <p:spPr>
          <a:xfrm flipH="1" rot="10800000">
            <a:off x="3555175" y="2924175"/>
            <a:ext cx="5112000" cy="252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28" name="Google Shape;328;p30"/>
          <p:cNvCxnSpPr>
            <a:stCxn id="326" idx="3"/>
            <a:endCxn id="312" idx="1"/>
          </p:cNvCxnSpPr>
          <p:nvPr/>
        </p:nvCxnSpPr>
        <p:spPr>
          <a:xfrm>
            <a:off x="9973675" y="2924175"/>
            <a:ext cx="776100" cy="1014600"/>
          </a:xfrm>
          <a:prstGeom prst="curved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206304"/>
            <a:ext cx="9144000" cy="85116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GB" sz="4400">
                <a:solidFill>
                  <a:srgbClr val="2E75B5"/>
                </a:solidFill>
              </a:rPr>
              <a:t>Distribution of work</a:t>
            </a:r>
            <a:endParaRPr/>
          </a:p>
        </p:txBody>
      </p:sp>
      <p:sp>
        <p:nvSpPr>
          <p:cNvPr id="92" name="Google Shape;92;p14"/>
          <p:cNvSpPr txBox="1"/>
          <p:nvPr>
            <p:ph idx="1" type="subTitle"/>
          </p:nvPr>
        </p:nvSpPr>
        <p:spPr>
          <a:xfrm>
            <a:off x="1097280" y="2312998"/>
            <a:ext cx="9144000" cy="33386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GB" sz="4400"/>
              <a:t>Three main groups:	</a:t>
            </a:r>
            <a:endParaRPr/>
          </a:p>
          <a:p>
            <a:pPr indent="0" lvl="0" marL="0" rtl="0" algn="l">
              <a:lnSpc>
                <a:spcPct val="90000"/>
              </a:lnSpc>
              <a:spcBef>
                <a:spcPts val="1000"/>
              </a:spcBef>
              <a:spcAft>
                <a:spcPts val="0"/>
              </a:spcAft>
              <a:buClr>
                <a:schemeClr val="dk1"/>
              </a:buClr>
              <a:buSzPts val="4400"/>
              <a:buNone/>
            </a:pPr>
            <a:r>
              <a:rPr lang="en-GB" sz="4400"/>
              <a:t>	1- Streamlit UI group</a:t>
            </a:r>
            <a:endParaRPr/>
          </a:p>
          <a:p>
            <a:pPr indent="0" lvl="0" marL="0" rtl="0" algn="l">
              <a:lnSpc>
                <a:spcPct val="90000"/>
              </a:lnSpc>
              <a:spcBef>
                <a:spcPts val="1000"/>
              </a:spcBef>
              <a:spcAft>
                <a:spcPts val="0"/>
              </a:spcAft>
              <a:buClr>
                <a:schemeClr val="dk1"/>
              </a:buClr>
              <a:buSzPts val="4400"/>
              <a:buNone/>
            </a:pPr>
            <a:r>
              <a:rPr lang="en-GB" sz="4400"/>
              <a:t>	2- interview question generation</a:t>
            </a:r>
            <a:endParaRPr/>
          </a:p>
          <a:p>
            <a:pPr indent="0" lvl="0" marL="0" rtl="0" algn="l">
              <a:lnSpc>
                <a:spcPct val="90000"/>
              </a:lnSpc>
              <a:spcBef>
                <a:spcPts val="1000"/>
              </a:spcBef>
              <a:spcAft>
                <a:spcPts val="0"/>
              </a:spcAft>
              <a:buClr>
                <a:schemeClr val="dk1"/>
              </a:buClr>
              <a:buSzPts val="4400"/>
              <a:buNone/>
            </a:pPr>
            <a:r>
              <a:rPr lang="en-GB" sz="4400"/>
              <a:t>	3- evaluation group</a:t>
            </a:r>
            <a:endParaRPr/>
          </a:p>
        </p:txBody>
      </p:sp>
      <p:pic>
        <p:nvPicPr>
          <p:cNvPr descr="A blue text on a white background&#10;&#10;Description automatically generated" id="93" name="Google Shape;93;p14"/>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94" name="Google Shape;94;p14"/>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1524000" y="1206304"/>
            <a:ext cx="9144000" cy="85116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GB" sz="4400">
                <a:solidFill>
                  <a:srgbClr val="2E75B5"/>
                </a:solidFill>
              </a:rPr>
              <a:t>Streamlit UI group</a:t>
            </a:r>
            <a:endParaRPr/>
          </a:p>
        </p:txBody>
      </p:sp>
      <p:pic>
        <p:nvPicPr>
          <p:cNvPr descr="A blue text on a white background&#10;&#10;Description automatically generated" id="100" name="Google Shape;100;p15"/>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01" name="Google Shape;101;p15"/>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02" name="Google Shape;102;p15"/>
          <p:cNvSpPr txBox="1"/>
          <p:nvPr/>
        </p:nvSpPr>
        <p:spPr>
          <a:xfrm>
            <a:off x="1116175" y="2663525"/>
            <a:ext cx="1110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Members :  Swamesh , Trishika, John Irungu, Asiya Shakeel.</a:t>
            </a:r>
            <a:endParaRPr sz="2800">
              <a:solidFill>
                <a:schemeClr val="dk1"/>
              </a:solidFill>
              <a:latin typeface="Calibri"/>
              <a:ea typeface="Calibri"/>
              <a:cs typeface="Calibri"/>
              <a:sym typeface="Calibri"/>
            </a:endParaRPr>
          </a:p>
        </p:txBody>
      </p:sp>
      <p:sp>
        <p:nvSpPr>
          <p:cNvPr id="103" name="Google Shape;103;p15"/>
          <p:cNvSpPr txBox="1"/>
          <p:nvPr/>
        </p:nvSpPr>
        <p:spPr>
          <a:xfrm>
            <a:off x="1116175" y="3780975"/>
            <a:ext cx="11100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Objective</a:t>
            </a:r>
            <a:r>
              <a:rPr lang="en-GB" sz="2800">
                <a:solidFill>
                  <a:schemeClr val="dk1"/>
                </a:solidFill>
                <a:latin typeface="Calibri"/>
                <a:ea typeface="Calibri"/>
                <a:cs typeface="Calibri"/>
                <a:sym typeface="Calibri"/>
              </a:rPr>
              <a:t>:  To create the UI for our interview bot using streamlit.</a:t>
            </a:r>
            <a:endParaRPr sz="2800">
              <a:solidFill>
                <a:schemeClr val="dk1"/>
              </a:solidFill>
              <a:latin typeface="Calibri"/>
              <a:ea typeface="Calibri"/>
              <a:cs typeface="Calibri"/>
              <a:sym typeface="Calibri"/>
            </a:endParaRPr>
          </a:p>
          <a:p>
            <a:pPr indent="-381000" lvl="0" marL="2286000" rtl="0" algn="l">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 To collect user info.</a:t>
            </a:r>
            <a:endParaRPr sz="2400">
              <a:solidFill>
                <a:schemeClr val="dk1"/>
              </a:solidFill>
              <a:latin typeface="Calibri"/>
              <a:ea typeface="Calibri"/>
              <a:cs typeface="Calibri"/>
              <a:sym typeface="Calibri"/>
            </a:endParaRPr>
          </a:p>
          <a:p>
            <a:pPr indent="-381000" lvl="0" marL="2286000" rtl="0" algn="l">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Chat UI for interview process ( Q&amp;A with STT)</a:t>
            </a:r>
            <a:endParaRPr sz="2400">
              <a:solidFill>
                <a:schemeClr val="dk1"/>
              </a:solidFill>
              <a:latin typeface="Calibri"/>
              <a:ea typeface="Calibri"/>
              <a:cs typeface="Calibri"/>
              <a:sym typeface="Calibri"/>
            </a:endParaRPr>
          </a:p>
          <a:p>
            <a:pPr indent="-381000" lvl="0" marL="2286000" rtl="0" algn="l">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To display evaluation results.</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A blue text on a white background&#10;&#10;Description automatically generated" id="108" name="Google Shape;108;p16"/>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09" name="Google Shape;109;p16"/>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10" name="Google Shape;110;p16"/>
          <p:cNvSpPr txBox="1"/>
          <p:nvPr/>
        </p:nvSpPr>
        <p:spPr>
          <a:xfrm>
            <a:off x="315425" y="1336425"/>
            <a:ext cx="11231400" cy="566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There are two file User_Info.py and Chat_UI_stt.py</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User_info .py creates a sidebar view to collect user data Name, Position(dropdown) and Joblink.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Chat_UI_stt.py uses </a:t>
            </a:r>
            <a:r>
              <a:rPr b="1" lang="en-GB" sz="2400">
                <a:solidFill>
                  <a:schemeClr val="dk1"/>
                </a:solidFill>
                <a:latin typeface="Calibri"/>
                <a:ea typeface="Calibri"/>
                <a:cs typeface="Calibri"/>
                <a:sym typeface="Calibri"/>
              </a:rPr>
              <a:t>SpeechRecognition</a:t>
            </a:r>
            <a:r>
              <a:rPr lang="en-GB" sz="2400">
                <a:solidFill>
                  <a:schemeClr val="dk1"/>
                </a:solidFill>
                <a:latin typeface="Calibri"/>
                <a:ea typeface="Calibri"/>
                <a:cs typeface="Calibri"/>
                <a:sym typeface="Calibri"/>
              </a:rPr>
              <a:t> library to record and apply STT functionality and saves the converted text file in cwd.</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For now it uses few example questions like tell me educational background, work experience and how does it align with the applied position. This is to be replaced with our LLM later on.</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GB" sz="2700">
                <a:solidFill>
                  <a:schemeClr val="dk1"/>
                </a:solidFill>
                <a:latin typeface="Calibri"/>
                <a:ea typeface="Calibri"/>
                <a:cs typeface="Calibri"/>
                <a:sym typeface="Calibri"/>
              </a:rPr>
              <a:t>Problem:</a:t>
            </a:r>
            <a:br>
              <a:rPr b="1" lang="en-GB" sz="2100">
                <a:solidFill>
                  <a:schemeClr val="dk1"/>
                </a:solidFill>
                <a:latin typeface="Calibri"/>
                <a:ea typeface="Calibri"/>
                <a:cs typeface="Calibri"/>
                <a:sym typeface="Calibri"/>
              </a:rPr>
            </a:br>
            <a:r>
              <a:rPr b="1" lang="en-GB" sz="2100">
                <a:solidFill>
                  <a:schemeClr val="dk1"/>
                </a:solidFill>
                <a:latin typeface="Calibri"/>
                <a:ea typeface="Calibri"/>
                <a:cs typeface="Calibri"/>
                <a:sym typeface="Calibri"/>
              </a:rPr>
              <a:t>	</a:t>
            </a:r>
            <a:r>
              <a:rPr lang="en-GB" sz="2100">
                <a:solidFill>
                  <a:schemeClr val="dk1"/>
                </a:solidFill>
                <a:latin typeface="Calibri"/>
                <a:ea typeface="Calibri"/>
                <a:cs typeface="Calibri"/>
                <a:sym typeface="Calibri"/>
              </a:rPr>
              <a:t> </a:t>
            </a:r>
            <a:r>
              <a:rPr lang="en-GB" sz="2100">
                <a:solidFill>
                  <a:schemeClr val="dk1"/>
                </a:solidFill>
                <a:latin typeface="Calibri"/>
                <a:ea typeface="Calibri"/>
                <a:cs typeface="Calibri"/>
                <a:sym typeface="Calibri"/>
              </a:rPr>
              <a:t>Cannot deploy it on streamlit due to missing portaudio.h file but works fine on local machine.! Need to look out for other ways.</a:t>
            </a:r>
            <a:br>
              <a:rPr lang="en-GB"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blue text on a white background&#10;&#10;Description automatically generated" id="115" name="Google Shape;115;p17"/>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16" name="Google Shape;116;p17"/>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pic>
        <p:nvPicPr>
          <p:cNvPr id="117" name="Google Shape;117;p17" title="Chat_UI_stt · Streamlit - Google Chrome 2023-12-22 04-47-46.mp4">
            <a:hlinkClick r:id="rId5"/>
          </p:cNvPr>
          <p:cNvPicPr preferRelativeResize="0"/>
          <p:nvPr/>
        </p:nvPicPr>
        <p:blipFill>
          <a:blip r:embed="rId6">
            <a:alphaModFix/>
          </a:blip>
          <a:stretch>
            <a:fillRect/>
          </a:stretch>
        </p:blipFill>
        <p:spPr>
          <a:xfrm>
            <a:off x="1003450" y="1157000"/>
            <a:ext cx="10185076" cy="553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1524000" y="1206304"/>
            <a:ext cx="9144000" cy="85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GB" sz="4400">
                <a:solidFill>
                  <a:srgbClr val="2E75B5"/>
                </a:solidFill>
              </a:rPr>
              <a:t>Question Generation group</a:t>
            </a:r>
            <a:endParaRPr/>
          </a:p>
        </p:txBody>
      </p:sp>
      <p:pic>
        <p:nvPicPr>
          <p:cNvPr descr="A blue text on a white background&#10;&#10;Description automatically generated" id="123" name="Google Shape;123;p18"/>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24" name="Google Shape;124;p18"/>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25" name="Google Shape;125;p18"/>
          <p:cNvSpPr txBox="1"/>
          <p:nvPr/>
        </p:nvSpPr>
        <p:spPr>
          <a:xfrm>
            <a:off x="737550" y="2135425"/>
            <a:ext cx="11038800" cy="44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Members</a:t>
            </a:r>
            <a:r>
              <a:rPr lang="en-GB" sz="2400">
                <a:solidFill>
                  <a:schemeClr val="dk1"/>
                </a:solidFill>
                <a:latin typeface="Calibri"/>
                <a:ea typeface="Calibri"/>
                <a:cs typeface="Calibri"/>
                <a:sym typeface="Calibri"/>
              </a:rPr>
              <a:t>: Abhishek Dutta &amp; Anand Shende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Objective</a:t>
            </a:r>
            <a:r>
              <a:rPr lang="en-GB" sz="2400">
                <a:solidFill>
                  <a:schemeClr val="dk1"/>
                </a:solidFill>
                <a:latin typeface="Calibri"/>
                <a:ea typeface="Calibri"/>
                <a:cs typeface="Calibri"/>
                <a:sym typeface="Calibri"/>
              </a:rPr>
              <a:t>: To create a Python function which can take a job position/role and profile summary of the candidate, as inputs and produce a question bank containing all the relevant questions to be asked to the candidate throughout their interaction with the chatbot.</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Tools used:</a:t>
            </a:r>
            <a:r>
              <a:rPr lang="en-GB" sz="2400">
                <a:solidFill>
                  <a:schemeClr val="dk1"/>
                </a:solidFill>
                <a:latin typeface="Calibri"/>
                <a:ea typeface="Calibri"/>
                <a:cs typeface="Calibri"/>
                <a:sym typeface="Calibri"/>
              </a:rPr>
              <a:t> ChromaDB vector DB, LLM, LangChain</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GB" sz="2400" u="sng">
                <a:solidFill>
                  <a:schemeClr val="dk1"/>
                </a:solidFill>
                <a:latin typeface="Calibri"/>
                <a:ea typeface="Calibri"/>
                <a:cs typeface="Calibri"/>
                <a:sym typeface="Calibri"/>
              </a:rPr>
              <a:t>Location of code file:</a:t>
            </a:r>
            <a:r>
              <a:rPr lang="en-GB" sz="2400">
                <a:solidFill>
                  <a:schemeClr val="dk1"/>
                </a:solidFill>
                <a:latin typeface="Calibri"/>
                <a:ea typeface="Calibri"/>
                <a:cs typeface="Calibri"/>
                <a:sym typeface="Calibri"/>
              </a:rPr>
              <a:t> </a:t>
            </a:r>
            <a:r>
              <a:rPr lang="en-GB" sz="2400" u="sng">
                <a:solidFill>
                  <a:schemeClr val="hlink"/>
                </a:solidFill>
                <a:latin typeface="Calibri"/>
                <a:ea typeface="Calibri"/>
                <a:cs typeface="Calibri"/>
                <a:sym typeface="Calibri"/>
                <a:hlinkClick r:id="rId5"/>
              </a:rPr>
              <a:t>GitHub link</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524000" y="1206304"/>
            <a:ext cx="9144000" cy="85116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E75B5"/>
              </a:buClr>
              <a:buSzPts val="4400"/>
              <a:buFont typeface="Calibri"/>
              <a:buNone/>
            </a:pPr>
            <a:r>
              <a:rPr lang="en-GB" sz="4400">
                <a:solidFill>
                  <a:srgbClr val="2E75B5"/>
                </a:solidFill>
              </a:rPr>
              <a:t>Question Generation group</a:t>
            </a:r>
            <a:endParaRPr sz="4400">
              <a:solidFill>
                <a:srgbClr val="2E75B5"/>
              </a:solidFill>
            </a:endParaRPr>
          </a:p>
        </p:txBody>
      </p:sp>
      <p:pic>
        <p:nvPicPr>
          <p:cNvPr descr="A blue text on a white background&#10;&#10;Description automatically generated" id="131" name="Google Shape;131;p19"/>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32" name="Google Shape;132;p19"/>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33" name="Google Shape;133;p19"/>
          <p:cNvSpPr txBox="1"/>
          <p:nvPr/>
        </p:nvSpPr>
        <p:spPr>
          <a:xfrm>
            <a:off x="737550" y="2135425"/>
            <a:ext cx="11038800" cy="44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solidFill>
                  <a:schemeClr val="dk1"/>
                </a:solidFill>
                <a:latin typeface="Calibri"/>
                <a:ea typeface="Calibri"/>
                <a:cs typeface="Calibri"/>
                <a:sym typeface="Calibri"/>
              </a:rPr>
              <a:t>Internal working of the function:</a:t>
            </a:r>
            <a:r>
              <a:rPr lang="en-GB"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Function receives job position/role and candidate summary as string inputs.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Loads question ‘collection’ into memory from the defined directory - here collection means a ChromDB collection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The function starts with the ‘Introduction’ phase - it means that the function performs a semantic search on the question collection based on the embeddings of the candidate summary and questions in the collection, with </a:t>
            </a:r>
            <a:r>
              <a:rPr lang="en-GB" sz="2000">
                <a:solidFill>
                  <a:schemeClr val="dk1"/>
                </a:solidFill>
                <a:latin typeface="Calibri"/>
                <a:ea typeface="Calibri"/>
                <a:cs typeface="Calibri"/>
                <a:sym typeface="Calibri"/>
              </a:rPr>
              <a:t>metadata filters on position and interview phase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It looks for two introduction phase questions, and if less than two were found, then for the remaining questions it utilises an LLM to generate the question. E.g if only 1 question retrieved, then the other introduction question will be generated by LLM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Then, it does the same process for ‘core’ phase - this includes all interview phases except introduction and conclusion. Four questions expected from this step</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At the end, it appends all six questions into a Pandas dataframe and returns it to the program</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ctrTitle"/>
          </p:nvPr>
        </p:nvSpPr>
        <p:spPr>
          <a:xfrm>
            <a:off x="1524000" y="1206304"/>
            <a:ext cx="9144000" cy="85116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E75B5"/>
              </a:buClr>
              <a:buSzPts val="4400"/>
              <a:buFont typeface="Calibri"/>
              <a:buNone/>
            </a:pPr>
            <a:r>
              <a:rPr lang="en-GB" sz="4400">
                <a:solidFill>
                  <a:srgbClr val="2E75B5"/>
                </a:solidFill>
              </a:rPr>
              <a:t>Question Generation group</a:t>
            </a:r>
            <a:endParaRPr sz="4400">
              <a:solidFill>
                <a:srgbClr val="2E75B5"/>
              </a:solidFill>
            </a:endParaRPr>
          </a:p>
        </p:txBody>
      </p:sp>
      <p:pic>
        <p:nvPicPr>
          <p:cNvPr descr="A blue text on a white background&#10;&#10;Description automatically generated" id="139" name="Google Shape;139;p20"/>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40" name="Google Shape;140;p20"/>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41" name="Google Shape;141;p20"/>
          <p:cNvSpPr txBox="1"/>
          <p:nvPr/>
        </p:nvSpPr>
        <p:spPr>
          <a:xfrm>
            <a:off x="487700" y="2106575"/>
            <a:ext cx="9930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solidFill>
                  <a:schemeClr val="dk1"/>
                </a:solidFill>
                <a:latin typeface="Calibri"/>
                <a:ea typeface="Calibri"/>
                <a:cs typeface="Calibri"/>
                <a:sym typeface="Calibri"/>
              </a:rPr>
              <a:t>Execution flowchart:</a:t>
            </a:r>
            <a:endParaRPr sz="2000">
              <a:solidFill>
                <a:schemeClr val="dk1"/>
              </a:solidFill>
              <a:latin typeface="Calibri"/>
              <a:ea typeface="Calibri"/>
              <a:cs typeface="Calibri"/>
              <a:sym typeface="Calibri"/>
            </a:endParaRPr>
          </a:p>
        </p:txBody>
      </p:sp>
      <p:sp>
        <p:nvSpPr>
          <p:cNvPr id="142" name="Google Shape;142;p20"/>
          <p:cNvSpPr/>
          <p:nvPr/>
        </p:nvSpPr>
        <p:spPr>
          <a:xfrm>
            <a:off x="196950" y="3400675"/>
            <a:ext cx="1900800" cy="7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Job position/role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Candidate summary</a:t>
            </a:r>
            <a:endParaRPr>
              <a:latin typeface="Calibri"/>
              <a:ea typeface="Calibri"/>
              <a:cs typeface="Calibri"/>
              <a:sym typeface="Calibri"/>
            </a:endParaRPr>
          </a:p>
        </p:txBody>
      </p:sp>
      <p:sp>
        <p:nvSpPr>
          <p:cNvPr id="143" name="Google Shape;143;p20"/>
          <p:cNvSpPr txBox="1"/>
          <p:nvPr/>
        </p:nvSpPr>
        <p:spPr>
          <a:xfrm>
            <a:off x="290875" y="4209275"/>
            <a:ext cx="16554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Calibri"/>
                <a:ea typeface="Calibri"/>
                <a:cs typeface="Calibri"/>
                <a:sym typeface="Calibri"/>
              </a:rPr>
              <a:t>Function inputs</a:t>
            </a:r>
            <a:endParaRPr sz="1800">
              <a:solidFill>
                <a:schemeClr val="dk1"/>
              </a:solidFill>
              <a:latin typeface="Calibri"/>
              <a:ea typeface="Calibri"/>
              <a:cs typeface="Calibri"/>
              <a:sym typeface="Calibri"/>
            </a:endParaRPr>
          </a:p>
        </p:txBody>
      </p:sp>
      <p:sp>
        <p:nvSpPr>
          <p:cNvPr id="144" name="Google Shape;144;p20"/>
          <p:cNvSpPr/>
          <p:nvPr/>
        </p:nvSpPr>
        <p:spPr>
          <a:xfrm>
            <a:off x="2237325" y="3620700"/>
            <a:ext cx="476700" cy="2385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 name="Google Shape;145;p20"/>
          <p:cNvSpPr/>
          <p:nvPr/>
        </p:nvSpPr>
        <p:spPr>
          <a:xfrm>
            <a:off x="2773413" y="2650375"/>
            <a:ext cx="1478400" cy="22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Load question collection from ChromaDB directory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GB" u="sng">
                <a:latin typeface="Calibri"/>
                <a:ea typeface="Calibri"/>
                <a:cs typeface="Calibri"/>
                <a:sym typeface="Calibri"/>
              </a:rPr>
              <a:t>Embeddings</a:t>
            </a:r>
            <a:r>
              <a:rPr lang="en-GB">
                <a:latin typeface="Calibri"/>
                <a:ea typeface="Calibri"/>
                <a:cs typeface="Calibri"/>
                <a:sym typeface="Calibri"/>
              </a:rPr>
              <a:t>: Question</a:t>
            </a:r>
            <a:endParaRPr>
              <a:latin typeface="Calibri"/>
              <a:ea typeface="Calibri"/>
              <a:cs typeface="Calibri"/>
              <a:sym typeface="Calibri"/>
            </a:endParaRPr>
          </a:p>
          <a:p>
            <a:pPr indent="0" lvl="0" marL="0" rtl="0" algn="l">
              <a:spcBef>
                <a:spcPts val="0"/>
              </a:spcBef>
              <a:spcAft>
                <a:spcPts val="0"/>
              </a:spcAft>
              <a:buNone/>
            </a:pPr>
            <a:r>
              <a:rPr b="1" lang="en-GB" u="sng">
                <a:latin typeface="Calibri"/>
                <a:ea typeface="Calibri"/>
                <a:cs typeface="Calibri"/>
                <a:sym typeface="Calibri"/>
              </a:rPr>
              <a:t>Metadata</a:t>
            </a:r>
            <a:r>
              <a:rPr lang="en-GB">
                <a:latin typeface="Calibri"/>
                <a:ea typeface="Calibri"/>
                <a:cs typeface="Calibri"/>
                <a:sym typeface="Calibri"/>
              </a:rPr>
              <a:t>: Position, Interview Phase</a:t>
            </a:r>
            <a:endParaRPr>
              <a:latin typeface="Calibri"/>
              <a:ea typeface="Calibri"/>
              <a:cs typeface="Calibri"/>
              <a:sym typeface="Calibri"/>
            </a:endParaRPr>
          </a:p>
        </p:txBody>
      </p:sp>
      <p:sp>
        <p:nvSpPr>
          <p:cNvPr id="146" name="Google Shape;146;p20"/>
          <p:cNvSpPr/>
          <p:nvPr/>
        </p:nvSpPr>
        <p:spPr>
          <a:xfrm>
            <a:off x="4948975" y="3489450"/>
            <a:ext cx="2287200" cy="47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latin typeface="Calibri"/>
                <a:ea typeface="Calibri"/>
                <a:cs typeface="Calibri"/>
                <a:sym typeface="Calibri"/>
              </a:rPr>
              <a:t>Introduction phase question generation</a:t>
            </a:r>
            <a:endParaRPr sz="1300">
              <a:latin typeface="Calibri"/>
              <a:ea typeface="Calibri"/>
              <a:cs typeface="Calibri"/>
              <a:sym typeface="Calibri"/>
            </a:endParaRPr>
          </a:p>
        </p:txBody>
      </p:sp>
      <p:sp>
        <p:nvSpPr>
          <p:cNvPr id="147" name="Google Shape;147;p20"/>
          <p:cNvSpPr/>
          <p:nvPr/>
        </p:nvSpPr>
        <p:spPr>
          <a:xfrm>
            <a:off x="4971625" y="4563800"/>
            <a:ext cx="16101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Number of semantic search matches found</a:t>
            </a:r>
            <a:endParaRPr>
              <a:latin typeface="Calibri"/>
              <a:ea typeface="Calibri"/>
              <a:cs typeface="Calibri"/>
              <a:sym typeface="Calibri"/>
            </a:endParaRPr>
          </a:p>
        </p:txBody>
      </p:sp>
      <p:sp>
        <p:nvSpPr>
          <p:cNvPr id="148" name="Google Shape;148;p20"/>
          <p:cNvSpPr/>
          <p:nvPr/>
        </p:nvSpPr>
        <p:spPr>
          <a:xfrm>
            <a:off x="5484400" y="4057063"/>
            <a:ext cx="250200" cy="41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 name="Google Shape;149;p20"/>
          <p:cNvSpPr/>
          <p:nvPr/>
        </p:nvSpPr>
        <p:spPr>
          <a:xfrm rot="2700000">
            <a:off x="4838212" y="5325383"/>
            <a:ext cx="307591" cy="519723"/>
          </a:xfrm>
          <a:prstGeom prst="downArrow">
            <a:avLst>
              <a:gd fmla="val 50000" name="adj1"/>
              <a:gd fmla="val 59405"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0" name="Google Shape;150;p20"/>
          <p:cNvSpPr/>
          <p:nvPr/>
        </p:nvSpPr>
        <p:spPr>
          <a:xfrm>
            <a:off x="4043400" y="5840775"/>
            <a:ext cx="12411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Calibri"/>
                <a:ea typeface="Calibri"/>
                <a:cs typeface="Calibri"/>
                <a:sym typeface="Calibri"/>
              </a:rPr>
              <a:t>Push the two questions to question dataframe as it is.</a:t>
            </a:r>
            <a:endParaRPr sz="1100">
              <a:latin typeface="Calibri"/>
              <a:ea typeface="Calibri"/>
              <a:cs typeface="Calibri"/>
              <a:sym typeface="Calibri"/>
            </a:endParaRPr>
          </a:p>
        </p:txBody>
      </p:sp>
      <p:sp>
        <p:nvSpPr>
          <p:cNvPr id="151" name="Google Shape;151;p20"/>
          <p:cNvSpPr/>
          <p:nvPr/>
        </p:nvSpPr>
        <p:spPr>
          <a:xfrm>
            <a:off x="5882700" y="5840775"/>
            <a:ext cx="14784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Use LLM with relevant prompt to generate remaining questions</a:t>
            </a:r>
            <a:endParaRPr sz="1200">
              <a:latin typeface="Calibri"/>
              <a:ea typeface="Calibri"/>
              <a:cs typeface="Calibri"/>
              <a:sym typeface="Calibri"/>
            </a:endParaRPr>
          </a:p>
        </p:txBody>
      </p:sp>
      <p:sp>
        <p:nvSpPr>
          <p:cNvPr id="152" name="Google Shape;152;p20"/>
          <p:cNvSpPr/>
          <p:nvPr/>
        </p:nvSpPr>
        <p:spPr>
          <a:xfrm rot="-2700000">
            <a:off x="6242787" y="5325383"/>
            <a:ext cx="307591" cy="519723"/>
          </a:xfrm>
          <a:prstGeom prst="downArrow">
            <a:avLst>
              <a:gd fmla="val 50000" name="adj1"/>
              <a:gd fmla="val 59405"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 name="Google Shape;153;p20"/>
          <p:cNvSpPr/>
          <p:nvPr/>
        </p:nvSpPr>
        <p:spPr>
          <a:xfrm>
            <a:off x="4251825" y="5350475"/>
            <a:ext cx="4767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a:latin typeface="Calibri"/>
                <a:ea typeface="Calibri"/>
                <a:cs typeface="Calibri"/>
                <a:sym typeface="Calibri"/>
              </a:rPr>
              <a:t>= 2</a:t>
            </a:r>
            <a:endParaRPr>
              <a:latin typeface="Calibri"/>
              <a:ea typeface="Calibri"/>
              <a:cs typeface="Calibri"/>
              <a:sym typeface="Calibri"/>
            </a:endParaRPr>
          </a:p>
        </p:txBody>
      </p:sp>
      <p:sp>
        <p:nvSpPr>
          <p:cNvPr id="154" name="Google Shape;154;p20"/>
          <p:cNvSpPr/>
          <p:nvPr/>
        </p:nvSpPr>
        <p:spPr>
          <a:xfrm>
            <a:off x="6658625" y="5398125"/>
            <a:ext cx="4767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a:latin typeface="Calibri"/>
                <a:ea typeface="Calibri"/>
                <a:cs typeface="Calibri"/>
                <a:sym typeface="Calibri"/>
              </a:rPr>
              <a:t>&lt; 2</a:t>
            </a:r>
            <a:endParaRPr>
              <a:latin typeface="Calibri"/>
              <a:ea typeface="Calibri"/>
              <a:cs typeface="Calibri"/>
              <a:sym typeface="Calibri"/>
            </a:endParaRPr>
          </a:p>
        </p:txBody>
      </p:sp>
      <p:sp>
        <p:nvSpPr>
          <p:cNvPr id="155" name="Google Shape;155;p20"/>
          <p:cNvSpPr/>
          <p:nvPr/>
        </p:nvSpPr>
        <p:spPr>
          <a:xfrm>
            <a:off x="5777125" y="4125463"/>
            <a:ext cx="10080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Look for </a:t>
            </a:r>
            <a:r>
              <a:rPr lang="en-GB">
                <a:latin typeface="Calibri"/>
                <a:ea typeface="Calibri"/>
                <a:cs typeface="Calibri"/>
                <a:sym typeface="Calibri"/>
              </a:rPr>
              <a:t>2</a:t>
            </a:r>
            <a:endParaRPr>
              <a:latin typeface="Calibri"/>
              <a:ea typeface="Calibri"/>
              <a:cs typeface="Calibri"/>
              <a:sym typeface="Calibri"/>
            </a:endParaRPr>
          </a:p>
        </p:txBody>
      </p:sp>
      <p:sp>
        <p:nvSpPr>
          <p:cNvPr id="156" name="Google Shape;156;p20"/>
          <p:cNvSpPr/>
          <p:nvPr/>
        </p:nvSpPr>
        <p:spPr>
          <a:xfrm>
            <a:off x="4362050" y="3591725"/>
            <a:ext cx="476700" cy="2790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 name="Google Shape;157;p20"/>
          <p:cNvSpPr/>
          <p:nvPr/>
        </p:nvSpPr>
        <p:spPr>
          <a:xfrm>
            <a:off x="8105400" y="3489450"/>
            <a:ext cx="2431200" cy="47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latin typeface="Calibri"/>
                <a:ea typeface="Calibri"/>
                <a:cs typeface="Calibri"/>
                <a:sym typeface="Calibri"/>
              </a:rPr>
              <a:t>Core</a:t>
            </a:r>
            <a:r>
              <a:rPr lang="en-GB" sz="1300">
                <a:latin typeface="Calibri"/>
                <a:ea typeface="Calibri"/>
                <a:cs typeface="Calibri"/>
                <a:sym typeface="Calibri"/>
              </a:rPr>
              <a:t> phase question generation</a:t>
            </a:r>
            <a:endParaRPr sz="1300">
              <a:latin typeface="Calibri"/>
              <a:ea typeface="Calibri"/>
              <a:cs typeface="Calibri"/>
              <a:sym typeface="Calibri"/>
            </a:endParaRPr>
          </a:p>
        </p:txBody>
      </p:sp>
      <p:sp>
        <p:nvSpPr>
          <p:cNvPr id="158" name="Google Shape;158;p20"/>
          <p:cNvSpPr/>
          <p:nvPr/>
        </p:nvSpPr>
        <p:spPr>
          <a:xfrm>
            <a:off x="7432438" y="3592725"/>
            <a:ext cx="476700" cy="2790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20"/>
          <p:cNvSpPr/>
          <p:nvPr/>
        </p:nvSpPr>
        <p:spPr>
          <a:xfrm>
            <a:off x="8651625" y="4563800"/>
            <a:ext cx="16101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Number of semantic search matches found</a:t>
            </a:r>
            <a:endParaRPr>
              <a:latin typeface="Calibri"/>
              <a:ea typeface="Calibri"/>
              <a:cs typeface="Calibri"/>
              <a:sym typeface="Calibri"/>
            </a:endParaRPr>
          </a:p>
        </p:txBody>
      </p:sp>
      <p:sp>
        <p:nvSpPr>
          <p:cNvPr id="160" name="Google Shape;160;p20"/>
          <p:cNvSpPr/>
          <p:nvPr/>
        </p:nvSpPr>
        <p:spPr>
          <a:xfrm>
            <a:off x="9164400" y="4057063"/>
            <a:ext cx="250200" cy="41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1" name="Google Shape;161;p20"/>
          <p:cNvSpPr/>
          <p:nvPr/>
        </p:nvSpPr>
        <p:spPr>
          <a:xfrm>
            <a:off x="9457125" y="4125463"/>
            <a:ext cx="10080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Look for 4</a:t>
            </a:r>
            <a:endParaRPr>
              <a:latin typeface="Calibri"/>
              <a:ea typeface="Calibri"/>
              <a:cs typeface="Calibri"/>
              <a:sym typeface="Calibri"/>
            </a:endParaRPr>
          </a:p>
        </p:txBody>
      </p:sp>
      <p:sp>
        <p:nvSpPr>
          <p:cNvPr id="162" name="Google Shape;162;p20"/>
          <p:cNvSpPr/>
          <p:nvPr/>
        </p:nvSpPr>
        <p:spPr>
          <a:xfrm rot="2700000">
            <a:off x="8678612" y="5338358"/>
            <a:ext cx="307591" cy="519723"/>
          </a:xfrm>
          <a:prstGeom prst="downArrow">
            <a:avLst>
              <a:gd fmla="val 50000" name="adj1"/>
              <a:gd fmla="val 59405"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p20"/>
          <p:cNvSpPr/>
          <p:nvPr/>
        </p:nvSpPr>
        <p:spPr>
          <a:xfrm>
            <a:off x="7883800" y="5853750"/>
            <a:ext cx="12411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Calibri"/>
                <a:ea typeface="Calibri"/>
                <a:cs typeface="Calibri"/>
                <a:sym typeface="Calibri"/>
              </a:rPr>
              <a:t>Push the two questions to question dataframe as it is.</a:t>
            </a:r>
            <a:endParaRPr sz="1100">
              <a:latin typeface="Calibri"/>
              <a:ea typeface="Calibri"/>
              <a:cs typeface="Calibri"/>
              <a:sym typeface="Calibri"/>
            </a:endParaRPr>
          </a:p>
        </p:txBody>
      </p:sp>
      <p:sp>
        <p:nvSpPr>
          <p:cNvPr id="164" name="Google Shape;164;p20"/>
          <p:cNvSpPr/>
          <p:nvPr/>
        </p:nvSpPr>
        <p:spPr>
          <a:xfrm>
            <a:off x="9723100" y="5853750"/>
            <a:ext cx="14784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Use LLM with relevant prompt to generate remaining questions</a:t>
            </a:r>
            <a:endParaRPr sz="1200">
              <a:latin typeface="Calibri"/>
              <a:ea typeface="Calibri"/>
              <a:cs typeface="Calibri"/>
              <a:sym typeface="Calibri"/>
            </a:endParaRPr>
          </a:p>
        </p:txBody>
      </p:sp>
      <p:sp>
        <p:nvSpPr>
          <p:cNvPr id="165" name="Google Shape;165;p20"/>
          <p:cNvSpPr/>
          <p:nvPr/>
        </p:nvSpPr>
        <p:spPr>
          <a:xfrm rot="-2700000">
            <a:off x="10083187" y="5338358"/>
            <a:ext cx="307591" cy="519723"/>
          </a:xfrm>
          <a:prstGeom prst="downArrow">
            <a:avLst>
              <a:gd fmla="val 50000" name="adj1"/>
              <a:gd fmla="val 59405"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p20"/>
          <p:cNvSpPr/>
          <p:nvPr/>
        </p:nvSpPr>
        <p:spPr>
          <a:xfrm>
            <a:off x="8123250" y="5458450"/>
            <a:ext cx="4767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a:latin typeface="Calibri"/>
                <a:ea typeface="Calibri"/>
                <a:cs typeface="Calibri"/>
                <a:sym typeface="Calibri"/>
              </a:rPr>
              <a:t>= 4</a:t>
            </a:r>
            <a:endParaRPr>
              <a:latin typeface="Calibri"/>
              <a:ea typeface="Calibri"/>
              <a:cs typeface="Calibri"/>
              <a:sym typeface="Calibri"/>
            </a:endParaRPr>
          </a:p>
        </p:txBody>
      </p:sp>
      <p:sp>
        <p:nvSpPr>
          <p:cNvPr id="167" name="Google Shape;167;p20"/>
          <p:cNvSpPr/>
          <p:nvPr/>
        </p:nvSpPr>
        <p:spPr>
          <a:xfrm>
            <a:off x="10465125" y="5458450"/>
            <a:ext cx="476700" cy="279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a:latin typeface="Calibri"/>
                <a:ea typeface="Calibri"/>
                <a:cs typeface="Calibri"/>
                <a:sym typeface="Calibri"/>
              </a:rPr>
              <a:t>&lt; 4</a:t>
            </a:r>
            <a:endParaRPr>
              <a:latin typeface="Calibri"/>
              <a:ea typeface="Calibri"/>
              <a:cs typeface="Calibri"/>
              <a:sym typeface="Calibri"/>
            </a:endParaRPr>
          </a:p>
        </p:txBody>
      </p:sp>
      <p:sp>
        <p:nvSpPr>
          <p:cNvPr id="168" name="Google Shape;168;p20"/>
          <p:cNvSpPr/>
          <p:nvPr/>
        </p:nvSpPr>
        <p:spPr>
          <a:xfrm>
            <a:off x="10770475" y="3100450"/>
            <a:ext cx="663900" cy="6510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9" name="Google Shape;169;p20"/>
          <p:cNvSpPr/>
          <p:nvPr/>
        </p:nvSpPr>
        <p:spPr>
          <a:xfrm>
            <a:off x="10985425" y="3805208"/>
            <a:ext cx="1008000" cy="476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Push 6 questions</a:t>
            </a:r>
            <a:endParaRPr>
              <a:latin typeface="Calibri"/>
              <a:ea typeface="Calibri"/>
              <a:cs typeface="Calibri"/>
              <a:sym typeface="Calibri"/>
            </a:endParaRPr>
          </a:p>
        </p:txBody>
      </p:sp>
      <p:sp>
        <p:nvSpPr>
          <p:cNvPr id="170" name="Google Shape;170;p20"/>
          <p:cNvSpPr/>
          <p:nvPr/>
        </p:nvSpPr>
        <p:spPr>
          <a:xfrm>
            <a:off x="10743800" y="2106575"/>
            <a:ext cx="1008000" cy="8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latin typeface="Calibri"/>
                <a:ea typeface="Calibri"/>
                <a:cs typeface="Calibri"/>
                <a:sym typeface="Calibri"/>
              </a:rPr>
              <a:t>Selected questions (Pandas Dataframe)</a:t>
            </a:r>
            <a:endParaRPr sz="1300">
              <a:latin typeface="Calibri"/>
              <a:ea typeface="Calibri"/>
              <a:cs typeface="Calibri"/>
              <a:sym typeface="Calibri"/>
            </a:endParaRPr>
          </a:p>
        </p:txBody>
      </p:sp>
      <p:sp>
        <p:nvSpPr>
          <p:cNvPr id="171" name="Google Shape;171;p20"/>
          <p:cNvSpPr txBox="1"/>
          <p:nvPr/>
        </p:nvSpPr>
        <p:spPr>
          <a:xfrm>
            <a:off x="8915400" y="2199500"/>
            <a:ext cx="17526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Calibri"/>
                <a:ea typeface="Calibri"/>
                <a:cs typeface="Calibri"/>
                <a:sym typeface="Calibri"/>
              </a:rPr>
              <a:t>Function output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ctrTitle"/>
          </p:nvPr>
        </p:nvSpPr>
        <p:spPr>
          <a:xfrm>
            <a:off x="1524000" y="1206304"/>
            <a:ext cx="9144000" cy="851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E75B5"/>
              </a:buClr>
              <a:buSzPts val="4400"/>
              <a:buFont typeface="Calibri"/>
              <a:buNone/>
            </a:pPr>
            <a:r>
              <a:rPr lang="en-GB" sz="4400">
                <a:solidFill>
                  <a:srgbClr val="2E75B5"/>
                </a:solidFill>
              </a:rPr>
              <a:t>Question Generation group</a:t>
            </a:r>
            <a:endParaRPr sz="4400">
              <a:solidFill>
                <a:srgbClr val="2E75B5"/>
              </a:solidFill>
            </a:endParaRPr>
          </a:p>
        </p:txBody>
      </p:sp>
      <p:pic>
        <p:nvPicPr>
          <p:cNvPr descr="A blue text on a white background&#10;&#10;Description automatically generated" id="177" name="Google Shape;177;p21"/>
          <p:cNvPicPr preferRelativeResize="0"/>
          <p:nvPr/>
        </p:nvPicPr>
        <p:blipFill rotWithShape="1">
          <a:blip r:embed="rId3">
            <a:alphaModFix/>
          </a:blip>
          <a:srcRect b="0" l="0" r="0" t="0"/>
          <a:stretch/>
        </p:blipFill>
        <p:spPr>
          <a:xfrm>
            <a:off x="196948" y="154745"/>
            <a:ext cx="2157049" cy="851169"/>
          </a:xfrm>
          <a:prstGeom prst="rect">
            <a:avLst/>
          </a:prstGeom>
          <a:noFill/>
          <a:ln>
            <a:noFill/>
          </a:ln>
        </p:spPr>
      </p:pic>
      <p:pic>
        <p:nvPicPr>
          <p:cNvPr descr="A logo with paint splashes&#10;&#10;Description automatically generated" id="178" name="Google Shape;178;p21"/>
          <p:cNvPicPr preferRelativeResize="0"/>
          <p:nvPr/>
        </p:nvPicPr>
        <p:blipFill rotWithShape="1">
          <a:blip r:embed="rId4">
            <a:alphaModFix/>
          </a:blip>
          <a:srcRect b="0" l="0" r="0" t="0"/>
          <a:stretch/>
        </p:blipFill>
        <p:spPr>
          <a:xfrm>
            <a:off x="10536702" y="57444"/>
            <a:ext cx="1655298" cy="1278987"/>
          </a:xfrm>
          <a:prstGeom prst="rect">
            <a:avLst/>
          </a:prstGeom>
          <a:noFill/>
          <a:ln>
            <a:noFill/>
          </a:ln>
        </p:spPr>
      </p:pic>
      <p:sp>
        <p:nvSpPr>
          <p:cNvPr id="179" name="Google Shape;179;p21"/>
          <p:cNvSpPr txBox="1"/>
          <p:nvPr/>
        </p:nvSpPr>
        <p:spPr>
          <a:xfrm>
            <a:off x="747175" y="2135425"/>
            <a:ext cx="5203200" cy="44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solidFill>
                  <a:schemeClr val="dk1"/>
                </a:solidFill>
                <a:latin typeface="Calibri"/>
                <a:ea typeface="Calibri"/>
                <a:cs typeface="Calibri"/>
                <a:sym typeface="Calibri"/>
              </a:rPr>
              <a:t>Updates (as of 22nd Dec’23) and next steps: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The baseline version is complete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Testing on more variety of inputs to be done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Can adjust number of questions as well as deal with conclusion phase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Prompts may be reviewed and tweaked</a:t>
            </a:r>
            <a:endParaRPr sz="2000">
              <a:solidFill>
                <a:schemeClr val="dk1"/>
              </a:solidFill>
              <a:latin typeface="Calibri"/>
              <a:ea typeface="Calibri"/>
              <a:cs typeface="Calibri"/>
              <a:sym typeface="Calibri"/>
            </a:endParaRPr>
          </a:p>
        </p:txBody>
      </p:sp>
      <p:pic>
        <p:nvPicPr>
          <p:cNvPr id="180" name="Google Shape;180;p21"/>
          <p:cNvPicPr preferRelativeResize="0"/>
          <p:nvPr/>
        </p:nvPicPr>
        <p:blipFill>
          <a:blip r:embed="rId5">
            <a:alphaModFix/>
          </a:blip>
          <a:stretch>
            <a:fillRect/>
          </a:stretch>
        </p:blipFill>
        <p:spPr>
          <a:xfrm>
            <a:off x="2174400" y="4882700"/>
            <a:ext cx="9009802" cy="1975300"/>
          </a:xfrm>
          <a:prstGeom prst="rect">
            <a:avLst/>
          </a:prstGeom>
          <a:noFill/>
          <a:ln>
            <a:noFill/>
          </a:ln>
        </p:spPr>
      </p:pic>
      <p:sp>
        <p:nvSpPr>
          <p:cNvPr id="181" name="Google Shape;181;p21"/>
          <p:cNvSpPr txBox="1"/>
          <p:nvPr/>
        </p:nvSpPr>
        <p:spPr>
          <a:xfrm>
            <a:off x="6113800" y="2057400"/>
            <a:ext cx="5946000" cy="27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solidFill>
                  <a:schemeClr val="dk1"/>
                </a:solidFill>
                <a:latin typeface="Calibri"/>
                <a:ea typeface="Calibri"/>
                <a:cs typeface="Calibri"/>
                <a:sym typeface="Calibri"/>
              </a:rPr>
              <a:t>Example:</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Job position: Nurse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Candidate summary: Dedicated and compassionate Registered Nurse with a diverse background in healthcare. Holds a [Degree or Certification] in Nursing from [Institution]. Proven expertise in providing patient-centered care, managing medical records, and collaborating with interdisciplinary teams. Skilled in administering medications, monitoring vital signs, and implementing nursing care plans. Demonstrates strong communication and interpersonal skills, fostering positive relationships with patients, families, and healthcare professionals. Upholds a commitment to continuous learning and professional development. Adept at maintaining a calm and focused demeanor in high-pressure situations. Excited about contributing clinical skills and compassionate care to a dynamic healthcare environment. [Optional: Specify any specializations, such as critical care, pediatrics, or other relevant areas of expertise.]</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