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3366"/>
  </p:normalViewPr>
  <p:slideViewPr>
    <p:cSldViewPr snapToGrid="0">
      <p:cViewPr>
        <p:scale>
          <a:sx n="91" d="100"/>
          <a:sy n="91" d="100"/>
        </p:scale>
        <p:origin x="272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todi/Library/CloudStorage/Dropbox/mgvb_paper/stats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todi/Library/CloudStorage/Dropbox/mgvb_paper/stats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todi/Library/CloudStorage/Dropbox/mgvb_paper/stats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todi/Library/CloudStorage/Dropbox/mgvb_paper/stats_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todi/Library/CloudStorage/Dropbox/mgvb_paper/stats_20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todi/Library/CloudStorage/Dropbox/mgvb_paper/stats_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Wall</a:t>
            </a:r>
            <a:r>
              <a:rPr lang="en-GB" baseline="0"/>
              <a:t> clock time</a:t>
            </a:r>
            <a:r>
              <a:rPr lang="en-GB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MGVB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Sheet1!$F$3</c:f>
                <c:numCache>
                  <c:formatCode>General</c:formatCode>
                  <c:ptCount val="1"/>
                  <c:pt idx="0">
                    <c:v>4.2</c:v>
                  </c:pt>
                </c:numCache>
              </c:numRef>
            </c:plus>
            <c:minus>
              <c:numRef>
                <c:f>Sheet1!$F$3</c:f>
                <c:numCache>
                  <c:formatCode>General</c:formatCode>
                  <c:ptCount val="1"/>
                  <c:pt idx="0">
                    <c:v>4.2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Sheet1!$E$3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2-0647-8F76-08DD148DB6BB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MaxQuant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Sheet1!$F$4</c:f>
                <c:numCache>
                  <c:formatCode>General</c:formatCode>
                  <c:ptCount val="1"/>
                  <c:pt idx="0">
                    <c:v>8.1999999999999993</c:v>
                  </c:pt>
                </c:numCache>
              </c:numRef>
            </c:plus>
            <c:minus>
              <c:numRef>
                <c:f>Sheet1!$F$4</c:f>
                <c:numCache>
                  <c:formatCode>General</c:formatCode>
                  <c:ptCount val="1"/>
                  <c:pt idx="0">
                    <c:v>8.1999999999999993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Sheet1!$E$4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2-0647-8F76-08DD148DB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599039"/>
        <c:axId val="583600767"/>
      </c:barChart>
      <c:catAx>
        <c:axId val="58359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00767"/>
        <c:crosses val="autoZero"/>
        <c:auto val="1"/>
        <c:lblAlgn val="ctr"/>
        <c:lblOffset val="100"/>
        <c:noMultiLvlLbl val="0"/>
      </c:catAx>
      <c:valAx>
        <c:axId val="58360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9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CPU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Sheet1!$D$7</c:f>
              <c:strCache>
                <c:ptCount val="1"/>
                <c:pt idx="0">
                  <c:v>MGVB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Sheet1!$F$7</c:f>
                <c:numCache>
                  <c:formatCode>General</c:formatCode>
                  <c:ptCount val="1"/>
                  <c:pt idx="0">
                    <c:v>12</c:v>
                  </c:pt>
                </c:numCache>
              </c:numRef>
            </c:plus>
            <c:minus>
              <c:numRef>
                <c:f>Sheet1!$F$7</c:f>
                <c:numCache>
                  <c:formatCode>General</c:formatCode>
                  <c:ptCount val="1"/>
                  <c:pt idx="0">
                    <c:v>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Sheet1!$E$7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E-E74B-AA17-A1ACE28F3790}"/>
            </c:ext>
          </c:extLst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MaxQuant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Sheet1!$F$8</c:f>
                <c:numCache>
                  <c:formatCode>General</c:formatCode>
                  <c:ptCount val="1"/>
                  <c:pt idx="0">
                    <c:v>75</c:v>
                  </c:pt>
                </c:numCache>
              </c:numRef>
            </c:plus>
            <c:minus>
              <c:numRef>
                <c:f>Sheet1!$F$8</c:f>
                <c:numCache>
                  <c:formatCode>General</c:formatCode>
                  <c:ptCount val="1"/>
                  <c:pt idx="0">
                    <c:v>75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Sheet1!$E$8</c:f>
              <c:numCache>
                <c:formatCode>General</c:formatCode>
                <c:ptCount val="1"/>
                <c:pt idx="0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1E-E74B-AA17-A1ACE28F3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599039"/>
        <c:axId val="583600767"/>
      </c:barChart>
      <c:catAx>
        <c:axId val="58359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00767"/>
        <c:crosses val="autoZero"/>
        <c:auto val="1"/>
        <c:lblAlgn val="ctr"/>
        <c:lblOffset val="100"/>
        <c:noMultiLvlLbl val="0"/>
      </c:catAx>
      <c:valAx>
        <c:axId val="58360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Processing 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99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Max vmem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Sheet1!$D$10</c:f>
              <c:strCache>
                <c:ptCount val="1"/>
                <c:pt idx="0">
                  <c:v>MGVB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Sheet1!$F$10</c:f>
                <c:numCache>
                  <c:formatCode>General</c:formatCode>
                  <c:ptCount val="1"/>
                  <c:pt idx="0">
                    <c:v>0.5</c:v>
                  </c:pt>
                </c:numCache>
              </c:numRef>
            </c:plus>
            <c:minus>
              <c:numRef>
                <c:f>Sheet1!$F$10</c:f>
                <c:numCache>
                  <c:formatCode>General</c:formatCode>
                  <c:ptCount val="1"/>
                  <c:pt idx="0">
                    <c:v>0.5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Sheet1!$E$10</c:f>
              <c:numCache>
                <c:formatCode>General</c:formatCode>
                <c:ptCount val="1"/>
                <c:pt idx="0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E-A041-A01A-2BF278F73FA8}"/>
            </c:ext>
          </c:extLst>
        </c:ser>
        <c:ser>
          <c:idx val="1"/>
          <c:order val="1"/>
          <c:tx>
            <c:strRef>
              <c:f>Sheet1!$D$11</c:f>
              <c:strCache>
                <c:ptCount val="1"/>
                <c:pt idx="0">
                  <c:v>MaxQuant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Sheet1!$F$11</c:f>
                <c:numCache>
                  <c:formatCode>General</c:formatCode>
                  <c:ptCount val="1"/>
                  <c:pt idx="0">
                    <c:v>1.5</c:v>
                  </c:pt>
                </c:numCache>
              </c:numRef>
            </c:plus>
            <c:minus>
              <c:numRef>
                <c:f>Sheet1!$F$11</c:f>
                <c:numCache>
                  <c:formatCode>General</c:formatCode>
                  <c:ptCount val="1"/>
                  <c:pt idx="0">
                    <c:v>1.5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Sheet1!$E$11</c:f>
              <c:numCache>
                <c:formatCode>General</c:formatCode>
                <c:ptCount val="1"/>
                <c:pt idx="0">
                  <c:v>29.3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EE-A041-A01A-2BF278F73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599039"/>
        <c:axId val="583600767"/>
      </c:barChart>
      <c:catAx>
        <c:axId val="58359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600767"/>
        <c:crosses val="autoZero"/>
        <c:auto val="1"/>
        <c:lblAlgn val="ctr"/>
        <c:lblOffset val="100"/>
        <c:noMultiLvlLbl val="0"/>
      </c:catAx>
      <c:valAx>
        <c:axId val="5836007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Max </a:t>
                </a:r>
                <a:r>
                  <a:rPr lang="en-GB" dirty="0" err="1"/>
                  <a:t>vmem</a:t>
                </a:r>
                <a:r>
                  <a:rPr lang="en-GB" dirty="0"/>
                  <a:t> (GB)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9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Quantification of Scribble and its interactors</a:t>
            </a:r>
            <a:r>
              <a:rPr lang="en-GB" baseline="0"/>
              <a:t> by spectral counts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Sheet1!$D$21</c:f>
              <c:strCache>
                <c:ptCount val="1"/>
                <c:pt idx="0">
                  <c:v>MGVB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Sheet1!$L$21:$Q$21</c:f>
                <c:numCache>
                  <c:formatCode>General</c:formatCode>
                  <c:ptCount val="6"/>
                  <c:pt idx="0">
                    <c:v>24.501700621249402</c:v>
                  </c:pt>
                  <c:pt idx="1">
                    <c:v>3</c:v>
                  </c:pt>
                  <c:pt idx="2">
                    <c:v>2.6457513110645907</c:v>
                  </c:pt>
                  <c:pt idx="3">
                    <c:v>5.7735026918962573</c:v>
                  </c:pt>
                  <c:pt idx="4">
                    <c:v>4.0414518843273806</c:v>
                  </c:pt>
                  <c:pt idx="5">
                    <c:v>2</c:v>
                  </c:pt>
                </c:numCache>
              </c:numRef>
            </c:plus>
            <c:minus>
              <c:numRef>
                <c:f>Sheet1!$L$21:$Q$21</c:f>
                <c:numCache>
                  <c:formatCode>General</c:formatCode>
                  <c:ptCount val="6"/>
                  <c:pt idx="0">
                    <c:v>24.501700621249402</c:v>
                  </c:pt>
                  <c:pt idx="1">
                    <c:v>3</c:v>
                  </c:pt>
                  <c:pt idx="2">
                    <c:v>2.6457513110645907</c:v>
                  </c:pt>
                  <c:pt idx="3">
                    <c:v>5.7735026918962573</c:v>
                  </c:pt>
                  <c:pt idx="4">
                    <c:v>4.0414518843273806</c:v>
                  </c:pt>
                  <c:pt idx="5">
                    <c:v>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Sheet1!$E$20:$J$20</c:f>
              <c:strCache>
                <c:ptCount val="6"/>
                <c:pt idx="0">
                  <c:v>SCRIB</c:v>
                </c:pt>
                <c:pt idx="1">
                  <c:v>GIT1</c:v>
                </c:pt>
                <c:pt idx="2">
                  <c:v>Beta pix</c:v>
                </c:pt>
                <c:pt idx="3">
                  <c:v>Vimentin</c:v>
                </c:pt>
                <c:pt idx="4">
                  <c:v>GFP (SCRIB PD)</c:v>
                </c:pt>
                <c:pt idx="5">
                  <c:v>GFP  (GFP PD)</c:v>
                </c:pt>
              </c:strCache>
            </c:strRef>
          </c:cat>
          <c:val>
            <c:numRef>
              <c:f>Sheet1!$E$21:$J$21</c:f>
              <c:numCache>
                <c:formatCode>General</c:formatCode>
                <c:ptCount val="6"/>
                <c:pt idx="0">
                  <c:v>504.33333333333331</c:v>
                </c:pt>
                <c:pt idx="1">
                  <c:v>22</c:v>
                </c:pt>
                <c:pt idx="2">
                  <c:v>15.666666666666666</c:v>
                </c:pt>
                <c:pt idx="3">
                  <c:v>80.333333333333329</c:v>
                </c:pt>
                <c:pt idx="4">
                  <c:v>47.333333333333336</c:v>
                </c:pt>
                <c:pt idx="5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9-DB46-A018-5A9B14F257DA}"/>
            </c:ext>
          </c:extLst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MaxQuant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Sheet1!$L$22:$Q$22</c:f>
                <c:numCache>
                  <c:formatCode>General</c:formatCode>
                  <c:ptCount val="6"/>
                  <c:pt idx="0">
                    <c:v>15.631165450257805</c:v>
                  </c:pt>
                  <c:pt idx="1">
                    <c:v>2.6457513110645907</c:v>
                  </c:pt>
                  <c:pt idx="2">
                    <c:v>1</c:v>
                  </c:pt>
                  <c:pt idx="3">
                    <c:v>4.358898943540674</c:v>
                  </c:pt>
                  <c:pt idx="4">
                    <c:v>4.5092497528228943</c:v>
                  </c:pt>
                  <c:pt idx="5">
                    <c:v>2.3094010767585034</c:v>
                  </c:pt>
                </c:numCache>
              </c:numRef>
            </c:plus>
            <c:minus>
              <c:numRef>
                <c:f>Sheet1!$L$22:$Q$22</c:f>
                <c:numCache>
                  <c:formatCode>General</c:formatCode>
                  <c:ptCount val="6"/>
                  <c:pt idx="0">
                    <c:v>15.631165450257805</c:v>
                  </c:pt>
                  <c:pt idx="1">
                    <c:v>2.6457513110645907</c:v>
                  </c:pt>
                  <c:pt idx="2">
                    <c:v>1</c:v>
                  </c:pt>
                  <c:pt idx="3">
                    <c:v>4.358898943540674</c:v>
                  </c:pt>
                  <c:pt idx="4">
                    <c:v>4.5092497528228943</c:v>
                  </c:pt>
                  <c:pt idx="5">
                    <c:v>2.3094010767585034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Sheet1!$E$20:$J$20</c:f>
              <c:strCache>
                <c:ptCount val="6"/>
                <c:pt idx="0">
                  <c:v>SCRIB</c:v>
                </c:pt>
                <c:pt idx="1">
                  <c:v>GIT1</c:v>
                </c:pt>
                <c:pt idx="2">
                  <c:v>Beta pix</c:v>
                </c:pt>
                <c:pt idx="3">
                  <c:v>Vimentin</c:v>
                </c:pt>
                <c:pt idx="4">
                  <c:v>GFP (SCRIB PD)</c:v>
                </c:pt>
                <c:pt idx="5">
                  <c:v>GFP  (GFP PD)</c:v>
                </c:pt>
              </c:strCache>
            </c:strRef>
          </c:cat>
          <c:val>
            <c:numRef>
              <c:f>Sheet1!$E$22:$J$22</c:f>
              <c:numCache>
                <c:formatCode>General</c:formatCode>
                <c:ptCount val="6"/>
                <c:pt idx="0">
                  <c:v>316</c:v>
                </c:pt>
                <c:pt idx="1">
                  <c:v>25</c:v>
                </c:pt>
                <c:pt idx="2">
                  <c:v>18</c:v>
                </c:pt>
                <c:pt idx="3">
                  <c:v>92</c:v>
                </c:pt>
                <c:pt idx="4">
                  <c:v>37.333333333333336</c:v>
                </c:pt>
                <c:pt idx="5">
                  <c:v>76.666666666666671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9-DB46-A018-5A9B14F25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0633919"/>
        <c:axId val="620636191"/>
      </c:barChart>
      <c:catAx>
        <c:axId val="62063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636191"/>
        <c:crosses val="autoZero"/>
        <c:auto val="1"/>
        <c:lblAlgn val="ctr"/>
        <c:lblOffset val="100"/>
        <c:noMultiLvlLbl val="0"/>
      </c:catAx>
      <c:valAx>
        <c:axId val="62063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Spectral</a:t>
                </a:r>
                <a:r>
                  <a:rPr lang="en-GB" baseline="0"/>
                  <a:t> cunts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63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Distribution of proteins accross</a:t>
            </a:r>
            <a:r>
              <a:rPr lang="en-GB" baseline="0"/>
              <a:t> spectral count categories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Sheet3!$B$76</c:f>
              <c:strCache>
                <c:ptCount val="1"/>
                <c:pt idx="0">
                  <c:v>&gt;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Sheet3!$C$75:$D$75</c:f>
              <c:strCache>
                <c:ptCount val="2"/>
                <c:pt idx="0">
                  <c:v>MGVB</c:v>
                </c:pt>
                <c:pt idx="1">
                  <c:v>MaxQUant</c:v>
                </c:pt>
              </c:strCache>
            </c:strRef>
          </c:cat>
          <c:val>
            <c:numRef>
              <c:f>Sheet3!$C$76:$D$76</c:f>
              <c:numCache>
                <c:formatCode>General</c:formatCode>
                <c:ptCount val="2"/>
                <c:pt idx="0">
                  <c:v>485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B-BD41-A18D-2A09713799CC}"/>
            </c:ext>
          </c:extLst>
        </c:ser>
        <c:ser>
          <c:idx val="1"/>
          <c:order val="1"/>
          <c:tx>
            <c:strRef>
              <c:f>Sheet3!$B$77</c:f>
              <c:strCache>
                <c:ptCount val="1"/>
                <c:pt idx="0">
                  <c:v>5 to 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Sheet3!$C$75:$D$75</c:f>
              <c:strCache>
                <c:ptCount val="2"/>
                <c:pt idx="0">
                  <c:v>MGVB</c:v>
                </c:pt>
                <c:pt idx="1">
                  <c:v>MaxQUant</c:v>
                </c:pt>
              </c:strCache>
            </c:strRef>
          </c:cat>
          <c:val>
            <c:numRef>
              <c:f>Sheet3!$C$77:$D$77</c:f>
              <c:numCache>
                <c:formatCode>General</c:formatCode>
                <c:ptCount val="2"/>
                <c:pt idx="0">
                  <c:v>225</c:v>
                </c:pt>
                <c:pt idx="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B-BD41-A18D-2A09713799CC}"/>
            </c:ext>
          </c:extLst>
        </c:ser>
        <c:ser>
          <c:idx val="2"/>
          <c:order val="2"/>
          <c:tx>
            <c:strRef>
              <c:f>Sheet3!$B$78</c:f>
              <c:strCache>
                <c:ptCount val="1"/>
                <c:pt idx="0">
                  <c:v>2 to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Sheet3!$C$75:$D$75</c:f>
              <c:strCache>
                <c:ptCount val="2"/>
                <c:pt idx="0">
                  <c:v>MGVB</c:v>
                </c:pt>
                <c:pt idx="1">
                  <c:v>MaxQUant</c:v>
                </c:pt>
              </c:strCache>
            </c:strRef>
          </c:cat>
          <c:val>
            <c:numRef>
              <c:f>Sheet3!$C$78:$D$78</c:f>
              <c:numCache>
                <c:formatCode>General</c:formatCode>
                <c:ptCount val="2"/>
                <c:pt idx="0">
                  <c:v>302</c:v>
                </c:pt>
                <c:pt idx="1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B-BD41-A18D-2A09713799CC}"/>
            </c:ext>
          </c:extLst>
        </c:ser>
        <c:ser>
          <c:idx val="3"/>
          <c:order val="3"/>
          <c:tx>
            <c:strRef>
              <c:f>Sheet3!$B$79</c:f>
              <c:strCache>
                <c:ptCount val="1"/>
                <c:pt idx="0">
                  <c:v>only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Sheet3!$C$75:$D$75</c:f>
              <c:strCache>
                <c:ptCount val="2"/>
                <c:pt idx="0">
                  <c:v>MGVB</c:v>
                </c:pt>
                <c:pt idx="1">
                  <c:v>MaxQUant</c:v>
                </c:pt>
              </c:strCache>
            </c:strRef>
          </c:cat>
          <c:val>
            <c:numRef>
              <c:f>Sheet3!$C$79:$D$79</c:f>
              <c:numCache>
                <c:formatCode>General</c:formatCode>
                <c:ptCount val="2"/>
                <c:pt idx="0">
                  <c:v>271</c:v>
                </c:pt>
                <c:pt idx="1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B-BD41-A18D-2A0971379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13149760"/>
        <c:axId val="1313806000"/>
      </c:barChart>
      <c:catAx>
        <c:axId val="1313149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806000"/>
        <c:crosses val="autoZero"/>
        <c:auto val="1"/>
        <c:lblAlgn val="ctr"/>
        <c:lblOffset val="100"/>
        <c:noMultiLvlLbl val="0"/>
      </c:catAx>
      <c:valAx>
        <c:axId val="1313806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14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Significant scans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Sheet3!$B$98:$B$103</c:f>
              <c:numCache>
                <c:formatCode>General</c:formatCode>
                <c:ptCount val="6"/>
                <c:pt idx="0">
                  <c:v>4709</c:v>
                </c:pt>
                <c:pt idx="1">
                  <c:v>4637</c:v>
                </c:pt>
                <c:pt idx="2">
                  <c:v>4412</c:v>
                </c:pt>
                <c:pt idx="3">
                  <c:v>6221</c:v>
                </c:pt>
                <c:pt idx="4">
                  <c:v>5906</c:v>
                </c:pt>
                <c:pt idx="5">
                  <c:v>5923</c:v>
                </c:pt>
              </c:numCache>
            </c:numRef>
          </c:xVal>
          <c:yVal>
            <c:numRef>
              <c:f>Sheet3!$C$98:$C$103</c:f>
              <c:numCache>
                <c:formatCode>General</c:formatCode>
                <c:ptCount val="6"/>
                <c:pt idx="0">
                  <c:v>4633</c:v>
                </c:pt>
                <c:pt idx="1">
                  <c:v>4635</c:v>
                </c:pt>
                <c:pt idx="2">
                  <c:v>4508</c:v>
                </c:pt>
                <c:pt idx="3">
                  <c:v>6103</c:v>
                </c:pt>
                <c:pt idx="4">
                  <c:v>5832</c:v>
                </c:pt>
                <c:pt idx="5">
                  <c:v>5839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F3-4A47-A2AC-F310A122A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09695"/>
        <c:axId val="34900863"/>
      </c:scatterChart>
      <c:valAx>
        <c:axId val="34909695"/>
        <c:scaling>
          <c:orientation val="minMax"/>
          <c:min val="4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MGVB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00863"/>
        <c:crosses val="autoZero"/>
        <c:crossBetween val="midCat"/>
      </c:valAx>
      <c:valAx>
        <c:axId val="34900863"/>
        <c:scaling>
          <c:orientation val="minMax"/>
          <c:min val="4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MaxQuant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09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23DD-119F-F597-DD32-DC682EBA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623FC-D870-4123-6CFD-0E798EF2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A496-CC41-8FB4-27DF-3CE54A15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0393-AB79-B60E-A9D7-FAB39A12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174B-B831-6125-4DDE-A644884A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BF4-3ADE-629C-851A-043C55B2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034C1-32C8-D937-2FBA-9AB8524D5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ACDA-D947-9F43-B048-A3CBF5C8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0DEF-3E7D-946F-7F93-1686AF4D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0149-2EE2-BA2E-46B9-F9AC653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D21CC-3416-3A48-6FF8-CFEDC97BD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DD89F-0D7D-7D10-A237-DE781829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880D-A014-1E69-8DBB-4D1029C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2FE6-598D-582E-E50C-C37FE8BE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D433-FBF3-AE79-5A56-6CDB418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3D41-BC03-41BE-8E31-377CBF62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0912-EB90-7059-53E1-1DAB37F8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6FB1-3563-E4FE-49DB-AC160741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CADB-EF8F-BB53-9822-C015B759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AFA-E830-9038-FAED-362A7BD8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C224-BDF0-3BD3-BA5D-3388341A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E38E-C0A4-1F57-1EE5-FB408914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3BDA-E59E-4AD1-4573-06D84B52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AA2C-8E26-4F8F-F52E-CA35E0CD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6002-64F4-29E9-6DC0-EE65CFC2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5FA9-8B85-3306-A0DB-E98F6AC2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A1F6-2BA3-D35A-68D1-9178590D7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37E8C-4231-8367-E3E6-6ECEB4E8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7938-EB06-32DA-5070-36E6EAA5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2F305-601F-CFD0-D4A9-220F8CDE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F4806-6EB5-85CD-E776-F6B50E29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2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8821-200C-9D82-67E3-DCC1D44D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2B2BC-02B5-453D-53B9-298B40A3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1D52E-3A47-523D-A575-AF6DB4CA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76E7-F062-6727-1C82-7F0406C82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1F64E-5D84-246D-B01C-63FF5B2F0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689B4-E0B7-C7B8-CC5F-BDC8298F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C164-8B09-C9B6-FE59-5B2FCEA2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1C6AF-CBFF-74B6-3617-0E0CE3DB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E7EA-E495-D569-5A34-94DA3DC4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055BD-7855-210B-1228-D169DB93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A2B4-A08F-C42B-C0E9-DA9313AA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5FAB7-083E-EF75-30E7-B1B3FEC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6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94AF-8D60-CC1C-1D3D-4D1146EB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905DF-820E-C915-6720-E580B24F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75A03-E183-2EA7-0E72-13E5F293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9E3E-ED85-D4DD-23CB-304E30D2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115E-A123-9B3F-DAD0-53C82A8F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A47E2-CB58-9545-6631-AC332FAB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F70BA-AD96-0741-9CE0-58DD0FB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9315-DFFD-3776-8CA1-D701D04D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52471-F67A-3EFA-760D-DF265A03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EC3A-450C-6E0C-C4E2-884CBD63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A498D-EE1C-9CE8-A061-2A02F0DD1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E25DD-7B0E-9037-1B2D-2BCB9F9E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C196E-9A97-392C-375B-FD322EC5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74F34-2A15-A993-419A-1EE02267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D003-B939-9665-6729-54F52D0D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A1F57-BBDA-87FF-0D39-A69775CC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038CF-464F-AD9C-6ADE-4CAFED50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A258-C555-521E-D9FB-C0A92EDF6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1A82-19B0-9D4C-8981-4893A77E58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7BFC-953F-3745-BE27-3800101CE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4C3E-8D7A-89D6-578C-E0DB61C3E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29E2-C078-E342-9C12-991359AB6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563BCB-E09A-8C87-7BF4-C75AF485D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008279"/>
              </p:ext>
            </p:extLst>
          </p:nvPr>
        </p:nvGraphicFramePr>
        <p:xfrm>
          <a:off x="2675660" y="1833129"/>
          <a:ext cx="2664436" cy="284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03A92D-CC45-004E-9F5F-40FD97098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241710"/>
              </p:ext>
            </p:extLst>
          </p:nvPr>
        </p:nvGraphicFramePr>
        <p:xfrm>
          <a:off x="5237988" y="1833129"/>
          <a:ext cx="2762250" cy="311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8A1A8C0-66ED-2146-9EFB-8541C5E51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779895"/>
              </p:ext>
            </p:extLst>
          </p:nvPr>
        </p:nvGraphicFramePr>
        <p:xfrm>
          <a:off x="8023206" y="1816060"/>
          <a:ext cx="20828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C9A510-76ED-E3A2-566D-838C550FF64F}"/>
              </a:ext>
            </a:extLst>
          </p:cNvPr>
          <p:cNvSpPr txBox="1"/>
          <p:nvPr/>
        </p:nvSpPr>
        <p:spPr>
          <a:xfrm>
            <a:off x="2761264" y="18348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CD6C1-BFBD-065E-D4A2-B65CC62B3D1E}"/>
              </a:ext>
            </a:extLst>
          </p:cNvPr>
          <p:cNvSpPr txBox="1"/>
          <p:nvPr/>
        </p:nvSpPr>
        <p:spPr>
          <a:xfrm>
            <a:off x="5521522" y="18458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7C1C-F0E9-15EE-4C74-DA0FD19B0083}"/>
              </a:ext>
            </a:extLst>
          </p:cNvPr>
          <p:cNvSpPr txBox="1"/>
          <p:nvPr/>
        </p:nvSpPr>
        <p:spPr>
          <a:xfrm>
            <a:off x="7813764" y="18458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01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7A3C1-170E-233C-A5E7-BAA3C1198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962562"/>
              </p:ext>
            </p:extLst>
          </p:nvPr>
        </p:nvGraphicFramePr>
        <p:xfrm>
          <a:off x="1266448" y="3276600"/>
          <a:ext cx="5350647" cy="3216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0013A9-4510-1911-2E08-613540302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85087"/>
              </p:ext>
            </p:extLst>
          </p:nvPr>
        </p:nvGraphicFramePr>
        <p:xfrm>
          <a:off x="1133877" y="200025"/>
          <a:ext cx="5483218" cy="3095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3EE80B-DE81-4A40-A6B4-6EE7F5629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2769"/>
              </p:ext>
            </p:extLst>
          </p:nvPr>
        </p:nvGraphicFramePr>
        <p:xfrm>
          <a:off x="7283790" y="582082"/>
          <a:ext cx="3124200" cy="2143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39432642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16662154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368175677"/>
                    </a:ext>
                  </a:extLst>
                </a:gridCol>
              </a:tblGrid>
              <a:tr h="26795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Significant scans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12133"/>
                  </a:ext>
                </a:extLst>
              </a:tr>
              <a:tr h="26795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MGVB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MaxQuant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338574"/>
                  </a:ext>
                </a:extLst>
              </a:tr>
              <a:tr h="267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WT1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4709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4633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331731"/>
                  </a:ext>
                </a:extLst>
              </a:tr>
              <a:tr h="267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WT2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4637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4635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354688"/>
                  </a:ext>
                </a:extLst>
              </a:tr>
              <a:tr h="267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WT3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4412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4508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418807"/>
                  </a:ext>
                </a:extLst>
              </a:tr>
              <a:tr h="267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GFP1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6221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6103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093690"/>
                  </a:ext>
                </a:extLst>
              </a:tr>
              <a:tr h="267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GFP2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5906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5832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294881"/>
                  </a:ext>
                </a:extLst>
              </a:tr>
              <a:tr h="2679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GFP3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5923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5839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8454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EEB452-D061-9A3A-2D1F-BD81332C135E}"/>
              </a:ext>
            </a:extLst>
          </p:cNvPr>
          <p:cNvSpPr txBox="1"/>
          <p:nvPr/>
        </p:nvSpPr>
        <p:spPr>
          <a:xfrm>
            <a:off x="1330728" y="2127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9208-443D-F600-D705-B2E3D23249F3}"/>
              </a:ext>
            </a:extLst>
          </p:cNvPr>
          <p:cNvSpPr txBox="1"/>
          <p:nvPr/>
        </p:nvSpPr>
        <p:spPr>
          <a:xfrm>
            <a:off x="1358097" y="3295649"/>
            <a:ext cx="36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AC771-1750-7623-6C9E-48C9B961A01E}"/>
              </a:ext>
            </a:extLst>
          </p:cNvPr>
          <p:cNvSpPr txBox="1"/>
          <p:nvPr/>
        </p:nvSpPr>
        <p:spPr>
          <a:xfrm>
            <a:off x="6821645" y="2127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D0405-A636-04CB-F446-3AAB3D3B9F83}"/>
              </a:ext>
            </a:extLst>
          </p:cNvPr>
          <p:cNvSpPr txBox="1"/>
          <p:nvPr/>
        </p:nvSpPr>
        <p:spPr>
          <a:xfrm>
            <a:off x="6953251" y="3276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B5CF8F-3846-6642-9346-DC31D3B359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074338"/>
              </p:ext>
            </p:extLst>
          </p:nvPr>
        </p:nvGraphicFramePr>
        <p:xfrm>
          <a:off x="7118520" y="3429000"/>
          <a:ext cx="3289469" cy="303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36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17752-7129-1127-3093-9E1ECFEDE5BB}"/>
              </a:ext>
            </a:extLst>
          </p:cNvPr>
          <p:cNvSpPr txBox="1"/>
          <p:nvPr/>
        </p:nvSpPr>
        <p:spPr>
          <a:xfrm>
            <a:off x="863702" y="2149670"/>
            <a:ext cx="15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C16DF-ABBB-61CE-C950-8E2B7A5C27ED}"/>
              </a:ext>
            </a:extLst>
          </p:cNvPr>
          <p:cNvSpPr txBox="1"/>
          <p:nvPr/>
        </p:nvSpPr>
        <p:spPr>
          <a:xfrm>
            <a:off x="3508323" y="1901139"/>
            <a:ext cx="151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ions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8AB06-81B5-D7BB-CE9F-ED660AE6107B}"/>
              </a:ext>
            </a:extLst>
          </p:cNvPr>
          <p:cNvSpPr txBox="1"/>
          <p:nvPr/>
        </p:nvSpPr>
        <p:spPr>
          <a:xfrm>
            <a:off x="3551376" y="1311459"/>
            <a:ext cx="570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MSFragger will detect                                 MGVB will detect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FDA5A-EC8E-4560-42CF-BF03A5429F0E}"/>
              </a:ext>
            </a:extLst>
          </p:cNvPr>
          <p:cNvSpPr txBox="1"/>
          <p:nvPr/>
        </p:nvSpPr>
        <p:spPr>
          <a:xfrm>
            <a:off x="6726073" y="1858243"/>
            <a:ext cx="16445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 ions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PQQGP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PQQGPG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PQQGPG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2B2CC-7970-CAB7-0EE4-3FA4FB06F802}"/>
              </a:ext>
            </a:extLst>
          </p:cNvPr>
          <p:cNvSpPr txBox="1"/>
          <p:nvPr/>
        </p:nvSpPr>
        <p:spPr>
          <a:xfrm>
            <a:off x="8116340" y="1872671"/>
            <a:ext cx="1517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y ions</a:t>
            </a:r>
          </a:p>
          <a:p>
            <a:pPr algn="r"/>
            <a:r>
              <a:rPr lang="en-US" dirty="0"/>
              <a:t>R</a:t>
            </a:r>
          </a:p>
          <a:p>
            <a:pPr algn="r"/>
            <a:r>
              <a:rPr lang="en-US" dirty="0"/>
              <a:t>PR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  <a:p>
            <a:pPr algn="r"/>
            <a:r>
              <a:rPr lang="en-US" dirty="0"/>
              <a:t>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  <a:p>
            <a:pPr algn="r"/>
            <a:r>
              <a:rPr lang="en-US" dirty="0"/>
              <a:t>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  <a:p>
            <a:pPr algn="r"/>
            <a:r>
              <a:rPr lang="en-US" dirty="0"/>
              <a:t>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  <a:p>
            <a:pPr algn="r"/>
            <a:r>
              <a:rPr lang="en-US" dirty="0"/>
              <a:t>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  <a:p>
            <a:pPr algn="r"/>
            <a:r>
              <a:rPr lang="en-US" dirty="0"/>
              <a:t>QQGPG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  <a:p>
            <a:pPr algn="r"/>
            <a:r>
              <a:rPr lang="en-US" dirty="0"/>
              <a:t>PQQGPG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D3648-16FD-1F57-6F7B-1D6F36D820D0}"/>
              </a:ext>
            </a:extLst>
          </p:cNvPr>
          <p:cNvSpPr txBox="1"/>
          <p:nvPr/>
        </p:nvSpPr>
        <p:spPr>
          <a:xfrm>
            <a:off x="5025397" y="1872671"/>
            <a:ext cx="95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 ions</a:t>
            </a:r>
          </a:p>
          <a:p>
            <a:pPr algn="r"/>
            <a:r>
              <a:rPr lang="en-US" dirty="0"/>
              <a:t>R</a:t>
            </a:r>
          </a:p>
          <a:p>
            <a:pPr algn="r"/>
            <a:r>
              <a:rPr lang="en-US" dirty="0"/>
              <a:t>PR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2BF5A3-E670-D54D-A23C-F05332D24B41}"/>
              </a:ext>
            </a:extLst>
          </p:cNvPr>
          <p:cNvSpPr txBox="1"/>
          <p:nvPr/>
        </p:nvSpPr>
        <p:spPr>
          <a:xfrm>
            <a:off x="863702" y="1311459"/>
            <a:ext cx="226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Precursor modified on 2 S residues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DBE91-CD19-AAD8-0180-5AA09D70B81F}"/>
              </a:ext>
            </a:extLst>
          </p:cNvPr>
          <p:cNvSpPr txBox="1"/>
          <p:nvPr/>
        </p:nvSpPr>
        <p:spPr>
          <a:xfrm>
            <a:off x="1040811" y="3482602"/>
            <a:ext cx="4373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Max(MSFragger P score) = 19.64</a:t>
            </a:r>
          </a:p>
          <a:p>
            <a:r>
              <a:rPr lang="en-US" sz="2400" dirty="0"/>
              <a:t>       Max(MGVB P score) = </a:t>
            </a:r>
            <a:r>
              <a:rPr lang="en-US" sz="2400" b="1" u="sng" dirty="0"/>
              <a:t>234.19</a:t>
            </a:r>
          </a:p>
        </p:txBody>
      </p:sp>
    </p:spTree>
    <p:extLst>
      <p:ext uri="{BB962C8B-B14F-4D97-AF65-F5344CB8AC3E}">
        <p14:creationId xmlns:p14="http://schemas.microsoft.com/office/powerpoint/2010/main" val="132391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13933</TotalTime>
  <Words>132</Words>
  <Application>Microsoft Macintosh PowerPoint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Metodiev, Metodi</dc:creator>
  <cp:lastModifiedBy>Metodiev, Metodi</cp:lastModifiedBy>
  <cp:revision>14</cp:revision>
  <dcterms:created xsi:type="dcterms:W3CDTF">2023-12-01T11:10:26Z</dcterms:created>
  <dcterms:modified xsi:type="dcterms:W3CDTF">2024-04-11T03:59:00Z</dcterms:modified>
</cp:coreProperties>
</file>