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64" r:id="rId2"/>
  </p:sldMasterIdLst>
  <p:sldIdLst>
    <p:sldId id="256" r:id="rId3"/>
    <p:sldId id="257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7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11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9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7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8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96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8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9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7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587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716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0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3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60569EF8-48EE-2405-73EE-2EA30FFC9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0010" b="5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6C8FBF-02E4-0CDA-9558-B788E994F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s-MX" b="1" dirty="0"/>
              <a:t>defcon5</a:t>
            </a:r>
            <a:endParaRPr lang="es-CL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9504A9-8AF6-6BF9-85BA-60A29917D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s-MX" b="1" dirty="0"/>
              <a:t>Sistema de gestión del Plan de Continuidad de Negocios (BCP/DRP)</a:t>
            </a:r>
            <a:endParaRPr lang="es-CL" b="1" dirty="0"/>
          </a:p>
        </p:txBody>
      </p:sp>
      <p:grpSp>
        <p:nvGrpSpPr>
          <p:cNvPr id="34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51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BEE6FEA-3CBF-2795-4D7E-002EEC56EAC1}"/>
              </a:ext>
            </a:extLst>
          </p:cNvPr>
          <p:cNvSpPr txBox="1"/>
          <p:nvPr/>
        </p:nvSpPr>
        <p:spPr>
          <a:xfrm>
            <a:off x="785191" y="208722"/>
            <a:ext cx="385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Que es el BCP/DRP ? </a:t>
            </a:r>
            <a:endParaRPr lang="es-CL" sz="2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59F366-A87F-E43D-41D8-BD26B04E8628}"/>
              </a:ext>
            </a:extLst>
          </p:cNvPr>
          <p:cNvSpPr txBox="1"/>
          <p:nvPr/>
        </p:nvSpPr>
        <p:spPr>
          <a:xfrm>
            <a:off x="1732731" y="1042077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Conjunto de:</a:t>
            </a:r>
            <a:endParaRPr lang="es-CL" sz="28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B8B946-E64D-C931-AD2E-7519FB101697}"/>
              </a:ext>
            </a:extLst>
          </p:cNvPr>
          <p:cNvSpPr txBox="1"/>
          <p:nvPr/>
        </p:nvSpPr>
        <p:spPr>
          <a:xfrm>
            <a:off x="2786278" y="2547725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Procesos críticos</a:t>
            </a:r>
            <a:endParaRPr lang="es-CL" sz="28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EA19B7-EE83-0921-0595-2957E205C33E}"/>
              </a:ext>
            </a:extLst>
          </p:cNvPr>
          <p:cNvSpPr txBox="1"/>
          <p:nvPr/>
        </p:nvSpPr>
        <p:spPr>
          <a:xfrm>
            <a:off x="2819410" y="3057934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Roles</a:t>
            </a:r>
            <a:endParaRPr lang="es-CL" sz="2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692BC7-11EE-27D2-99EF-C0791AACB93A}"/>
              </a:ext>
            </a:extLst>
          </p:cNvPr>
          <p:cNvSpPr txBox="1"/>
          <p:nvPr/>
        </p:nvSpPr>
        <p:spPr>
          <a:xfrm>
            <a:off x="2822725" y="3558199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Procedimientos</a:t>
            </a:r>
            <a:endParaRPr lang="es-CL" sz="28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600BCC-D32B-08DD-643D-2F6E0CBA4D99}"/>
              </a:ext>
            </a:extLst>
          </p:cNvPr>
          <p:cNvSpPr txBox="1"/>
          <p:nvPr/>
        </p:nvSpPr>
        <p:spPr>
          <a:xfrm>
            <a:off x="2749836" y="2034205"/>
            <a:ext cx="9195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Políticas y  Estructura Organizacional (</a:t>
            </a:r>
            <a:r>
              <a:rPr lang="es-MX" sz="2800" b="1" dirty="0" err="1"/>
              <a:t>Gobernance</a:t>
            </a:r>
            <a:r>
              <a:rPr lang="es-MX" sz="2800" b="1" dirty="0"/>
              <a:t>)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90800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BEE6FEA-3CBF-2795-4D7E-002EEC56EAC1}"/>
              </a:ext>
            </a:extLst>
          </p:cNvPr>
          <p:cNvSpPr txBox="1"/>
          <p:nvPr/>
        </p:nvSpPr>
        <p:spPr>
          <a:xfrm>
            <a:off x="3289852" y="2176670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Que es el BCP/DRP </a:t>
            </a:r>
            <a:endParaRPr lang="es-CL" sz="2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59F366-A87F-E43D-41D8-BD26B04E8628}"/>
              </a:ext>
            </a:extLst>
          </p:cNvPr>
          <p:cNvSpPr txBox="1"/>
          <p:nvPr/>
        </p:nvSpPr>
        <p:spPr>
          <a:xfrm>
            <a:off x="3216970" y="3038071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¿Qué problemas plantea?</a:t>
            </a:r>
            <a:endParaRPr lang="es-CL" sz="28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B8B946-E64D-C931-AD2E-7519FB101697}"/>
              </a:ext>
            </a:extLst>
          </p:cNvPr>
          <p:cNvSpPr txBox="1"/>
          <p:nvPr/>
        </p:nvSpPr>
        <p:spPr>
          <a:xfrm>
            <a:off x="3332929" y="3929270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¿Qué solución proponemos?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106157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BEE6FEA-3CBF-2795-4D7E-002EEC56EAC1}"/>
              </a:ext>
            </a:extLst>
          </p:cNvPr>
          <p:cNvSpPr txBox="1"/>
          <p:nvPr/>
        </p:nvSpPr>
        <p:spPr>
          <a:xfrm>
            <a:off x="2027582" y="288235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¿Qué problemas plantea?</a:t>
            </a:r>
            <a:endParaRPr lang="es-CL" sz="28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881B6C-7599-EB3C-AEE6-50DFAABE64EE}"/>
              </a:ext>
            </a:extLst>
          </p:cNvPr>
          <p:cNvSpPr txBox="1"/>
          <p:nvPr/>
        </p:nvSpPr>
        <p:spPr>
          <a:xfrm>
            <a:off x="2302564" y="1467678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Es complejo de implementar </a:t>
            </a:r>
            <a:endParaRPr lang="es-CL" sz="24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0C6F63-CEC3-C719-1644-A7A64903EC87}"/>
              </a:ext>
            </a:extLst>
          </p:cNvPr>
          <p:cNvSpPr txBox="1"/>
          <p:nvPr/>
        </p:nvSpPr>
        <p:spPr>
          <a:xfrm>
            <a:off x="2388706" y="4505743"/>
            <a:ext cx="682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Su documentacion  es  difícil de administrar</a:t>
            </a:r>
            <a:endParaRPr lang="es-CL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3CBE88-5BEB-A761-2259-09617D5CBA01}"/>
              </a:ext>
            </a:extLst>
          </p:cNvPr>
          <p:cNvSpPr txBox="1"/>
          <p:nvPr/>
        </p:nvSpPr>
        <p:spPr>
          <a:xfrm>
            <a:off x="2779641" y="1993304"/>
            <a:ext cx="8431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Involucra a muchas areas =&gt; Coordinación, organización, dirección, autorizaciones,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Requiere mucho analisis y manejo conceptual =&gt; Establecer muchas relaciones (Procesos, Activos/Recursos,  Impactos, Indicadores, </a:t>
            </a:r>
            <a:r>
              <a:rPr lang="es-MX" b="1" i="1" dirty="0" err="1"/>
              <a:t>etc</a:t>
            </a:r>
            <a:r>
              <a:rPr lang="es-MX" b="1" i="1" dirty="0"/>
              <a:t>)l.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Define roles permanentes, activos y no activos =&gt; + pega.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Requiere apoyo de la Alta Administración.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 etc.</a:t>
            </a:r>
            <a:endParaRPr lang="es-CL" b="1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B4253A-ACFC-DDFD-975E-1FA2251E935E}"/>
              </a:ext>
            </a:extLst>
          </p:cNvPr>
          <p:cNvSpPr txBox="1"/>
          <p:nvPr/>
        </p:nvSpPr>
        <p:spPr>
          <a:xfrm>
            <a:off x="2663687" y="4958477"/>
            <a:ext cx="843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Usualmente documentado en base a PDF, </a:t>
            </a:r>
            <a:r>
              <a:rPr lang="es-MX" b="1" i="1" dirty="0" err="1"/>
              <a:t>Excell</a:t>
            </a:r>
            <a:r>
              <a:rPr lang="es-MX" b="1" i="1" dirty="0"/>
              <a:t>,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Usualmente almacenada en varios dispositivos y areas de memoria (directorios) =&gt; Esfuerzo en búsqueda y Gestión de versiones. </a:t>
            </a:r>
          </a:p>
        </p:txBody>
      </p:sp>
    </p:spTree>
    <p:extLst>
      <p:ext uri="{BB962C8B-B14F-4D97-AF65-F5344CB8AC3E}">
        <p14:creationId xmlns:p14="http://schemas.microsoft.com/office/powerpoint/2010/main" val="41778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BEE6FEA-3CBF-2795-4D7E-002EEC56EAC1}"/>
              </a:ext>
            </a:extLst>
          </p:cNvPr>
          <p:cNvSpPr txBox="1"/>
          <p:nvPr/>
        </p:nvSpPr>
        <p:spPr>
          <a:xfrm>
            <a:off x="2027582" y="288235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¿Qué problemas plantea?</a:t>
            </a:r>
            <a:endParaRPr lang="es-CL" sz="2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0C6F63-CEC3-C719-1644-A7A64903EC87}"/>
              </a:ext>
            </a:extLst>
          </p:cNvPr>
          <p:cNvSpPr txBox="1"/>
          <p:nvPr/>
        </p:nvSpPr>
        <p:spPr>
          <a:xfrm>
            <a:off x="2388706" y="1643273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Es caro</a:t>
            </a:r>
            <a:endParaRPr lang="es-CL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B4253A-ACFC-DDFD-975E-1FA2251E935E}"/>
              </a:ext>
            </a:extLst>
          </p:cNvPr>
          <p:cNvSpPr txBox="1"/>
          <p:nvPr/>
        </p:nvSpPr>
        <p:spPr>
          <a:xfrm>
            <a:off x="2663687" y="2096007"/>
            <a:ext cx="8431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Es demandante en términos de tiempo.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Requiere mantención constante =&gt; Monitoreo y Control de Cambios, Pruebas.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9F34E1-88D4-396B-A9B9-54647E00B794}"/>
              </a:ext>
            </a:extLst>
          </p:cNvPr>
          <p:cNvSpPr txBox="1"/>
          <p:nvPr/>
        </p:nvSpPr>
        <p:spPr>
          <a:xfrm>
            <a:off x="2392021" y="3365072"/>
            <a:ext cx="386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Beneficio no es evidente</a:t>
            </a:r>
            <a:endParaRPr lang="es-CL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8CE531-0625-0A32-6F8B-F7F489932B0F}"/>
              </a:ext>
            </a:extLst>
          </p:cNvPr>
          <p:cNvSpPr txBox="1"/>
          <p:nvPr/>
        </p:nvSpPr>
        <p:spPr>
          <a:xfrm>
            <a:off x="2667002" y="3827745"/>
            <a:ext cx="843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Bajo nivel de motivación en participantes.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Poca atención a los detalles.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Su valor no se aprecia  en el día a </a:t>
            </a:r>
            <a:r>
              <a:rPr lang="es-MX" b="1" i="1" dirty="0" err="1"/>
              <a:t>dia</a:t>
            </a:r>
            <a:r>
              <a:rPr lang="es-MX" b="1" i="1" dirty="0"/>
              <a:t>, solo en caso de catástrofe =&gt; rara vez es eficaz.  </a:t>
            </a:r>
          </a:p>
        </p:txBody>
      </p:sp>
    </p:spTree>
    <p:extLst>
      <p:ext uri="{BB962C8B-B14F-4D97-AF65-F5344CB8AC3E}">
        <p14:creationId xmlns:p14="http://schemas.microsoft.com/office/powerpoint/2010/main" val="390111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881B6C-7599-EB3C-AEE6-50DFAABE64EE}"/>
              </a:ext>
            </a:extLst>
          </p:cNvPr>
          <p:cNvSpPr txBox="1"/>
          <p:nvPr/>
        </p:nvSpPr>
        <p:spPr>
          <a:xfrm>
            <a:off x="2302564" y="1825486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Uso de Tecnologías Web y Base de Datos</a:t>
            </a:r>
            <a:endParaRPr lang="es-CL" sz="24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0C6F63-CEC3-C719-1644-A7A64903EC87}"/>
              </a:ext>
            </a:extLst>
          </p:cNvPr>
          <p:cNvSpPr txBox="1"/>
          <p:nvPr/>
        </p:nvSpPr>
        <p:spPr>
          <a:xfrm>
            <a:off x="2348950" y="3800069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Automatizar los  procedimientos del BCP</a:t>
            </a:r>
            <a:endParaRPr lang="es-CL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3CBE88-5BEB-A761-2259-09617D5CBA01}"/>
              </a:ext>
            </a:extLst>
          </p:cNvPr>
          <p:cNvSpPr txBox="1"/>
          <p:nvPr/>
        </p:nvSpPr>
        <p:spPr>
          <a:xfrm>
            <a:off x="2779641" y="2351112"/>
            <a:ext cx="8431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Acceso al  BCP/DRP </a:t>
            </a:r>
            <a:r>
              <a:rPr lang="es-MX" b="1" i="1" dirty="0" err="1"/>
              <a:t>via</a:t>
            </a:r>
            <a:r>
              <a:rPr lang="es-MX" b="1" i="1" dirty="0"/>
              <a:t>  Internet por navegadores estándar (Edge, Firefox, </a:t>
            </a:r>
            <a:r>
              <a:rPr lang="es-MX" b="1" i="1" dirty="0" err="1"/>
              <a:t>etc</a:t>
            </a:r>
            <a:r>
              <a:rPr lang="es-MX" b="1" i="1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Establecer una comunidad de personas interesadas.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Utilización de las facilidades de </a:t>
            </a:r>
            <a:r>
              <a:rPr lang="es-MX" b="1" i="1" dirty="0" err="1"/>
              <a:t>mensajeria</a:t>
            </a:r>
            <a:r>
              <a:rPr lang="es-MX" b="1" i="1" dirty="0"/>
              <a:t>  (email, </a:t>
            </a:r>
            <a:r>
              <a:rPr lang="es-MX" b="1" i="1" dirty="0" err="1"/>
              <a:t>wassap</a:t>
            </a:r>
            <a:r>
              <a:rPr lang="es-MX" b="1" i="1" dirty="0"/>
              <a:t>, SMS, etc.).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Utilización de las facilidades de relacionamiento de los datos (BD).</a:t>
            </a:r>
            <a:endParaRPr lang="es-CL" b="1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B4253A-ACFC-DDFD-975E-1FA2251E935E}"/>
              </a:ext>
            </a:extLst>
          </p:cNvPr>
          <p:cNvSpPr txBox="1"/>
          <p:nvPr/>
        </p:nvSpPr>
        <p:spPr>
          <a:xfrm>
            <a:off x="2703443" y="4391948"/>
            <a:ext cx="8431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Registrar y mantener información requerida por el  BCP.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Establecer relaciones entre distintas entidades (Procesos, Recursos, Incidentes, etc.)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Administrar  flujo (</a:t>
            </a:r>
            <a:r>
              <a:rPr lang="es-MX" b="1" i="1" dirty="0" err="1"/>
              <a:t>workflow</a:t>
            </a:r>
            <a:r>
              <a:rPr lang="es-MX" b="1" i="1" dirty="0"/>
              <a:t>) de las autorizaciones  mediante el uso de cuentas y perfiles.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b="1" i="1" dirty="0"/>
              <a:t>Proporcionar información actualizada y oportuna para la gestión de los incidentes (manejo de crisis) y Procedimientos de Recuperacion.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85E20D-D672-8B01-8EE6-E85C4F60CE7E}"/>
              </a:ext>
            </a:extLst>
          </p:cNvPr>
          <p:cNvSpPr txBox="1"/>
          <p:nvPr/>
        </p:nvSpPr>
        <p:spPr>
          <a:xfrm>
            <a:off x="1971268" y="410821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¿Qué solución proponemos?</a:t>
            </a:r>
            <a:endParaRPr lang="es-CL" sz="28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6CD7FA-FE5E-4C0B-CD37-0BF44C138D65}"/>
              </a:ext>
            </a:extLst>
          </p:cNvPr>
          <p:cNvSpPr txBox="1"/>
          <p:nvPr/>
        </p:nvSpPr>
        <p:spPr>
          <a:xfrm>
            <a:off x="1944765" y="115956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Estrategia: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294486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881B6C-7599-EB3C-AEE6-50DFAABE64EE}"/>
              </a:ext>
            </a:extLst>
          </p:cNvPr>
          <p:cNvSpPr txBox="1"/>
          <p:nvPr/>
        </p:nvSpPr>
        <p:spPr>
          <a:xfrm>
            <a:off x="0" y="4482110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Contexto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85E20D-D672-8B01-8EE6-E85C4F60CE7E}"/>
              </a:ext>
            </a:extLst>
          </p:cNvPr>
          <p:cNvSpPr txBox="1"/>
          <p:nvPr/>
        </p:nvSpPr>
        <p:spPr>
          <a:xfrm>
            <a:off x="1971268" y="410821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¿Qué solución proponemos?</a:t>
            </a:r>
            <a:endParaRPr lang="es-CL" sz="28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6CD7FA-FE5E-4C0B-CD37-0BF44C138D65}"/>
              </a:ext>
            </a:extLst>
          </p:cNvPr>
          <p:cNvSpPr txBox="1"/>
          <p:nvPr/>
        </p:nvSpPr>
        <p:spPr>
          <a:xfrm>
            <a:off x="1020425" y="1030359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Diseño:</a:t>
            </a:r>
            <a:endParaRPr lang="es-CL" sz="2800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8028F75-77BD-8ADD-0047-D8D61003ABBA}"/>
              </a:ext>
            </a:extLst>
          </p:cNvPr>
          <p:cNvSpPr/>
          <p:nvPr/>
        </p:nvSpPr>
        <p:spPr>
          <a:xfrm>
            <a:off x="5665306" y="1030360"/>
            <a:ext cx="2173430" cy="13545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</a:rPr>
              <a:t> Procedimientos de Contingencia (PC/DRP)</a:t>
            </a:r>
            <a:endParaRPr lang="es-CL" sz="1400" b="1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00C63A4-2925-71F7-1D0B-CE1A47DFC494}"/>
              </a:ext>
            </a:extLst>
          </p:cNvPr>
          <p:cNvSpPr/>
          <p:nvPr/>
        </p:nvSpPr>
        <p:spPr>
          <a:xfrm>
            <a:off x="9497203" y="2869178"/>
            <a:ext cx="1501108" cy="11911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Gestión del Incidente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BBA4777-422A-EFA1-C92B-03E1D0D15102}"/>
              </a:ext>
            </a:extLst>
          </p:cNvPr>
          <p:cNvSpPr/>
          <p:nvPr/>
        </p:nvSpPr>
        <p:spPr>
          <a:xfrm>
            <a:off x="6051595" y="5435213"/>
            <a:ext cx="1877856" cy="10633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</a:rPr>
              <a:t>Prueba</a:t>
            </a:r>
            <a:endParaRPr lang="es-CL" sz="14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85F5898-9592-8C2F-6C0E-63EC26CF26A1}"/>
              </a:ext>
            </a:extLst>
          </p:cNvPr>
          <p:cNvSpPr/>
          <p:nvPr/>
        </p:nvSpPr>
        <p:spPr>
          <a:xfrm>
            <a:off x="2833690" y="2778484"/>
            <a:ext cx="1781768" cy="13038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</a:rPr>
              <a:t>Mapa Procesos críticos</a:t>
            </a:r>
            <a:endParaRPr lang="es-CL" sz="1400" b="1" dirty="0">
              <a:solidFill>
                <a:schemeClr val="tx1"/>
              </a:solidFill>
            </a:endParaRPr>
          </a:p>
        </p:txBody>
      </p:sp>
      <p:sp>
        <p:nvSpPr>
          <p:cNvPr id="18" name="Diagrama de flujo: disco magnético 17">
            <a:extLst>
              <a:ext uri="{FF2B5EF4-FFF2-40B4-BE49-F238E27FC236}">
                <a16:creationId xmlns:a16="http://schemas.microsoft.com/office/drawing/2014/main" id="{5E1FA100-77A6-757F-D62F-D74B12CFA08A}"/>
              </a:ext>
            </a:extLst>
          </p:cNvPr>
          <p:cNvSpPr/>
          <p:nvPr/>
        </p:nvSpPr>
        <p:spPr>
          <a:xfrm>
            <a:off x="6023829" y="3139575"/>
            <a:ext cx="1985108" cy="151149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b="1" dirty="0"/>
              <a:t>Procesos críticos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b="1" dirty="0"/>
              <a:t>Relaciones (Escenarios, </a:t>
            </a:r>
            <a:r>
              <a:rPr lang="es-MX" sz="900" b="1" dirty="0" err="1"/>
              <a:t>activos,impactos,indicadores</a:t>
            </a:r>
            <a:r>
              <a:rPr lang="es-MX" sz="900" b="1" dirty="0"/>
              <a:t> (RTO,RPO,MTD).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b="1" dirty="0" err="1"/>
              <a:t>Proc</a:t>
            </a:r>
            <a:r>
              <a:rPr lang="es-MX" sz="900" b="1" dirty="0"/>
              <a:t>. de Contingencia</a:t>
            </a:r>
            <a:endParaRPr lang="es-CL" sz="900" b="1" dirty="0"/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6F4D7B6-27AF-4B47-CFE7-7530C657331B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6506879" y="2630070"/>
            <a:ext cx="754647" cy="26436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A33D0C2A-A299-1936-EFD7-637BD770F148}"/>
              </a:ext>
            </a:extLst>
          </p:cNvPr>
          <p:cNvCxnSpPr>
            <a:cxnSpLocks/>
            <a:stCxn id="18" idx="4"/>
            <a:endCxn id="9" idx="1"/>
          </p:cNvCxnSpPr>
          <p:nvPr/>
        </p:nvCxnSpPr>
        <p:spPr>
          <a:xfrm flipV="1">
            <a:off x="8008937" y="3464765"/>
            <a:ext cx="1488266" cy="430559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A65CA0E3-B12F-9C68-6238-7C73478EAF4F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>
            <a:off x="4615458" y="3430393"/>
            <a:ext cx="1408371" cy="464931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4564AAC8-5FAD-4448-ADC4-7EC5B846180A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8135325" y="3854477"/>
            <a:ext cx="1906558" cy="2318306"/>
          </a:xfrm>
          <a:prstGeom prst="bentConnector2">
            <a:avLst/>
          </a:prstGeom>
          <a:ln w="349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304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3F3F0"/>
      </a:lt2>
      <a:accent1>
        <a:srgbClr val="5429E7"/>
      </a:accent1>
      <a:accent2>
        <a:srgbClr val="1B3ED6"/>
      </a:accent2>
      <a:accent3>
        <a:srgbClr val="299CE7"/>
      </a:accent3>
      <a:accent4>
        <a:srgbClr val="15C0BC"/>
      </a:accent4>
      <a:accent5>
        <a:srgbClr val="23C57E"/>
      </a:accent5>
      <a:accent6>
        <a:srgbClr val="16C72F"/>
      </a:accent6>
      <a:hlink>
        <a:srgbClr val="7F953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403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Elephant</vt:lpstr>
      <vt:lpstr>Wingdings</vt:lpstr>
      <vt:lpstr>Wingdings 3</vt:lpstr>
      <vt:lpstr>BrushVTI</vt:lpstr>
      <vt:lpstr>Espiral</vt:lpstr>
      <vt:lpstr>defcon5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defcon5</dc:title>
  <dc:creator>Marco Antonio Villalobos Michelson</dc:creator>
  <cp:lastModifiedBy>Marco Antonio Villalobos Michelson</cp:lastModifiedBy>
  <cp:revision>20</cp:revision>
  <dcterms:created xsi:type="dcterms:W3CDTF">2023-09-25T16:56:16Z</dcterms:created>
  <dcterms:modified xsi:type="dcterms:W3CDTF">2024-03-14T14:35:15Z</dcterms:modified>
</cp:coreProperties>
</file>