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9" d="100"/>
          <a:sy n="59" d="100"/>
        </p:scale>
        <p:origin x="2597"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27-10-2023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3285518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27-10-2023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1340396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27-10-2023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536775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27-10-2023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730847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F228C2-8306-4052-9D00-20CC68484D22}" type="datetimeFigureOut">
              <a:rPr lang="en-IN" smtClean="0"/>
              <a:t>27-10-2023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3766043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F228C2-8306-4052-9D00-20CC68484D22}" type="datetimeFigureOut">
              <a:rPr lang="en-IN" smtClean="0"/>
              <a:t>27-10-2023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1482142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F228C2-8306-4052-9D00-20CC68484D22}" type="datetimeFigureOut">
              <a:rPr lang="en-IN" smtClean="0"/>
              <a:t>27-10-2023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504939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F228C2-8306-4052-9D00-20CC68484D22}" type="datetimeFigureOut">
              <a:rPr lang="en-IN" smtClean="0"/>
              <a:t>27-10-2023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2372201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F228C2-8306-4052-9D00-20CC68484D22}" type="datetimeFigureOut">
              <a:rPr lang="en-IN" smtClean="0"/>
              <a:t>27-10-2023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98753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EF228C2-8306-4052-9D00-20CC68484D22}" type="datetimeFigureOut">
              <a:rPr lang="en-IN" smtClean="0"/>
              <a:t>27-10-2023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1078042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EF228C2-8306-4052-9D00-20CC68484D22}" type="datetimeFigureOut">
              <a:rPr lang="en-IN" smtClean="0"/>
              <a:t>27-10-2023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356960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1EF228C2-8306-4052-9D00-20CC68484D22}" type="datetimeFigureOut">
              <a:rPr lang="en-IN" smtClean="0"/>
              <a:t>27-10-2023</a:t>
            </a:fld>
            <a:endParaRPr lang="en-IN" dirty="0"/>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43EB4D35-DEA1-4056-A53C-47D55123385A}" type="slidenum">
              <a:rPr lang="en-IN" smtClean="0"/>
              <a:t>‹#›</a:t>
            </a:fld>
            <a:endParaRPr lang="en-IN" dirty="0"/>
          </a:p>
        </p:txBody>
      </p:sp>
    </p:spTree>
    <p:extLst>
      <p:ext uri="{BB962C8B-B14F-4D97-AF65-F5344CB8AC3E}">
        <p14:creationId xmlns:p14="http://schemas.microsoft.com/office/powerpoint/2010/main" val="8330837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4334B4D2-4EF6-411C-87C7-B107FD4D12D9}"/>
              </a:ext>
            </a:extLst>
          </p:cNvPr>
          <p:cNvGraphicFramePr>
            <a:graphicFrameLocks noGrp="1"/>
          </p:cNvGraphicFramePr>
          <p:nvPr>
            <p:extLst>
              <p:ext uri="{D42A27DB-BD31-4B8C-83A1-F6EECF244321}">
                <p14:modId xmlns:p14="http://schemas.microsoft.com/office/powerpoint/2010/main" val="1539279859"/>
              </p:ext>
            </p:extLst>
          </p:nvPr>
        </p:nvGraphicFramePr>
        <p:xfrm>
          <a:off x="489857" y="293913"/>
          <a:ext cx="5649686" cy="2096590"/>
        </p:xfrm>
        <a:graphic>
          <a:graphicData uri="http://schemas.openxmlformats.org/drawingml/2006/table">
            <a:tbl>
              <a:tblPr firstRow="1" bandRow="1">
                <a:tableStyleId>{5940675A-B579-460E-94D1-54222C63F5DA}</a:tableStyleId>
              </a:tblPr>
              <a:tblGrid>
                <a:gridCol w="1613263">
                  <a:extLst>
                    <a:ext uri="{9D8B030D-6E8A-4147-A177-3AD203B41FA5}">
                      <a16:colId xmlns:a16="http://schemas.microsoft.com/office/drawing/2014/main" val="1152231565"/>
                    </a:ext>
                  </a:extLst>
                </a:gridCol>
                <a:gridCol w="4036423">
                  <a:extLst>
                    <a:ext uri="{9D8B030D-6E8A-4147-A177-3AD203B41FA5}">
                      <a16:colId xmlns:a16="http://schemas.microsoft.com/office/drawing/2014/main" val="1336454473"/>
                    </a:ext>
                  </a:extLst>
                </a:gridCol>
              </a:tblGrid>
              <a:tr h="419318">
                <a:tc>
                  <a:txBody>
                    <a:bodyPr/>
                    <a:lstStyle/>
                    <a:p>
                      <a:pPr algn="ctr"/>
                      <a:r>
                        <a:rPr lang="en-IN" sz="1800" b="1" dirty="0"/>
                        <a:t>NAME</a:t>
                      </a:r>
                    </a:p>
                  </a:txBody>
                  <a:tcPr anchor="ctr"/>
                </a:tc>
                <a:tc>
                  <a:txBody>
                    <a:bodyPr/>
                    <a:lstStyle/>
                    <a:p>
                      <a:pPr algn="ctr"/>
                      <a:r>
                        <a:rPr lang="en-US" sz="1800" b="1" dirty="0"/>
                        <a:t>R</a:t>
                      </a:r>
                      <a:r>
                        <a:rPr lang="en-IN" sz="1800" b="1"/>
                        <a:t>UTHRAPRASATH K</a:t>
                      </a:r>
                      <a:endParaRPr lang="en-IN" sz="1800" b="1" dirty="0"/>
                    </a:p>
                  </a:txBody>
                  <a:tcPr anchor="ctr"/>
                </a:tc>
                <a:extLst>
                  <a:ext uri="{0D108BD9-81ED-4DB2-BD59-A6C34878D82A}">
                    <a16:rowId xmlns:a16="http://schemas.microsoft.com/office/drawing/2014/main" val="100721517"/>
                  </a:ext>
                </a:extLst>
              </a:tr>
              <a:tr h="419318">
                <a:tc>
                  <a:txBody>
                    <a:bodyPr/>
                    <a:lstStyle/>
                    <a:p>
                      <a:pPr algn="ctr"/>
                      <a:r>
                        <a:rPr lang="en-IN" sz="1800" b="1" dirty="0"/>
                        <a:t>REG NO</a:t>
                      </a:r>
                    </a:p>
                  </a:txBody>
                  <a:tcPr anchor="ctr"/>
                </a:tc>
                <a:tc>
                  <a:txBody>
                    <a:bodyPr/>
                    <a:lstStyle/>
                    <a:p>
                      <a:pPr algn="ctr"/>
                      <a:r>
                        <a:rPr lang="en-IN" sz="1800" b="1" dirty="0"/>
                        <a:t>311520205303</a:t>
                      </a:r>
                    </a:p>
                  </a:txBody>
                  <a:tcPr anchor="ctr"/>
                </a:tc>
                <a:extLst>
                  <a:ext uri="{0D108BD9-81ED-4DB2-BD59-A6C34878D82A}">
                    <a16:rowId xmlns:a16="http://schemas.microsoft.com/office/drawing/2014/main" val="762252514"/>
                  </a:ext>
                </a:extLst>
              </a:tr>
              <a:tr h="419318">
                <a:tc>
                  <a:txBody>
                    <a:bodyPr/>
                    <a:lstStyle/>
                    <a:p>
                      <a:pPr algn="ctr"/>
                      <a:r>
                        <a:rPr lang="en-IN" sz="1800" b="1" dirty="0"/>
                        <a:t>CLASS</a:t>
                      </a:r>
                    </a:p>
                  </a:txBody>
                  <a:tcPr anchor="ctr"/>
                </a:tc>
                <a:tc>
                  <a:txBody>
                    <a:bodyPr/>
                    <a:lstStyle/>
                    <a:p>
                      <a:pPr algn="ctr"/>
                      <a:r>
                        <a:rPr lang="en-IN" sz="1800" b="1" dirty="0"/>
                        <a:t>B.Tech – IT –4</a:t>
                      </a:r>
                      <a:r>
                        <a:rPr lang="en-IN" sz="1800" b="1" baseline="30000" dirty="0"/>
                        <a:t>th</a:t>
                      </a:r>
                      <a:r>
                        <a:rPr lang="en-IN" sz="1800" b="1" dirty="0"/>
                        <a:t> year</a:t>
                      </a:r>
                    </a:p>
                  </a:txBody>
                  <a:tcPr anchor="ctr"/>
                </a:tc>
                <a:extLst>
                  <a:ext uri="{0D108BD9-81ED-4DB2-BD59-A6C34878D82A}">
                    <a16:rowId xmlns:a16="http://schemas.microsoft.com/office/drawing/2014/main" val="3359258751"/>
                  </a:ext>
                </a:extLst>
              </a:tr>
              <a:tr h="419318">
                <a:tc>
                  <a:txBody>
                    <a:bodyPr/>
                    <a:lstStyle/>
                    <a:p>
                      <a:pPr algn="ctr"/>
                      <a:r>
                        <a:rPr lang="en-IN" sz="1800" b="1" dirty="0"/>
                        <a:t>EMAIL ID</a:t>
                      </a:r>
                    </a:p>
                  </a:txBody>
                  <a:tcPr anchor="ctr"/>
                </a:tc>
                <a:tc>
                  <a:txBody>
                    <a:bodyPr/>
                    <a:lstStyle/>
                    <a:p>
                      <a:pPr algn="ctr"/>
                      <a:r>
                        <a:rPr lang="en-IN" sz="1800" b="1" dirty="0"/>
                        <a:t>prasathkaran1@gmail.com</a:t>
                      </a:r>
                    </a:p>
                  </a:txBody>
                  <a:tcPr anchor="ctr"/>
                </a:tc>
                <a:extLst>
                  <a:ext uri="{0D108BD9-81ED-4DB2-BD59-A6C34878D82A}">
                    <a16:rowId xmlns:a16="http://schemas.microsoft.com/office/drawing/2014/main" val="1554314699"/>
                  </a:ext>
                </a:extLst>
              </a:tr>
              <a:tr h="419318">
                <a:tc>
                  <a:txBody>
                    <a:bodyPr/>
                    <a:lstStyle/>
                    <a:p>
                      <a:pPr algn="ctr"/>
                      <a:endParaRPr lang="en-IN" sz="1800" b="1" dirty="0"/>
                    </a:p>
                  </a:txBody>
                  <a:tcPr anchor="ctr"/>
                </a:tc>
                <a:tc>
                  <a:txBody>
                    <a:bodyPr/>
                    <a:lstStyle/>
                    <a:p>
                      <a:pPr algn="ctr"/>
                      <a:r>
                        <a:rPr lang="en-IN" sz="1800" b="1" dirty="0"/>
                        <a:t>ASSIGNMENT - 2</a:t>
                      </a:r>
                    </a:p>
                  </a:txBody>
                  <a:tcPr anchor="ctr"/>
                </a:tc>
                <a:extLst>
                  <a:ext uri="{0D108BD9-81ED-4DB2-BD59-A6C34878D82A}">
                    <a16:rowId xmlns:a16="http://schemas.microsoft.com/office/drawing/2014/main" val="3262662199"/>
                  </a:ext>
                </a:extLst>
              </a:tr>
            </a:tbl>
          </a:graphicData>
        </a:graphic>
      </p:graphicFrame>
      <p:graphicFrame>
        <p:nvGraphicFramePr>
          <p:cNvPr id="7" name="Table 7">
            <a:extLst>
              <a:ext uri="{FF2B5EF4-FFF2-40B4-BE49-F238E27FC236}">
                <a16:creationId xmlns:a16="http://schemas.microsoft.com/office/drawing/2014/main" id="{4676E118-409F-47D6-B446-794C1156F800}"/>
              </a:ext>
            </a:extLst>
          </p:cNvPr>
          <p:cNvGraphicFramePr>
            <a:graphicFrameLocks noGrp="1"/>
          </p:cNvGraphicFramePr>
          <p:nvPr>
            <p:extLst>
              <p:ext uri="{D42A27DB-BD31-4B8C-83A1-F6EECF244321}">
                <p14:modId xmlns:p14="http://schemas.microsoft.com/office/powerpoint/2010/main" val="712074726"/>
              </p:ext>
            </p:extLst>
          </p:nvPr>
        </p:nvGraphicFramePr>
        <p:xfrm>
          <a:off x="147320" y="2575560"/>
          <a:ext cx="6593840" cy="873760"/>
        </p:xfrm>
        <a:graphic>
          <a:graphicData uri="http://schemas.openxmlformats.org/drawingml/2006/table">
            <a:tbl>
              <a:tblPr firstRow="1" bandRow="1">
                <a:tableStyleId>{5940675A-B579-460E-94D1-54222C63F5DA}</a:tableStyleId>
              </a:tblPr>
              <a:tblGrid>
                <a:gridCol w="756920">
                  <a:extLst>
                    <a:ext uri="{9D8B030D-6E8A-4147-A177-3AD203B41FA5}">
                      <a16:colId xmlns:a16="http://schemas.microsoft.com/office/drawing/2014/main" val="769458681"/>
                    </a:ext>
                  </a:extLst>
                </a:gridCol>
                <a:gridCol w="5836920">
                  <a:extLst>
                    <a:ext uri="{9D8B030D-6E8A-4147-A177-3AD203B41FA5}">
                      <a16:colId xmlns:a16="http://schemas.microsoft.com/office/drawing/2014/main" val="305855991"/>
                    </a:ext>
                  </a:extLst>
                </a:gridCol>
              </a:tblGrid>
              <a:tr h="370840">
                <a:tc>
                  <a:txBody>
                    <a:bodyPr/>
                    <a:lstStyle/>
                    <a:p>
                      <a:pPr algn="ctr"/>
                      <a:r>
                        <a:rPr lang="en-IN" sz="1400" b="1" dirty="0"/>
                        <a:t>Task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350" b="0" i="0" u="none" strike="noStrike" kern="1200" baseline="0" dirty="0">
                          <a:solidFill>
                            <a:schemeClr val="tx1"/>
                          </a:solidFill>
                          <a:latin typeface="+mn-lt"/>
                          <a:ea typeface="+mn-ea"/>
                          <a:cs typeface="+mn-cs"/>
                        </a:rPr>
                        <a:t>Upload the dataset to Cognos Analytics, prepare the data, explore and create Interactive Dashboard, report and Story</a:t>
                      </a:r>
                      <a:endParaRPr lang="en-IN"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3094333"/>
                  </a:ext>
                </a:extLst>
              </a:tr>
              <a:tr h="370840">
                <a:tc gridSpan="2">
                  <a:txBody>
                    <a:bodyPr/>
                    <a:lstStyle/>
                    <a:p>
                      <a:pPr algn="l"/>
                      <a:r>
                        <a:rPr lang="en-IN" sz="1400" b="1" dirty="0"/>
                        <a:t>Problem Statement:-</a:t>
                      </a: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pPr algn="l"/>
                      <a:endParaRPr lang="en-IN" b="1" dirty="0"/>
                    </a:p>
                  </a:txBody>
                  <a:tcPr anchor="ctr"/>
                </a:tc>
                <a:extLst>
                  <a:ext uri="{0D108BD9-81ED-4DB2-BD59-A6C34878D82A}">
                    <a16:rowId xmlns:a16="http://schemas.microsoft.com/office/drawing/2014/main" val="2134947287"/>
                  </a:ext>
                </a:extLst>
              </a:tr>
            </a:tbl>
          </a:graphicData>
        </a:graphic>
      </p:graphicFrame>
      <p:sp>
        <p:nvSpPr>
          <p:cNvPr id="6" name="TextBox 5">
            <a:extLst>
              <a:ext uri="{FF2B5EF4-FFF2-40B4-BE49-F238E27FC236}">
                <a16:creationId xmlns:a16="http://schemas.microsoft.com/office/drawing/2014/main" id="{A0406D1E-94C4-44B8-A56B-CB1096D96F95}"/>
              </a:ext>
            </a:extLst>
          </p:cNvPr>
          <p:cNvSpPr txBox="1"/>
          <p:nvPr/>
        </p:nvSpPr>
        <p:spPr>
          <a:xfrm>
            <a:off x="189362" y="3472306"/>
            <a:ext cx="6250675" cy="954107"/>
          </a:xfrm>
          <a:prstGeom prst="rect">
            <a:avLst/>
          </a:prstGeom>
          <a:noFill/>
        </p:spPr>
        <p:txBody>
          <a:bodyPr wrap="square">
            <a:spAutoFit/>
          </a:bodyPr>
          <a:lstStyle/>
          <a:p>
            <a:pPr algn="just"/>
            <a:r>
              <a:rPr lang="en-US" sz="1350" b="0" i="0" u="none" strike="noStrike" kern="1200" baseline="0" dirty="0">
                <a:solidFill>
                  <a:schemeClr val="tx1"/>
                </a:solidFill>
                <a:ea typeface="+mn-ea"/>
                <a:cs typeface="+mn-cs"/>
              </a:rPr>
              <a:t>	</a:t>
            </a:r>
            <a:r>
              <a:rPr lang="en-US" sz="1350" b="0" i="0" u="none" strike="noStrike" baseline="0" dirty="0"/>
              <a:t>HR data can be hard to come by, and HR professionals generally lag behind with respect to analytics and data visualization competency. We use the data set to teach HR students how to use and analyze the data in Cognos - a data visualization tool that's easy to learn.</a:t>
            </a:r>
            <a:endParaRPr lang="en-IN" sz="1350" b="1" dirty="0"/>
          </a:p>
        </p:txBody>
      </p:sp>
      <p:sp>
        <p:nvSpPr>
          <p:cNvPr id="8" name="TextBox 7">
            <a:extLst>
              <a:ext uri="{FF2B5EF4-FFF2-40B4-BE49-F238E27FC236}">
                <a16:creationId xmlns:a16="http://schemas.microsoft.com/office/drawing/2014/main" id="{48E793A6-D2FE-4605-9F76-EF472D590D18}"/>
              </a:ext>
            </a:extLst>
          </p:cNvPr>
          <p:cNvSpPr txBox="1"/>
          <p:nvPr/>
        </p:nvSpPr>
        <p:spPr>
          <a:xfrm>
            <a:off x="147320" y="4472503"/>
            <a:ext cx="824265" cy="307777"/>
          </a:xfrm>
          <a:prstGeom prst="rect">
            <a:avLst/>
          </a:prstGeom>
          <a:noFill/>
        </p:spPr>
        <p:txBody>
          <a:bodyPr wrap="none" rtlCol="0">
            <a:spAutoFit/>
          </a:bodyPr>
          <a:lstStyle/>
          <a:p>
            <a:r>
              <a:rPr lang="en-IN" sz="1400" b="1" dirty="0"/>
              <a:t>Output:-</a:t>
            </a:r>
          </a:p>
        </p:txBody>
      </p:sp>
      <p:sp>
        <p:nvSpPr>
          <p:cNvPr id="10" name="TextBox 9">
            <a:extLst>
              <a:ext uri="{FF2B5EF4-FFF2-40B4-BE49-F238E27FC236}">
                <a16:creationId xmlns:a16="http://schemas.microsoft.com/office/drawing/2014/main" id="{1022B4CA-B4E7-4F7D-AB62-E54E9E8269CF}"/>
              </a:ext>
            </a:extLst>
          </p:cNvPr>
          <p:cNvSpPr txBox="1"/>
          <p:nvPr/>
        </p:nvSpPr>
        <p:spPr>
          <a:xfrm>
            <a:off x="2645676" y="5169397"/>
            <a:ext cx="1765933" cy="338554"/>
          </a:xfrm>
          <a:prstGeom prst="rect">
            <a:avLst/>
          </a:prstGeom>
          <a:noFill/>
        </p:spPr>
        <p:txBody>
          <a:bodyPr wrap="none" rtlCol="0">
            <a:spAutoFit/>
          </a:bodyPr>
          <a:lstStyle/>
          <a:p>
            <a:r>
              <a:rPr lang="en-IN" sz="1600" b="1" u="sng" dirty="0"/>
              <a:t>Overall Dashboard</a:t>
            </a:r>
          </a:p>
        </p:txBody>
      </p:sp>
      <p:pic>
        <p:nvPicPr>
          <p:cNvPr id="3" name="Picture 2">
            <a:extLst>
              <a:ext uri="{FF2B5EF4-FFF2-40B4-BE49-F238E27FC236}">
                <a16:creationId xmlns:a16="http://schemas.microsoft.com/office/drawing/2014/main" id="{2A23931F-9D7D-4B27-BCCF-C613123C258C}"/>
              </a:ext>
            </a:extLst>
          </p:cNvPr>
          <p:cNvPicPr>
            <a:picLocks noChangeAspect="1"/>
          </p:cNvPicPr>
          <p:nvPr/>
        </p:nvPicPr>
        <p:blipFill rotWithShape="1">
          <a:blip r:embed="rId2">
            <a:extLst>
              <a:ext uri="{28A0092B-C50C-407E-A947-70E740481C1C}">
                <a14:useLocalDpi xmlns:a14="http://schemas.microsoft.com/office/drawing/2010/main" val="0"/>
              </a:ext>
            </a:extLst>
          </a:blip>
          <a:srcRect l="7143" t="9467" r="3911"/>
          <a:stretch/>
        </p:blipFill>
        <p:spPr>
          <a:xfrm>
            <a:off x="489857" y="5523264"/>
            <a:ext cx="6099920" cy="3492436"/>
          </a:xfrm>
          <a:prstGeom prst="rect">
            <a:avLst/>
          </a:prstGeom>
        </p:spPr>
      </p:pic>
    </p:spTree>
    <p:extLst>
      <p:ext uri="{BB962C8B-B14F-4D97-AF65-F5344CB8AC3E}">
        <p14:creationId xmlns:p14="http://schemas.microsoft.com/office/powerpoint/2010/main" val="284557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BBBDB88-5A44-4CC2-B21A-4B4CEE1569C3}"/>
              </a:ext>
            </a:extLst>
          </p:cNvPr>
          <p:cNvSpPr txBox="1"/>
          <p:nvPr/>
        </p:nvSpPr>
        <p:spPr>
          <a:xfrm>
            <a:off x="2724223" y="5157918"/>
            <a:ext cx="1409553" cy="307777"/>
          </a:xfrm>
          <a:prstGeom prst="rect">
            <a:avLst/>
          </a:prstGeom>
          <a:noFill/>
        </p:spPr>
        <p:txBody>
          <a:bodyPr wrap="none" rtlCol="0">
            <a:spAutoFit/>
          </a:bodyPr>
          <a:lstStyle/>
          <a:p>
            <a:r>
              <a:rPr lang="en-IN" sz="1400" b="1" dirty="0"/>
              <a:t>Male Employees</a:t>
            </a:r>
          </a:p>
        </p:txBody>
      </p:sp>
      <p:sp>
        <p:nvSpPr>
          <p:cNvPr id="7" name="TextBox 6">
            <a:extLst>
              <a:ext uri="{FF2B5EF4-FFF2-40B4-BE49-F238E27FC236}">
                <a16:creationId xmlns:a16="http://schemas.microsoft.com/office/drawing/2014/main" id="{DF394E27-8FCD-4633-8BB9-A33A49B1B42B}"/>
              </a:ext>
            </a:extLst>
          </p:cNvPr>
          <p:cNvSpPr txBox="1"/>
          <p:nvPr/>
        </p:nvSpPr>
        <p:spPr>
          <a:xfrm>
            <a:off x="2645388" y="720248"/>
            <a:ext cx="1567224" cy="307777"/>
          </a:xfrm>
          <a:prstGeom prst="rect">
            <a:avLst/>
          </a:prstGeom>
          <a:noFill/>
        </p:spPr>
        <p:txBody>
          <a:bodyPr wrap="none" rtlCol="0">
            <a:spAutoFit/>
          </a:bodyPr>
          <a:lstStyle/>
          <a:p>
            <a:r>
              <a:rPr lang="en-IN" sz="1400" b="1" dirty="0"/>
              <a:t>Female Employees</a:t>
            </a:r>
          </a:p>
        </p:txBody>
      </p:sp>
      <p:pic>
        <p:nvPicPr>
          <p:cNvPr id="4" name="Picture 3">
            <a:extLst>
              <a:ext uri="{FF2B5EF4-FFF2-40B4-BE49-F238E27FC236}">
                <a16:creationId xmlns:a16="http://schemas.microsoft.com/office/drawing/2014/main" id="{105822BA-B401-4EF8-9160-75C15CFAD3EC}"/>
              </a:ext>
            </a:extLst>
          </p:cNvPr>
          <p:cNvPicPr>
            <a:picLocks noChangeAspect="1"/>
          </p:cNvPicPr>
          <p:nvPr/>
        </p:nvPicPr>
        <p:blipFill rotWithShape="1">
          <a:blip r:embed="rId2">
            <a:extLst>
              <a:ext uri="{28A0092B-C50C-407E-A947-70E740481C1C}">
                <a14:useLocalDpi xmlns:a14="http://schemas.microsoft.com/office/drawing/2010/main" val="0"/>
              </a:ext>
            </a:extLst>
          </a:blip>
          <a:srcRect l="7059" t="9797" r="8039" b="3754"/>
          <a:stretch/>
        </p:blipFill>
        <p:spPr>
          <a:xfrm>
            <a:off x="517711" y="1305636"/>
            <a:ext cx="5822577" cy="3334870"/>
          </a:xfrm>
          <a:prstGeom prst="rect">
            <a:avLst/>
          </a:prstGeom>
        </p:spPr>
      </p:pic>
      <p:pic>
        <p:nvPicPr>
          <p:cNvPr id="9" name="Picture 8">
            <a:extLst>
              <a:ext uri="{FF2B5EF4-FFF2-40B4-BE49-F238E27FC236}">
                <a16:creationId xmlns:a16="http://schemas.microsoft.com/office/drawing/2014/main" id="{0FA508C8-BCAD-4258-9F64-F75EF6D2D8B0}"/>
              </a:ext>
            </a:extLst>
          </p:cNvPr>
          <p:cNvPicPr>
            <a:picLocks noChangeAspect="1"/>
          </p:cNvPicPr>
          <p:nvPr/>
        </p:nvPicPr>
        <p:blipFill rotWithShape="1">
          <a:blip r:embed="rId3">
            <a:extLst>
              <a:ext uri="{28A0092B-C50C-407E-A947-70E740481C1C}">
                <a14:useLocalDpi xmlns:a14="http://schemas.microsoft.com/office/drawing/2010/main" val="0"/>
              </a:ext>
            </a:extLst>
          </a:blip>
          <a:srcRect l="7648" t="9099" r="7451" b="4452"/>
          <a:stretch/>
        </p:blipFill>
        <p:spPr>
          <a:xfrm>
            <a:off x="517710" y="5743306"/>
            <a:ext cx="5822578" cy="3334870"/>
          </a:xfrm>
          <a:prstGeom prst="rect">
            <a:avLst/>
          </a:prstGeom>
        </p:spPr>
      </p:pic>
    </p:spTree>
    <p:extLst>
      <p:ext uri="{BB962C8B-B14F-4D97-AF65-F5344CB8AC3E}">
        <p14:creationId xmlns:p14="http://schemas.microsoft.com/office/powerpoint/2010/main" val="447050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BFE45CB-1830-452E-8AB9-E502FB8933F5}"/>
              </a:ext>
            </a:extLst>
          </p:cNvPr>
          <p:cNvSpPr txBox="1"/>
          <p:nvPr/>
        </p:nvSpPr>
        <p:spPr>
          <a:xfrm>
            <a:off x="2450281" y="720247"/>
            <a:ext cx="1902572" cy="307777"/>
          </a:xfrm>
          <a:prstGeom prst="rect">
            <a:avLst/>
          </a:prstGeom>
          <a:noFill/>
        </p:spPr>
        <p:txBody>
          <a:bodyPr wrap="none" rtlCol="0">
            <a:spAutoFit/>
          </a:bodyPr>
          <a:lstStyle/>
          <a:p>
            <a:r>
              <a:rPr lang="en-IN" sz="1400" b="1" dirty="0"/>
              <a:t>Data Analyst Employee</a:t>
            </a:r>
          </a:p>
        </p:txBody>
      </p:sp>
      <p:sp>
        <p:nvSpPr>
          <p:cNvPr id="11" name="TextBox 10">
            <a:extLst>
              <a:ext uri="{FF2B5EF4-FFF2-40B4-BE49-F238E27FC236}">
                <a16:creationId xmlns:a16="http://schemas.microsoft.com/office/drawing/2014/main" id="{511E73C8-BF7C-4D8D-A0A4-888975A91A0E}"/>
              </a:ext>
            </a:extLst>
          </p:cNvPr>
          <p:cNvSpPr txBox="1"/>
          <p:nvPr/>
        </p:nvSpPr>
        <p:spPr>
          <a:xfrm>
            <a:off x="2542347" y="5010308"/>
            <a:ext cx="1773306" cy="307777"/>
          </a:xfrm>
          <a:prstGeom prst="rect">
            <a:avLst/>
          </a:prstGeom>
          <a:noFill/>
        </p:spPr>
        <p:txBody>
          <a:bodyPr wrap="none" rtlCol="0">
            <a:spAutoFit/>
          </a:bodyPr>
          <a:lstStyle/>
          <a:p>
            <a:r>
              <a:rPr lang="en-IN" sz="1400" b="1" dirty="0"/>
              <a:t>US Citizen Employees</a:t>
            </a:r>
          </a:p>
        </p:txBody>
      </p:sp>
      <p:pic>
        <p:nvPicPr>
          <p:cNvPr id="4" name="Picture 3">
            <a:extLst>
              <a:ext uri="{FF2B5EF4-FFF2-40B4-BE49-F238E27FC236}">
                <a16:creationId xmlns:a16="http://schemas.microsoft.com/office/drawing/2014/main" id="{244117D0-A08B-4DB0-8A91-8A69DA806E39}"/>
              </a:ext>
            </a:extLst>
          </p:cNvPr>
          <p:cNvPicPr>
            <a:picLocks noChangeAspect="1"/>
          </p:cNvPicPr>
          <p:nvPr/>
        </p:nvPicPr>
        <p:blipFill rotWithShape="1">
          <a:blip r:embed="rId2">
            <a:extLst>
              <a:ext uri="{28A0092B-C50C-407E-A947-70E740481C1C}">
                <a14:useLocalDpi xmlns:a14="http://schemas.microsoft.com/office/drawing/2010/main" val="0"/>
              </a:ext>
            </a:extLst>
          </a:blip>
          <a:srcRect l="7378" t="10099" r="4266" b="1723"/>
          <a:stretch/>
        </p:blipFill>
        <p:spPr>
          <a:xfrm>
            <a:off x="551688" y="1318382"/>
            <a:ext cx="5822577" cy="3401568"/>
          </a:xfrm>
          <a:prstGeom prst="rect">
            <a:avLst/>
          </a:prstGeom>
        </p:spPr>
      </p:pic>
      <p:pic>
        <p:nvPicPr>
          <p:cNvPr id="6" name="Picture 5">
            <a:extLst>
              <a:ext uri="{FF2B5EF4-FFF2-40B4-BE49-F238E27FC236}">
                <a16:creationId xmlns:a16="http://schemas.microsoft.com/office/drawing/2014/main" id="{51B27732-1BBA-48B3-A1FC-DC8B090E6F00}"/>
              </a:ext>
            </a:extLst>
          </p:cNvPr>
          <p:cNvPicPr>
            <a:picLocks noChangeAspect="1"/>
          </p:cNvPicPr>
          <p:nvPr/>
        </p:nvPicPr>
        <p:blipFill rotWithShape="1">
          <a:blip r:embed="rId3">
            <a:extLst>
              <a:ext uri="{28A0092B-C50C-407E-A947-70E740481C1C}">
                <a14:useLocalDpi xmlns:a14="http://schemas.microsoft.com/office/drawing/2010/main" val="0"/>
              </a:ext>
            </a:extLst>
          </a:blip>
          <a:srcRect l="8045" t="9100" r="8045" b="2722"/>
          <a:stretch/>
        </p:blipFill>
        <p:spPr>
          <a:xfrm>
            <a:off x="551688" y="5608442"/>
            <a:ext cx="5822577" cy="3589345"/>
          </a:xfrm>
          <a:prstGeom prst="rect">
            <a:avLst/>
          </a:prstGeom>
        </p:spPr>
      </p:pic>
    </p:spTree>
    <p:extLst>
      <p:ext uri="{BB962C8B-B14F-4D97-AF65-F5344CB8AC3E}">
        <p14:creationId xmlns:p14="http://schemas.microsoft.com/office/powerpoint/2010/main" val="1697795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D025AA3-2E43-4DF3-BCD9-3BFD2700DAB9}"/>
              </a:ext>
            </a:extLst>
          </p:cNvPr>
          <p:cNvSpPr txBox="1"/>
          <p:nvPr/>
        </p:nvSpPr>
        <p:spPr>
          <a:xfrm>
            <a:off x="2487845" y="749014"/>
            <a:ext cx="1882310" cy="307777"/>
          </a:xfrm>
          <a:prstGeom prst="rect">
            <a:avLst/>
          </a:prstGeom>
          <a:noFill/>
        </p:spPr>
        <p:txBody>
          <a:bodyPr wrap="none" rtlCol="0">
            <a:spAutoFit/>
          </a:bodyPr>
          <a:lstStyle/>
          <a:p>
            <a:r>
              <a:rPr lang="en-IN" sz="1400" b="1" dirty="0"/>
              <a:t>Non Citizen Employees</a:t>
            </a:r>
          </a:p>
        </p:txBody>
      </p:sp>
      <p:pic>
        <p:nvPicPr>
          <p:cNvPr id="3" name="Picture 2">
            <a:extLst>
              <a:ext uri="{FF2B5EF4-FFF2-40B4-BE49-F238E27FC236}">
                <a16:creationId xmlns:a16="http://schemas.microsoft.com/office/drawing/2014/main" id="{4B991CD5-D888-4C21-94EB-9C256D801475}"/>
              </a:ext>
            </a:extLst>
          </p:cNvPr>
          <p:cNvPicPr>
            <a:picLocks noChangeAspect="1"/>
          </p:cNvPicPr>
          <p:nvPr/>
        </p:nvPicPr>
        <p:blipFill rotWithShape="1">
          <a:blip r:embed="rId2">
            <a:extLst>
              <a:ext uri="{28A0092B-C50C-407E-A947-70E740481C1C}">
                <a14:useLocalDpi xmlns:a14="http://schemas.microsoft.com/office/drawing/2010/main" val="0"/>
              </a:ext>
            </a:extLst>
          </a:blip>
          <a:srcRect l="8775" t="9218" r="8223" b="5358"/>
          <a:stretch/>
        </p:blipFill>
        <p:spPr>
          <a:xfrm>
            <a:off x="582882" y="1288285"/>
            <a:ext cx="5692236" cy="3295312"/>
          </a:xfrm>
          <a:prstGeom prst="rect">
            <a:avLst/>
          </a:prstGeom>
        </p:spPr>
      </p:pic>
      <p:sp>
        <p:nvSpPr>
          <p:cNvPr id="6" name="TextBox 5">
            <a:extLst>
              <a:ext uri="{FF2B5EF4-FFF2-40B4-BE49-F238E27FC236}">
                <a16:creationId xmlns:a16="http://schemas.microsoft.com/office/drawing/2014/main" id="{D349AFBB-2064-42D1-B99E-E5719A803E78}"/>
              </a:ext>
            </a:extLst>
          </p:cNvPr>
          <p:cNvSpPr txBox="1"/>
          <p:nvPr/>
        </p:nvSpPr>
        <p:spPr>
          <a:xfrm>
            <a:off x="2233352" y="5168515"/>
            <a:ext cx="2460995" cy="307777"/>
          </a:xfrm>
          <a:prstGeom prst="rect">
            <a:avLst/>
          </a:prstGeom>
          <a:noFill/>
        </p:spPr>
        <p:txBody>
          <a:bodyPr wrap="none" rtlCol="0">
            <a:spAutoFit/>
          </a:bodyPr>
          <a:lstStyle/>
          <a:p>
            <a:r>
              <a:rPr lang="en-IN" sz="1400" b="1" dirty="0"/>
              <a:t>Eligible Non Citizen Employees</a:t>
            </a:r>
          </a:p>
        </p:txBody>
      </p:sp>
      <p:pic>
        <p:nvPicPr>
          <p:cNvPr id="8" name="Picture 7">
            <a:extLst>
              <a:ext uri="{FF2B5EF4-FFF2-40B4-BE49-F238E27FC236}">
                <a16:creationId xmlns:a16="http://schemas.microsoft.com/office/drawing/2014/main" id="{C710D6DB-B7C0-4281-BDC3-120A7F45024C}"/>
              </a:ext>
            </a:extLst>
          </p:cNvPr>
          <p:cNvPicPr>
            <a:picLocks noChangeAspect="1"/>
          </p:cNvPicPr>
          <p:nvPr/>
        </p:nvPicPr>
        <p:blipFill rotWithShape="1">
          <a:blip r:embed="rId3">
            <a:extLst>
              <a:ext uri="{28A0092B-C50C-407E-A947-70E740481C1C}">
                <a14:useLocalDpi xmlns:a14="http://schemas.microsoft.com/office/drawing/2010/main" val="0"/>
              </a:ext>
            </a:extLst>
          </a:blip>
          <a:srcRect l="8499" t="9940" r="8499" b="6464"/>
          <a:stretch/>
        </p:blipFill>
        <p:spPr>
          <a:xfrm>
            <a:off x="582882" y="5707786"/>
            <a:ext cx="5692236" cy="3224784"/>
          </a:xfrm>
          <a:prstGeom prst="rect">
            <a:avLst/>
          </a:prstGeom>
        </p:spPr>
      </p:pic>
    </p:spTree>
    <p:extLst>
      <p:ext uri="{BB962C8B-B14F-4D97-AF65-F5344CB8AC3E}">
        <p14:creationId xmlns:p14="http://schemas.microsoft.com/office/powerpoint/2010/main" val="1782481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D84BE45-AAD3-4372-9A97-4AA39A148A33}"/>
              </a:ext>
            </a:extLst>
          </p:cNvPr>
          <p:cNvPicPr>
            <a:picLocks noChangeAspect="1"/>
          </p:cNvPicPr>
          <p:nvPr/>
        </p:nvPicPr>
        <p:blipFill rotWithShape="1">
          <a:blip r:embed="rId2">
            <a:extLst>
              <a:ext uri="{28A0092B-C50C-407E-A947-70E740481C1C}">
                <a14:useLocalDpi xmlns:a14="http://schemas.microsoft.com/office/drawing/2010/main" val="0"/>
              </a:ext>
            </a:extLst>
          </a:blip>
          <a:srcRect l="7089" t="9218" r="4305" b="2268"/>
          <a:stretch/>
        </p:blipFill>
        <p:spPr>
          <a:xfrm>
            <a:off x="517711" y="1312356"/>
            <a:ext cx="5822577" cy="3343133"/>
          </a:xfrm>
          <a:prstGeom prst="rect">
            <a:avLst/>
          </a:prstGeom>
        </p:spPr>
      </p:pic>
      <p:sp>
        <p:nvSpPr>
          <p:cNvPr id="4" name="TextBox 3">
            <a:extLst>
              <a:ext uri="{FF2B5EF4-FFF2-40B4-BE49-F238E27FC236}">
                <a16:creationId xmlns:a16="http://schemas.microsoft.com/office/drawing/2014/main" id="{57919325-20C1-4DBD-80CF-06C7A0154FB9}"/>
              </a:ext>
            </a:extLst>
          </p:cNvPr>
          <p:cNvSpPr txBox="1"/>
          <p:nvPr/>
        </p:nvSpPr>
        <p:spPr>
          <a:xfrm>
            <a:off x="2664173" y="716523"/>
            <a:ext cx="1529650" cy="307777"/>
          </a:xfrm>
          <a:prstGeom prst="rect">
            <a:avLst/>
          </a:prstGeom>
          <a:noFill/>
        </p:spPr>
        <p:txBody>
          <a:bodyPr wrap="none" rtlCol="0">
            <a:spAutoFit/>
          </a:bodyPr>
          <a:lstStyle/>
          <a:p>
            <a:r>
              <a:rPr lang="en-IN" sz="1400" b="1" dirty="0"/>
              <a:t>Search Dashboard</a:t>
            </a:r>
          </a:p>
        </p:txBody>
      </p:sp>
      <p:sp>
        <p:nvSpPr>
          <p:cNvPr id="5" name="TextBox 4">
            <a:extLst>
              <a:ext uri="{FF2B5EF4-FFF2-40B4-BE49-F238E27FC236}">
                <a16:creationId xmlns:a16="http://schemas.microsoft.com/office/drawing/2014/main" id="{AE3707A2-DA90-43E7-8ED0-510E06FCE9ED}"/>
              </a:ext>
            </a:extLst>
          </p:cNvPr>
          <p:cNvSpPr txBox="1"/>
          <p:nvPr/>
        </p:nvSpPr>
        <p:spPr>
          <a:xfrm>
            <a:off x="2412917" y="5314467"/>
            <a:ext cx="2032159" cy="307777"/>
          </a:xfrm>
          <a:prstGeom prst="rect">
            <a:avLst/>
          </a:prstGeom>
          <a:noFill/>
        </p:spPr>
        <p:txBody>
          <a:bodyPr wrap="none" rtlCol="0">
            <a:spAutoFit/>
          </a:bodyPr>
          <a:lstStyle/>
          <a:p>
            <a:r>
              <a:rPr lang="en-IN" sz="1400" b="1" dirty="0"/>
              <a:t>Search with Employee ID</a:t>
            </a:r>
          </a:p>
        </p:txBody>
      </p:sp>
      <p:pic>
        <p:nvPicPr>
          <p:cNvPr id="7" name="Picture 6">
            <a:extLst>
              <a:ext uri="{FF2B5EF4-FFF2-40B4-BE49-F238E27FC236}">
                <a16:creationId xmlns:a16="http://schemas.microsoft.com/office/drawing/2014/main" id="{1A6AAB57-7DBD-4806-BA6B-74BCB51677BB}"/>
              </a:ext>
            </a:extLst>
          </p:cNvPr>
          <p:cNvPicPr>
            <a:picLocks noChangeAspect="1"/>
          </p:cNvPicPr>
          <p:nvPr/>
        </p:nvPicPr>
        <p:blipFill rotWithShape="1">
          <a:blip r:embed="rId3">
            <a:extLst>
              <a:ext uri="{28A0092B-C50C-407E-A947-70E740481C1C}">
                <a14:useLocalDpi xmlns:a14="http://schemas.microsoft.com/office/drawing/2010/main" val="0"/>
              </a:ext>
            </a:extLst>
          </a:blip>
          <a:srcRect l="7541" t="8782" r="3851" b="2703"/>
          <a:stretch/>
        </p:blipFill>
        <p:spPr>
          <a:xfrm>
            <a:off x="517709" y="5770913"/>
            <a:ext cx="5822577" cy="3343133"/>
          </a:xfrm>
          <a:prstGeom prst="rect">
            <a:avLst/>
          </a:prstGeom>
        </p:spPr>
      </p:pic>
    </p:spTree>
    <p:extLst>
      <p:ext uri="{BB962C8B-B14F-4D97-AF65-F5344CB8AC3E}">
        <p14:creationId xmlns:p14="http://schemas.microsoft.com/office/powerpoint/2010/main" val="2235615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6E8FEB-099D-4956-B917-ACE1E98220D0}"/>
              </a:ext>
            </a:extLst>
          </p:cNvPr>
          <p:cNvPicPr>
            <a:picLocks noChangeAspect="1"/>
          </p:cNvPicPr>
          <p:nvPr/>
        </p:nvPicPr>
        <p:blipFill rotWithShape="1">
          <a:blip r:embed="rId2">
            <a:extLst>
              <a:ext uri="{28A0092B-C50C-407E-A947-70E740481C1C}">
                <a14:useLocalDpi xmlns:a14="http://schemas.microsoft.com/office/drawing/2010/main" val="0"/>
              </a:ext>
            </a:extLst>
          </a:blip>
          <a:srcRect l="7467" t="9625" r="4445" b="617"/>
          <a:stretch/>
        </p:blipFill>
        <p:spPr>
          <a:xfrm>
            <a:off x="506432" y="1300608"/>
            <a:ext cx="5833856" cy="3343724"/>
          </a:xfrm>
          <a:prstGeom prst="rect">
            <a:avLst/>
          </a:prstGeom>
        </p:spPr>
      </p:pic>
      <p:sp>
        <p:nvSpPr>
          <p:cNvPr id="4" name="TextBox 3">
            <a:extLst>
              <a:ext uri="{FF2B5EF4-FFF2-40B4-BE49-F238E27FC236}">
                <a16:creationId xmlns:a16="http://schemas.microsoft.com/office/drawing/2014/main" id="{43D323BE-1DFA-4586-A0A7-B7B1D3100EEC}"/>
              </a:ext>
            </a:extLst>
          </p:cNvPr>
          <p:cNvSpPr txBox="1"/>
          <p:nvPr/>
        </p:nvSpPr>
        <p:spPr>
          <a:xfrm>
            <a:off x="2354666" y="719084"/>
            <a:ext cx="2148665" cy="307777"/>
          </a:xfrm>
          <a:prstGeom prst="rect">
            <a:avLst/>
          </a:prstGeom>
          <a:noFill/>
        </p:spPr>
        <p:txBody>
          <a:bodyPr wrap="none" rtlCol="0">
            <a:spAutoFit/>
          </a:bodyPr>
          <a:lstStyle/>
          <a:p>
            <a:r>
              <a:rPr lang="en-IN" sz="1400" b="1" dirty="0"/>
              <a:t>Search with Marital Status</a:t>
            </a:r>
          </a:p>
        </p:txBody>
      </p:sp>
      <p:sp>
        <p:nvSpPr>
          <p:cNvPr id="5" name="TextBox 4">
            <a:extLst>
              <a:ext uri="{FF2B5EF4-FFF2-40B4-BE49-F238E27FC236}">
                <a16:creationId xmlns:a16="http://schemas.microsoft.com/office/drawing/2014/main" id="{E8956DB9-3FD5-4FC7-AB5B-4903F8D06FD0}"/>
              </a:ext>
            </a:extLst>
          </p:cNvPr>
          <p:cNvSpPr txBox="1"/>
          <p:nvPr/>
        </p:nvSpPr>
        <p:spPr>
          <a:xfrm>
            <a:off x="2178397" y="5144558"/>
            <a:ext cx="2501198" cy="307777"/>
          </a:xfrm>
          <a:prstGeom prst="rect">
            <a:avLst/>
          </a:prstGeom>
          <a:noFill/>
        </p:spPr>
        <p:txBody>
          <a:bodyPr wrap="none" rtlCol="0">
            <a:spAutoFit/>
          </a:bodyPr>
          <a:lstStyle/>
          <a:p>
            <a:r>
              <a:rPr lang="en-IN" sz="1400" b="1" dirty="0"/>
              <a:t>Search with Performance Score</a:t>
            </a:r>
          </a:p>
        </p:txBody>
      </p:sp>
      <p:pic>
        <p:nvPicPr>
          <p:cNvPr id="7" name="Picture 6">
            <a:extLst>
              <a:ext uri="{FF2B5EF4-FFF2-40B4-BE49-F238E27FC236}">
                <a16:creationId xmlns:a16="http://schemas.microsoft.com/office/drawing/2014/main" id="{626CD5D4-A876-47FE-BEA1-F45F8C9E55EE}"/>
              </a:ext>
            </a:extLst>
          </p:cNvPr>
          <p:cNvPicPr>
            <a:picLocks noChangeAspect="1"/>
          </p:cNvPicPr>
          <p:nvPr/>
        </p:nvPicPr>
        <p:blipFill rotWithShape="1">
          <a:blip r:embed="rId3">
            <a:extLst>
              <a:ext uri="{28A0092B-C50C-407E-A947-70E740481C1C}">
                <a14:useLocalDpi xmlns:a14="http://schemas.microsoft.com/office/drawing/2010/main" val="0"/>
              </a:ext>
            </a:extLst>
          </a:blip>
          <a:srcRect l="7200" t="10242" r="4711" b="2356"/>
          <a:stretch/>
        </p:blipFill>
        <p:spPr>
          <a:xfrm>
            <a:off x="506431" y="5726082"/>
            <a:ext cx="5833857" cy="3343724"/>
          </a:xfrm>
          <a:prstGeom prst="rect">
            <a:avLst/>
          </a:prstGeom>
        </p:spPr>
      </p:pic>
    </p:spTree>
    <p:extLst>
      <p:ext uri="{BB962C8B-B14F-4D97-AF65-F5344CB8AC3E}">
        <p14:creationId xmlns:p14="http://schemas.microsoft.com/office/powerpoint/2010/main" val="3236546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8A2D7E-BCEA-4ACB-B860-CB20A17123E1}"/>
              </a:ext>
            </a:extLst>
          </p:cNvPr>
          <p:cNvSpPr txBox="1"/>
          <p:nvPr/>
        </p:nvSpPr>
        <p:spPr>
          <a:xfrm>
            <a:off x="2178401" y="5053118"/>
            <a:ext cx="2523896" cy="307777"/>
          </a:xfrm>
          <a:prstGeom prst="rect">
            <a:avLst/>
          </a:prstGeom>
          <a:noFill/>
        </p:spPr>
        <p:txBody>
          <a:bodyPr wrap="none" rtlCol="0">
            <a:spAutoFit/>
          </a:bodyPr>
          <a:lstStyle/>
          <a:p>
            <a:r>
              <a:rPr lang="en-IN" sz="1400" b="1" dirty="0"/>
              <a:t>Search with Multiple Attributes</a:t>
            </a:r>
          </a:p>
        </p:txBody>
      </p:sp>
      <p:sp>
        <p:nvSpPr>
          <p:cNvPr id="3" name="TextBox 2">
            <a:extLst>
              <a:ext uri="{FF2B5EF4-FFF2-40B4-BE49-F238E27FC236}">
                <a16:creationId xmlns:a16="http://schemas.microsoft.com/office/drawing/2014/main" id="{043828EB-6304-4BDB-966E-19F633A76166}"/>
              </a:ext>
            </a:extLst>
          </p:cNvPr>
          <p:cNvSpPr txBox="1"/>
          <p:nvPr/>
        </p:nvSpPr>
        <p:spPr>
          <a:xfrm>
            <a:off x="1494945" y="716462"/>
            <a:ext cx="3868110" cy="307777"/>
          </a:xfrm>
          <a:prstGeom prst="rect">
            <a:avLst/>
          </a:prstGeom>
          <a:noFill/>
        </p:spPr>
        <p:txBody>
          <a:bodyPr wrap="none" rtlCol="0">
            <a:spAutoFit/>
          </a:bodyPr>
          <a:lstStyle/>
          <a:p>
            <a:r>
              <a:rPr lang="en-IN" sz="1400" b="1" dirty="0"/>
              <a:t>Search with Survey Performance and Department</a:t>
            </a:r>
          </a:p>
        </p:txBody>
      </p:sp>
      <p:pic>
        <p:nvPicPr>
          <p:cNvPr id="5" name="Picture 4">
            <a:extLst>
              <a:ext uri="{FF2B5EF4-FFF2-40B4-BE49-F238E27FC236}">
                <a16:creationId xmlns:a16="http://schemas.microsoft.com/office/drawing/2014/main" id="{942D9B71-84A5-4D2D-9427-3A5F99CD5B61}"/>
              </a:ext>
            </a:extLst>
          </p:cNvPr>
          <p:cNvPicPr>
            <a:picLocks noChangeAspect="1"/>
          </p:cNvPicPr>
          <p:nvPr/>
        </p:nvPicPr>
        <p:blipFill rotWithShape="1">
          <a:blip r:embed="rId2">
            <a:extLst>
              <a:ext uri="{28A0092B-C50C-407E-A947-70E740481C1C}">
                <a14:useLocalDpi xmlns:a14="http://schemas.microsoft.com/office/drawing/2010/main" val="0"/>
              </a:ext>
            </a:extLst>
          </a:blip>
          <a:srcRect l="7331" t="9095" r="4663" b="2368"/>
          <a:stretch/>
        </p:blipFill>
        <p:spPr>
          <a:xfrm>
            <a:off x="517710" y="1263852"/>
            <a:ext cx="5822578" cy="3355356"/>
          </a:xfrm>
          <a:prstGeom prst="rect">
            <a:avLst/>
          </a:prstGeom>
        </p:spPr>
      </p:pic>
      <p:pic>
        <p:nvPicPr>
          <p:cNvPr id="7" name="Picture 6">
            <a:extLst>
              <a:ext uri="{FF2B5EF4-FFF2-40B4-BE49-F238E27FC236}">
                <a16:creationId xmlns:a16="http://schemas.microsoft.com/office/drawing/2014/main" id="{7DEC390D-E31B-44BA-A968-80B636EA4D36}"/>
              </a:ext>
            </a:extLst>
          </p:cNvPr>
          <p:cNvPicPr>
            <a:picLocks noChangeAspect="1"/>
          </p:cNvPicPr>
          <p:nvPr/>
        </p:nvPicPr>
        <p:blipFill rotWithShape="1">
          <a:blip r:embed="rId3">
            <a:extLst>
              <a:ext uri="{28A0092B-C50C-407E-A947-70E740481C1C}">
                <a14:useLocalDpi xmlns:a14="http://schemas.microsoft.com/office/drawing/2010/main" val="0"/>
              </a:ext>
            </a:extLst>
          </a:blip>
          <a:srcRect l="7592" t="9902" r="4334" b="1493"/>
          <a:stretch/>
        </p:blipFill>
        <p:spPr>
          <a:xfrm>
            <a:off x="517708" y="5472655"/>
            <a:ext cx="5822579" cy="3355356"/>
          </a:xfrm>
          <a:prstGeom prst="rect">
            <a:avLst/>
          </a:prstGeom>
        </p:spPr>
      </p:pic>
    </p:spTree>
    <p:extLst>
      <p:ext uri="{BB962C8B-B14F-4D97-AF65-F5344CB8AC3E}">
        <p14:creationId xmlns:p14="http://schemas.microsoft.com/office/powerpoint/2010/main" val="30068274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94</TotalTime>
  <Words>148</Words>
  <Application>Microsoft Office PowerPoint</Application>
  <PresentationFormat>A4 Paper (210x297 mm)</PresentationFormat>
  <Paragraphs>27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kabilan sathiyamurthy</dc:creator>
  <cp:lastModifiedBy>Hindu Sri</cp:lastModifiedBy>
  <cp:revision>22</cp:revision>
  <dcterms:created xsi:type="dcterms:W3CDTF">2023-10-03T02:06:08Z</dcterms:created>
  <dcterms:modified xsi:type="dcterms:W3CDTF">2023-10-27T13:23:53Z</dcterms:modified>
</cp:coreProperties>
</file>