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62"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334E80-77A1-41B7-82C7-65123E2D7564}" v="167" dt="2020-12-07T05:02:35.631"/>
    <p1510:client id="{D25E3A45-0F0C-4849-A07F-CBEEC7C3E03E}" v="269" dt="2020-12-03T05:35:11.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12/6/2020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PREDICTIVE ANALYTICS</a:t>
            </a:r>
          </a:p>
        </p:txBody>
      </p:sp>
      <p:sp>
        <p:nvSpPr>
          <p:cNvPr id="3" name="Subtitle 2"/>
          <p:cNvSpPr>
            <a:spLocks noGrp="1"/>
          </p:cNvSpPr>
          <p:nvPr>
            <p:ph type="subTitle" idx="1"/>
          </p:nvPr>
        </p:nvSpPr>
        <p:spPr/>
        <p:txBody>
          <a:bodyPr vert="horz" lIns="91440" tIns="91440" rIns="91440" bIns="91440" rtlCol="0" anchor="t">
            <a:normAutofit/>
          </a:bodyPr>
          <a:lstStyle/>
          <a:p>
            <a:endParaRPr lang="en-US"/>
          </a:p>
        </p:txBody>
      </p: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5A60-40D8-4F1F-8F89-AC681981F989}"/>
              </a:ext>
            </a:extLst>
          </p:cNvPr>
          <p:cNvSpPr>
            <a:spLocks noGrp="1"/>
          </p:cNvSpPr>
          <p:nvPr>
            <p:ph type="title"/>
          </p:nvPr>
        </p:nvSpPr>
        <p:spPr/>
        <p:txBody>
          <a:bodyPr/>
          <a:lstStyle/>
          <a:p>
            <a:r>
              <a:rPr lang="en-US" dirty="0"/>
              <a:t>Task 2</a:t>
            </a:r>
          </a:p>
        </p:txBody>
      </p:sp>
      <p:sp>
        <p:nvSpPr>
          <p:cNvPr id="3" name="Content Placeholder 2">
            <a:extLst>
              <a:ext uri="{FF2B5EF4-FFF2-40B4-BE49-F238E27FC236}">
                <a16:creationId xmlns:a16="http://schemas.microsoft.com/office/drawing/2014/main" id="{9B01BFB5-9991-447E-AB28-96F05C99E583}"/>
              </a:ext>
            </a:extLst>
          </p:cNvPr>
          <p:cNvSpPr>
            <a:spLocks noGrp="1"/>
          </p:cNvSpPr>
          <p:nvPr>
            <p:ph idx="1"/>
          </p:nvPr>
        </p:nvSpPr>
        <p:spPr/>
        <p:txBody>
          <a:bodyPr/>
          <a:lstStyle/>
          <a:p>
            <a:r>
              <a:rPr lang="en-US" dirty="0">
                <a:ea typeface="+mn-lt"/>
                <a:cs typeface="+mn-lt"/>
              </a:rPr>
              <a:t>For this task, you’ll likely need to use statistical software such as R, SAS, or Python.</a:t>
            </a:r>
            <a:endParaRPr lang="en-US" dirty="0"/>
          </a:p>
          <a:p>
            <a:r>
              <a:rPr lang="en-US" dirty="0">
                <a:ea typeface="+mn-lt"/>
                <a:cs typeface="+mn-lt"/>
              </a:rPr>
              <a:t>Using the same transaction dataset, identify the annual salary for each customer</a:t>
            </a:r>
            <a:endParaRPr lang="en-US" dirty="0"/>
          </a:p>
          <a:p>
            <a:r>
              <a:rPr lang="en-US" dirty="0">
                <a:ea typeface="+mn-lt"/>
                <a:cs typeface="+mn-lt"/>
              </a:rPr>
              <a:t>Explore correlations between annual salary and various customer attributes (e.g. age). These attributes could be those that are readily available in the data (e.g. age) or those that you construct or derive yourself (e.g. those relating to purchasing </a:t>
            </a:r>
            <a:r>
              <a:rPr lang="en-US" dirty="0" err="1">
                <a:ea typeface="+mn-lt"/>
                <a:cs typeface="+mn-lt"/>
              </a:rPr>
              <a:t>behaviour</a:t>
            </a:r>
            <a:r>
              <a:rPr lang="en-US" dirty="0">
                <a:ea typeface="+mn-lt"/>
                <a:cs typeface="+mn-lt"/>
              </a:rPr>
              <a:t>). </a:t>
            </a:r>
            <a:r>
              <a:rPr lang="en-US" dirty="0" err="1">
                <a:ea typeface="+mn-lt"/>
                <a:cs typeface="+mn-lt"/>
              </a:rPr>
              <a:t>Visualise</a:t>
            </a:r>
            <a:r>
              <a:rPr lang="en-US" dirty="0">
                <a:ea typeface="+mn-lt"/>
                <a:cs typeface="+mn-lt"/>
              </a:rPr>
              <a:t> any interesting correlations using a scatter plot.</a:t>
            </a:r>
            <a:endParaRPr lang="en-US" dirty="0"/>
          </a:p>
          <a:p>
            <a:r>
              <a:rPr lang="en-US" dirty="0">
                <a:ea typeface="+mn-lt"/>
                <a:cs typeface="+mn-lt"/>
              </a:rPr>
              <a:t>Build a simple regression model to predict the annual salary for each customer using the attributes you identified above</a:t>
            </a:r>
            <a:endParaRPr lang="en-US" dirty="0"/>
          </a:p>
          <a:p>
            <a:endParaRPr lang="en-US" dirty="0"/>
          </a:p>
        </p:txBody>
      </p:sp>
    </p:spTree>
    <p:extLst>
      <p:ext uri="{BB962C8B-B14F-4D97-AF65-F5344CB8AC3E}">
        <p14:creationId xmlns:p14="http://schemas.microsoft.com/office/powerpoint/2010/main" val="50786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31E7-08E3-4DF6-8879-89689A99701E}"/>
              </a:ext>
            </a:extLst>
          </p:cNvPr>
          <p:cNvSpPr>
            <a:spLocks noGrp="1"/>
          </p:cNvSpPr>
          <p:nvPr>
            <p:ph type="title"/>
          </p:nvPr>
        </p:nvSpPr>
        <p:spPr/>
        <p:txBody>
          <a:bodyPr/>
          <a:lstStyle/>
          <a:p>
            <a:r>
              <a:rPr lang="en-US"/>
              <a:t>Exploratory Analysis</a:t>
            </a:r>
          </a:p>
        </p:txBody>
      </p:sp>
      <p:pic>
        <p:nvPicPr>
          <p:cNvPr id="4" name="Picture 4" descr="Chart, scatter chart&#10;&#10;Description automatically generated">
            <a:extLst>
              <a:ext uri="{FF2B5EF4-FFF2-40B4-BE49-F238E27FC236}">
                <a16:creationId xmlns:a16="http://schemas.microsoft.com/office/drawing/2014/main" id="{A5A1F5CB-6BE7-4FF3-8818-2183DC18B0D5}"/>
              </a:ext>
            </a:extLst>
          </p:cNvPr>
          <p:cNvPicPr>
            <a:picLocks noGrp="1" noChangeAspect="1"/>
          </p:cNvPicPr>
          <p:nvPr>
            <p:ph idx="1"/>
          </p:nvPr>
        </p:nvPicPr>
        <p:blipFill>
          <a:blip r:embed="rId2"/>
          <a:stretch>
            <a:fillRect/>
          </a:stretch>
        </p:blipFill>
        <p:spPr>
          <a:xfrm>
            <a:off x="6939212" y="2067924"/>
            <a:ext cx="4536118" cy="3450613"/>
          </a:xfrm>
        </p:spPr>
      </p:pic>
      <p:sp>
        <p:nvSpPr>
          <p:cNvPr id="5" name="TextBox 4">
            <a:extLst>
              <a:ext uri="{FF2B5EF4-FFF2-40B4-BE49-F238E27FC236}">
                <a16:creationId xmlns:a16="http://schemas.microsoft.com/office/drawing/2014/main" id="{BCFD0F23-AC29-4F9B-A12C-645426E26A9A}"/>
              </a:ext>
            </a:extLst>
          </p:cNvPr>
          <p:cNvSpPr txBox="1"/>
          <p:nvPr/>
        </p:nvSpPr>
        <p:spPr>
          <a:xfrm>
            <a:off x="1446756" y="2271386"/>
            <a:ext cx="518577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It is shown that the salary is more concerntrated around 45000 - 100000 between the age 20 to 50</a:t>
            </a:r>
            <a:endParaRPr lang="en-US"/>
          </a:p>
          <a:p>
            <a:pPr marL="285750" indent="-285750">
              <a:buFont typeface="Arial"/>
              <a:buChar char="•"/>
            </a:pPr>
            <a:r>
              <a:rPr lang="en-US">
                <a:ea typeface="+mn-lt"/>
                <a:cs typeface="+mn-lt"/>
              </a:rPr>
              <a:t>Above 50 xustomers are payed relatively less than the younger age group</a:t>
            </a:r>
            <a:endParaRPr lang="en-US"/>
          </a:p>
          <a:p>
            <a:pPr marL="285750" indent="-285750">
              <a:buFont typeface="Arial"/>
              <a:buChar char="•"/>
            </a:pPr>
            <a:r>
              <a:rPr lang="en-US">
                <a:ea typeface="+mn-lt"/>
                <a:cs typeface="+mn-lt"/>
              </a:rPr>
              <a:t>There is one customer with age above 50 years earning greater than 120K salary annually</a:t>
            </a:r>
            <a:endParaRPr lang="en-US"/>
          </a:p>
          <a:p>
            <a:pPr algn="l"/>
            <a:endParaRPr lang="en-US" dirty="0"/>
          </a:p>
        </p:txBody>
      </p:sp>
    </p:spTree>
    <p:extLst>
      <p:ext uri="{BB962C8B-B14F-4D97-AF65-F5344CB8AC3E}">
        <p14:creationId xmlns:p14="http://schemas.microsoft.com/office/powerpoint/2010/main" val="219328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69C9-6985-4A1E-B283-C4F1D4FEC4E1}"/>
              </a:ext>
            </a:extLst>
          </p:cNvPr>
          <p:cNvSpPr>
            <a:spLocks noGrp="1"/>
          </p:cNvSpPr>
          <p:nvPr>
            <p:ph type="title"/>
          </p:nvPr>
        </p:nvSpPr>
        <p:spPr/>
        <p:txBody>
          <a:bodyPr/>
          <a:lstStyle/>
          <a:p>
            <a:r>
              <a:rPr lang="en-US"/>
              <a:t>SIMPLE Linear REGRESSion</a:t>
            </a:r>
          </a:p>
        </p:txBody>
      </p:sp>
      <p:sp>
        <p:nvSpPr>
          <p:cNvPr id="3" name="Content Placeholder 2">
            <a:extLst>
              <a:ext uri="{FF2B5EF4-FFF2-40B4-BE49-F238E27FC236}">
                <a16:creationId xmlns:a16="http://schemas.microsoft.com/office/drawing/2014/main" id="{DE3082C4-22B2-4B37-9C46-835509ED5C16}"/>
              </a:ext>
            </a:extLst>
          </p:cNvPr>
          <p:cNvSpPr>
            <a:spLocks noGrp="1"/>
          </p:cNvSpPr>
          <p:nvPr>
            <p:ph idx="1"/>
          </p:nvPr>
        </p:nvSpPr>
        <p:spPr/>
        <p:txBody>
          <a:bodyPr>
            <a:normAutofit/>
          </a:bodyPr>
          <a:lstStyle/>
          <a:p>
            <a:r>
              <a:rPr lang="en-US" dirty="0"/>
              <a:t>Salary distribution </a:t>
            </a:r>
          </a:p>
          <a:p>
            <a:endParaRPr lang="en-US" dirty="0"/>
          </a:p>
          <a:p>
            <a:endParaRPr lang="en-US" dirty="0"/>
          </a:p>
          <a:p>
            <a:endParaRPr lang="en-US" dirty="0"/>
          </a:p>
          <a:p>
            <a:endParaRPr lang="en-US" dirty="0"/>
          </a:p>
          <a:p>
            <a:endParaRPr lang="en-US" dirty="0"/>
          </a:p>
          <a:p>
            <a:r>
              <a:rPr lang="en-US" dirty="0"/>
              <a:t>Used Gender and monthly salary as the key variable</a:t>
            </a:r>
          </a:p>
          <a:p>
            <a:endParaRPr lang="en-US" dirty="0"/>
          </a:p>
          <a:p>
            <a:endParaRPr lang="en-US" dirty="0"/>
          </a:p>
        </p:txBody>
      </p:sp>
      <p:pic>
        <p:nvPicPr>
          <p:cNvPr id="5" name="Picture 5" descr="Chart, histogram&#10;&#10;Description automatically generated">
            <a:extLst>
              <a:ext uri="{FF2B5EF4-FFF2-40B4-BE49-F238E27FC236}">
                <a16:creationId xmlns:a16="http://schemas.microsoft.com/office/drawing/2014/main" id="{2CECE284-D332-4365-BE5A-E1BE551DCED5}"/>
              </a:ext>
            </a:extLst>
          </p:cNvPr>
          <p:cNvPicPr>
            <a:picLocks noChangeAspect="1"/>
          </p:cNvPicPr>
          <p:nvPr/>
        </p:nvPicPr>
        <p:blipFill>
          <a:blip r:embed="rId2"/>
          <a:stretch>
            <a:fillRect/>
          </a:stretch>
        </p:blipFill>
        <p:spPr>
          <a:xfrm>
            <a:off x="1603332" y="2554216"/>
            <a:ext cx="2743200" cy="1916582"/>
          </a:xfrm>
          <a:prstGeom prst="rect">
            <a:avLst/>
          </a:prstGeom>
        </p:spPr>
      </p:pic>
    </p:spTree>
    <p:extLst>
      <p:ext uri="{BB962C8B-B14F-4D97-AF65-F5344CB8AC3E}">
        <p14:creationId xmlns:p14="http://schemas.microsoft.com/office/powerpoint/2010/main" val="343893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1F5B-CB28-4450-B541-C582C43134F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8F1462E-77EE-4655-AA55-1F9DFCA0A749}"/>
              </a:ext>
            </a:extLst>
          </p:cNvPr>
          <p:cNvSpPr>
            <a:spLocks noGrp="1"/>
          </p:cNvSpPr>
          <p:nvPr>
            <p:ph idx="1"/>
          </p:nvPr>
        </p:nvSpPr>
        <p:spPr>
          <a:xfrm>
            <a:off x="1451579" y="1963541"/>
            <a:ext cx="9603275" cy="3502804"/>
          </a:xfrm>
        </p:spPr>
        <p:txBody>
          <a:bodyPr>
            <a:normAutofit fontScale="85000" lnSpcReduction="20000"/>
          </a:bodyPr>
          <a:lstStyle/>
          <a:p>
            <a:r>
              <a:rPr lang="en-US" dirty="0">
                <a:ea typeface="+mn-lt"/>
                <a:cs typeface="+mn-lt"/>
              </a:rPr>
              <a:t>Plots for gender vs salary distribution</a:t>
            </a: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r>
              <a:rPr lang="en-US" dirty="0">
                <a:ea typeface="+mn-lt"/>
                <a:cs typeface="+mn-lt"/>
              </a:rPr>
              <a:t>From the coefficients, we can say that, gender Male &amp; monthly salary is highly significant.</a:t>
            </a:r>
            <a:endParaRPr lang="en-US" dirty="0"/>
          </a:p>
          <a:p>
            <a:endParaRPr lang="en-US" dirty="0">
              <a:ea typeface="+mn-lt"/>
              <a:cs typeface="+mn-lt"/>
            </a:endParaRPr>
          </a:p>
          <a:p>
            <a:endParaRPr lang="en-US" dirty="0">
              <a:ea typeface="+mn-lt"/>
              <a:cs typeface="+mn-lt"/>
            </a:endParaRPr>
          </a:p>
          <a:p>
            <a:r>
              <a:rPr lang="en-US" dirty="0">
                <a:ea typeface="+mn-lt"/>
                <a:cs typeface="+mn-lt"/>
              </a:rPr>
              <a:t>As the data is not sufficient, the prediction accuracy is 100% is achieved</a:t>
            </a:r>
          </a:p>
          <a:p>
            <a:endParaRPr lang="en-US" dirty="0"/>
          </a:p>
          <a:p>
            <a:endParaRPr lang="en-US" dirty="0"/>
          </a:p>
        </p:txBody>
      </p:sp>
      <p:pic>
        <p:nvPicPr>
          <p:cNvPr id="5" name="Picture 5" descr="Text&#10;&#10;Description automatically generated">
            <a:extLst>
              <a:ext uri="{FF2B5EF4-FFF2-40B4-BE49-F238E27FC236}">
                <a16:creationId xmlns:a16="http://schemas.microsoft.com/office/drawing/2014/main" id="{2EC5362A-D9B6-4410-860F-857022DDEBAD}"/>
              </a:ext>
            </a:extLst>
          </p:cNvPr>
          <p:cNvPicPr>
            <a:picLocks noChangeAspect="1"/>
          </p:cNvPicPr>
          <p:nvPr/>
        </p:nvPicPr>
        <p:blipFill>
          <a:blip r:embed="rId2"/>
          <a:stretch>
            <a:fillRect/>
          </a:stretch>
        </p:blipFill>
        <p:spPr>
          <a:xfrm>
            <a:off x="1864291" y="4402501"/>
            <a:ext cx="2743200" cy="537328"/>
          </a:xfrm>
          <a:prstGeom prst="rect">
            <a:avLst/>
          </a:prstGeom>
        </p:spPr>
      </p:pic>
      <p:pic>
        <p:nvPicPr>
          <p:cNvPr id="6" name="Picture 6" descr="Scatter chart&#10;&#10;Description automatically generated">
            <a:extLst>
              <a:ext uri="{FF2B5EF4-FFF2-40B4-BE49-F238E27FC236}">
                <a16:creationId xmlns:a16="http://schemas.microsoft.com/office/drawing/2014/main" id="{D42FE4FF-9102-4074-8B93-88582DEF1D83}"/>
              </a:ext>
            </a:extLst>
          </p:cNvPr>
          <p:cNvPicPr>
            <a:picLocks noChangeAspect="1"/>
          </p:cNvPicPr>
          <p:nvPr/>
        </p:nvPicPr>
        <p:blipFill>
          <a:blip r:embed="rId3"/>
          <a:stretch>
            <a:fillRect/>
          </a:stretch>
        </p:blipFill>
        <p:spPr>
          <a:xfrm>
            <a:off x="1864290" y="2388281"/>
            <a:ext cx="2743200" cy="1768288"/>
          </a:xfrm>
          <a:prstGeom prst="rect">
            <a:avLst/>
          </a:prstGeom>
        </p:spPr>
      </p:pic>
      <p:pic>
        <p:nvPicPr>
          <p:cNvPr id="7" name="Picture 7" descr="A picture containing scatter chart&#10;&#10;Description automatically generated">
            <a:extLst>
              <a:ext uri="{FF2B5EF4-FFF2-40B4-BE49-F238E27FC236}">
                <a16:creationId xmlns:a16="http://schemas.microsoft.com/office/drawing/2014/main" id="{9516E686-A4B8-4D73-A031-46B6D501EE4D}"/>
              </a:ext>
            </a:extLst>
          </p:cNvPr>
          <p:cNvPicPr>
            <a:picLocks noChangeAspect="1"/>
          </p:cNvPicPr>
          <p:nvPr/>
        </p:nvPicPr>
        <p:blipFill>
          <a:blip r:embed="rId4"/>
          <a:stretch>
            <a:fillRect/>
          </a:stretch>
        </p:blipFill>
        <p:spPr>
          <a:xfrm>
            <a:off x="5402893" y="2430034"/>
            <a:ext cx="2743200" cy="1768288"/>
          </a:xfrm>
          <a:prstGeom prst="rect">
            <a:avLst/>
          </a:prstGeom>
        </p:spPr>
      </p:pic>
      <p:pic>
        <p:nvPicPr>
          <p:cNvPr id="8" name="Picture 8" descr="A picture containing graphical user interface&#10;&#10;Description automatically generated">
            <a:extLst>
              <a:ext uri="{FF2B5EF4-FFF2-40B4-BE49-F238E27FC236}">
                <a16:creationId xmlns:a16="http://schemas.microsoft.com/office/drawing/2014/main" id="{ED13CBC5-B485-4F20-8B5D-B3420507D7DC}"/>
              </a:ext>
            </a:extLst>
          </p:cNvPr>
          <p:cNvPicPr>
            <a:picLocks noChangeAspect="1"/>
          </p:cNvPicPr>
          <p:nvPr/>
        </p:nvPicPr>
        <p:blipFill>
          <a:blip r:embed="rId5"/>
          <a:stretch>
            <a:fillRect/>
          </a:stretch>
        </p:blipFill>
        <p:spPr>
          <a:xfrm>
            <a:off x="1864290" y="5386051"/>
            <a:ext cx="2743200" cy="741405"/>
          </a:xfrm>
          <a:prstGeom prst="rect">
            <a:avLst/>
          </a:prstGeom>
        </p:spPr>
      </p:pic>
    </p:spTree>
    <p:extLst>
      <p:ext uri="{BB962C8B-B14F-4D97-AF65-F5344CB8AC3E}">
        <p14:creationId xmlns:p14="http://schemas.microsoft.com/office/powerpoint/2010/main" val="129015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5" name="Subtitle 4">
            <a:extLst>
              <a:ext uri="{FF2B5EF4-FFF2-40B4-BE49-F238E27FC236}">
                <a16:creationId xmlns:a16="http://schemas.microsoft.com/office/drawing/2014/main" id="{B237DD28-38DE-4E5A-A585-9BDCFFD984A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370110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Gallery</vt:lpstr>
      <vt:lpstr>PREDICTIVE ANALYTICS</vt:lpstr>
      <vt:lpstr>Task 2</vt:lpstr>
      <vt:lpstr>Exploratory Analysis</vt:lpstr>
      <vt:lpstr>SIMPLE Linear REGRESSion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82</cp:revision>
  <dcterms:created xsi:type="dcterms:W3CDTF">2020-12-03T05:10:00Z</dcterms:created>
  <dcterms:modified xsi:type="dcterms:W3CDTF">2020-12-07T05:02:54Z</dcterms:modified>
</cp:coreProperties>
</file>