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5958ED-5A41-4A18-A094-56B18ED553C8}" v="52" dt="2020-12-07T05:03:03.649"/>
    <p1510:client id="{FE96DB88-4DAD-47EC-AD0F-CE92B3657F7B}" v="498" dt="2020-11-25T02:09:46.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6881" y="2769659"/>
            <a:ext cx="8361229" cy="2098226"/>
          </a:xfrm>
        </p:spPr>
        <p:txBody>
          <a:bodyPr/>
          <a:lstStyle/>
          <a:p>
            <a:r>
              <a:rPr lang="en-US" dirty="0"/>
              <a:t>ANZ Management – Virtual INTERNSHIP</a:t>
            </a:r>
          </a:p>
        </p:txBody>
      </p:sp>
      <p:sp>
        <p:nvSpPr>
          <p:cNvPr id="3" name="Subtitle 2"/>
          <p:cNvSpPr>
            <a:spLocks noGrp="1"/>
          </p:cNvSpPr>
          <p:nvPr>
            <p:ph type="subTitle" idx="1"/>
          </p:nvPr>
        </p:nvSpPr>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360108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DBD5-F264-47C9-81E4-507B64A75177}"/>
              </a:ext>
            </a:extLst>
          </p:cNvPr>
          <p:cNvSpPr>
            <a:spLocks noGrp="1"/>
          </p:cNvSpPr>
          <p:nvPr>
            <p:ph type="title"/>
          </p:nvPr>
        </p:nvSpPr>
        <p:spPr/>
        <p:txBody>
          <a:bodyPr/>
          <a:lstStyle/>
          <a:p>
            <a:r>
              <a:rPr lang="en-US" dirty="0"/>
              <a:t>Task 1:</a:t>
            </a:r>
          </a:p>
        </p:txBody>
      </p:sp>
      <p:sp>
        <p:nvSpPr>
          <p:cNvPr id="3" name="Content Placeholder 2">
            <a:extLst>
              <a:ext uri="{FF2B5EF4-FFF2-40B4-BE49-F238E27FC236}">
                <a16:creationId xmlns:a16="http://schemas.microsoft.com/office/drawing/2014/main" id="{70C6F977-B8BB-4DBF-9560-384E294DFAC2}"/>
              </a:ext>
            </a:extLst>
          </p:cNvPr>
          <p:cNvSpPr>
            <a:spLocks noGrp="1"/>
          </p:cNvSpPr>
          <p:nvPr>
            <p:ph idx="1"/>
          </p:nvPr>
        </p:nvSpPr>
        <p:spPr/>
        <p:txBody>
          <a:bodyPr vert="horz" lIns="91440" tIns="45720" rIns="91440" bIns="45720" rtlCol="0" anchor="t">
            <a:normAutofit/>
          </a:bodyPr>
          <a:lstStyle/>
          <a:p>
            <a:pPr marL="383540" indent="-383540"/>
            <a:r>
              <a:rPr lang="en-US" dirty="0">
                <a:ea typeface="+mn-lt"/>
                <a:cs typeface="+mn-lt"/>
              </a:rPr>
              <a:t>This task is based on a synthesized transaction dataset containing 3 months’ worth of transactions for 100 hypothetical customers. It contains purchases, recurring transactions, and salary transactions.</a:t>
            </a:r>
            <a:endParaRPr lang="en-US" dirty="0"/>
          </a:p>
          <a:p>
            <a:pPr marL="383540" indent="-383540"/>
            <a:r>
              <a:rPr lang="en-US" dirty="0">
                <a:ea typeface="+mn-lt"/>
                <a:cs typeface="+mn-lt"/>
              </a:rPr>
              <a:t>The dataset is designed to simulate realistic transaction behaviors that are observed in ANZ’s real transaction data, so many of the insights you can gather from the tasks below will be genuine.</a:t>
            </a:r>
          </a:p>
          <a:p>
            <a:pPr marL="383540" indent="-383540"/>
            <a:r>
              <a:rPr lang="en-US" b="1" dirty="0"/>
              <a:t>Problem Statement: </a:t>
            </a:r>
            <a:r>
              <a:rPr lang="en-US" dirty="0">
                <a:ea typeface="+mn-lt"/>
                <a:cs typeface="+mn-lt"/>
              </a:rPr>
              <a:t>Start by doing some basic checks – are there any data issues? Does the data need to be cleaned? Gather some interesting overall insights about the data. For example -- what is the average transaction amount? How many transactions do customers make each month, on average?</a:t>
            </a:r>
          </a:p>
          <a:p>
            <a:pPr marL="383540" indent="-383540"/>
            <a:endParaRPr lang="en-US" dirty="0"/>
          </a:p>
        </p:txBody>
      </p:sp>
    </p:spTree>
    <p:extLst>
      <p:ext uri="{BB962C8B-B14F-4D97-AF65-F5344CB8AC3E}">
        <p14:creationId xmlns:p14="http://schemas.microsoft.com/office/powerpoint/2010/main" val="140103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0FDC-B721-4B8E-81B5-F85172429773}"/>
              </a:ext>
            </a:extLst>
          </p:cNvPr>
          <p:cNvSpPr>
            <a:spLocks noGrp="1"/>
          </p:cNvSpPr>
          <p:nvPr>
            <p:ph type="title"/>
          </p:nvPr>
        </p:nvSpPr>
        <p:spPr/>
        <p:txBody>
          <a:bodyPr/>
          <a:lstStyle/>
          <a:p>
            <a:r>
              <a:rPr lang="en-US" b="1" dirty="0">
                <a:ea typeface="+mj-lt"/>
                <a:cs typeface="+mj-lt"/>
              </a:rPr>
              <a:t>Exploratory Data Analysis</a:t>
            </a:r>
            <a:endParaRPr lang="en-US" dirty="0"/>
          </a:p>
        </p:txBody>
      </p:sp>
      <p:sp>
        <p:nvSpPr>
          <p:cNvPr id="3" name="Content Placeholder 2">
            <a:extLst>
              <a:ext uri="{FF2B5EF4-FFF2-40B4-BE49-F238E27FC236}">
                <a16:creationId xmlns:a16="http://schemas.microsoft.com/office/drawing/2014/main" id="{13F830D9-2A55-4067-8E93-F3ACA479DA0C}"/>
              </a:ext>
            </a:extLst>
          </p:cNvPr>
          <p:cNvSpPr>
            <a:spLocks noGrp="1"/>
          </p:cNvSpPr>
          <p:nvPr>
            <p:ph idx="1"/>
          </p:nvPr>
        </p:nvSpPr>
        <p:spPr/>
        <p:txBody>
          <a:bodyPr vert="horz" lIns="91440" tIns="45720" rIns="91440" bIns="45720" rtlCol="0" anchor="t">
            <a:normAutofit/>
          </a:bodyPr>
          <a:lstStyle/>
          <a:p>
            <a:pPr marL="0" indent="0">
              <a:buNone/>
            </a:pPr>
            <a:r>
              <a:rPr lang="en-US" sz="2800" dirty="0">
                <a:ea typeface="+mn-lt"/>
                <a:cs typeface="+mn-lt"/>
              </a:rPr>
              <a:t>Segment the dataset and draw unique insights, including visualization of the transaction volume and assessing the effect of any outliers.</a:t>
            </a:r>
            <a:endParaRPr lang="en-US" sz="2800" dirty="0"/>
          </a:p>
          <a:p>
            <a:pPr marL="383540" indent="-383540"/>
            <a:endParaRPr lang="en-US" dirty="0"/>
          </a:p>
        </p:txBody>
      </p:sp>
    </p:spTree>
    <p:extLst>
      <p:ext uri="{BB962C8B-B14F-4D97-AF65-F5344CB8AC3E}">
        <p14:creationId xmlns:p14="http://schemas.microsoft.com/office/powerpoint/2010/main" val="87255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D45BB-0CF8-43E5-AF2E-159639F6B209}"/>
              </a:ext>
            </a:extLst>
          </p:cNvPr>
          <p:cNvSpPr>
            <a:spLocks noGrp="1"/>
          </p:cNvSpPr>
          <p:nvPr>
            <p:ph type="title"/>
          </p:nvPr>
        </p:nvSpPr>
        <p:spPr/>
        <p:txBody>
          <a:bodyPr/>
          <a:lstStyle/>
          <a:p>
            <a:r>
              <a:rPr lang="en-US" dirty="0"/>
              <a:t>Data Preprocessing </a:t>
            </a:r>
          </a:p>
        </p:txBody>
      </p:sp>
      <p:sp>
        <p:nvSpPr>
          <p:cNvPr id="3" name="Content Placeholder 2">
            <a:extLst>
              <a:ext uri="{FF2B5EF4-FFF2-40B4-BE49-F238E27FC236}">
                <a16:creationId xmlns:a16="http://schemas.microsoft.com/office/drawing/2014/main" id="{492C9320-A339-47F1-9693-463069B56EA8}"/>
              </a:ext>
            </a:extLst>
          </p:cNvPr>
          <p:cNvSpPr>
            <a:spLocks noGrp="1"/>
          </p:cNvSpPr>
          <p:nvPr>
            <p:ph idx="1"/>
          </p:nvPr>
        </p:nvSpPr>
        <p:spPr/>
        <p:txBody>
          <a:bodyPr vert="horz" lIns="91440" tIns="45720" rIns="91440" bIns="45720" rtlCol="0" anchor="t">
            <a:normAutofit/>
          </a:bodyPr>
          <a:lstStyle/>
          <a:p>
            <a:pPr marL="383540" indent="-383540"/>
            <a:r>
              <a:rPr lang="en-US" dirty="0"/>
              <a:t>Duplicates - No duplicates</a:t>
            </a:r>
          </a:p>
          <a:p>
            <a:pPr marL="383540" indent="-383540"/>
            <a:r>
              <a:rPr lang="en-US" dirty="0">
                <a:ea typeface="+mn-lt"/>
                <a:cs typeface="+mn-lt"/>
              </a:rPr>
              <a:t>Missing Values - There are  4326 records missing values in columns such as </a:t>
            </a:r>
            <a:r>
              <a:rPr lang="en-US" dirty="0" err="1">
                <a:ea typeface="+mn-lt"/>
                <a:cs typeface="+mn-lt"/>
              </a:rPr>
              <a:t>merchant_state</a:t>
            </a:r>
            <a:r>
              <a:rPr lang="en-US" dirty="0">
                <a:ea typeface="+mn-lt"/>
                <a:cs typeface="+mn-lt"/>
              </a:rPr>
              <a:t>, </a:t>
            </a:r>
            <a:r>
              <a:rPr lang="en-US" dirty="0" err="1">
                <a:ea typeface="+mn-lt"/>
                <a:cs typeface="+mn-lt"/>
              </a:rPr>
              <a:t>merchant_long_lat</a:t>
            </a:r>
            <a:r>
              <a:rPr lang="en-US" dirty="0">
                <a:ea typeface="+mn-lt"/>
                <a:cs typeface="+mn-lt"/>
              </a:rPr>
              <a:t>, </a:t>
            </a:r>
            <a:r>
              <a:rPr lang="en-US" dirty="0" err="1">
                <a:ea typeface="+mn-lt"/>
                <a:cs typeface="+mn-lt"/>
              </a:rPr>
              <a:t>merchnat_suburb</a:t>
            </a:r>
            <a:r>
              <a:rPr lang="en-US" dirty="0">
                <a:ea typeface="+mn-lt"/>
                <a:cs typeface="+mn-lt"/>
              </a:rPr>
              <a:t>, </a:t>
            </a:r>
            <a:r>
              <a:rPr lang="en-US" dirty="0" err="1">
                <a:ea typeface="+mn-lt"/>
                <a:cs typeface="+mn-lt"/>
              </a:rPr>
              <a:t>merchant_id</a:t>
            </a:r>
            <a:r>
              <a:rPr lang="en-US" dirty="0">
                <a:ea typeface="+mn-lt"/>
                <a:cs typeface="+mn-lt"/>
              </a:rPr>
              <a:t>, </a:t>
            </a:r>
            <a:r>
              <a:rPr lang="en-US" dirty="0" err="1">
                <a:ea typeface="+mn-lt"/>
                <a:cs typeface="+mn-lt"/>
              </a:rPr>
              <a:t>card_present_flag</a:t>
            </a:r>
            <a:endParaRPr lang="en-US" dirty="0" err="1"/>
          </a:p>
          <a:p>
            <a:pPr marL="383540" indent="-383540"/>
            <a:r>
              <a:rPr lang="en-US" dirty="0"/>
              <a:t>Outliers – There are several outliers for 'balance' and 'amount' feature and hence they are 'right skewed'</a:t>
            </a:r>
          </a:p>
          <a:p>
            <a:pPr marL="383540" indent="-383540"/>
            <a:endParaRPr lang="en-US" dirty="0"/>
          </a:p>
        </p:txBody>
      </p:sp>
    </p:spTree>
    <p:extLst>
      <p:ext uri="{BB962C8B-B14F-4D97-AF65-F5344CB8AC3E}">
        <p14:creationId xmlns:p14="http://schemas.microsoft.com/office/powerpoint/2010/main" val="21449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A3F1-8CA2-4528-B33D-5F4D05D980A3}"/>
              </a:ext>
            </a:extLst>
          </p:cNvPr>
          <p:cNvSpPr>
            <a:spLocks noGrp="1"/>
          </p:cNvSpPr>
          <p:nvPr>
            <p:ph type="title"/>
          </p:nvPr>
        </p:nvSpPr>
        <p:spPr/>
        <p:txBody>
          <a:bodyPr/>
          <a:lstStyle/>
          <a:p>
            <a:r>
              <a:rPr lang="en-US" dirty="0"/>
              <a:t>EDA Visualization</a:t>
            </a:r>
          </a:p>
        </p:txBody>
      </p:sp>
      <p:pic>
        <p:nvPicPr>
          <p:cNvPr id="4" name="Picture 4" descr="Chart, bar chart, treemap chart&#10;&#10;Description automatically generated">
            <a:extLst>
              <a:ext uri="{FF2B5EF4-FFF2-40B4-BE49-F238E27FC236}">
                <a16:creationId xmlns:a16="http://schemas.microsoft.com/office/drawing/2014/main" id="{B46E5CB5-5178-4B27-A33F-EC20C6E33A3F}"/>
              </a:ext>
            </a:extLst>
          </p:cNvPr>
          <p:cNvPicPr>
            <a:picLocks noGrp="1" noChangeAspect="1"/>
          </p:cNvPicPr>
          <p:nvPr>
            <p:ph idx="1"/>
          </p:nvPr>
        </p:nvPicPr>
        <p:blipFill>
          <a:blip r:embed="rId2"/>
          <a:stretch>
            <a:fillRect/>
          </a:stretch>
        </p:blipFill>
        <p:spPr>
          <a:xfrm>
            <a:off x="3579652" y="1805836"/>
            <a:ext cx="5487809" cy="4583482"/>
          </a:xfrm>
        </p:spPr>
      </p:pic>
    </p:spTree>
    <p:extLst>
      <p:ext uri="{BB962C8B-B14F-4D97-AF65-F5344CB8AC3E}">
        <p14:creationId xmlns:p14="http://schemas.microsoft.com/office/powerpoint/2010/main" val="325939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4A29-3807-479F-9EC5-FF3C22825F6D}"/>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1C4010DA-3143-4F56-9EA2-B4F0C952792F}"/>
              </a:ext>
            </a:extLst>
          </p:cNvPr>
          <p:cNvSpPr>
            <a:spLocks noGrp="1"/>
          </p:cNvSpPr>
          <p:nvPr>
            <p:ph idx="1"/>
          </p:nvPr>
        </p:nvSpPr>
        <p:spPr>
          <a:xfrm>
            <a:off x="1371600" y="1565754"/>
            <a:ext cx="9601200" cy="4301646"/>
          </a:xfrm>
        </p:spPr>
        <p:txBody>
          <a:bodyPr vert="horz" lIns="91440" tIns="45720" rIns="91440" bIns="45720" rtlCol="0" anchor="t">
            <a:normAutofit/>
          </a:bodyPr>
          <a:lstStyle/>
          <a:p>
            <a:pPr marL="383540" indent="-383540"/>
            <a:r>
              <a:rPr lang="en-US" b="1" dirty="0"/>
              <a:t>Average Transaction amount is AUD 187.93</a:t>
            </a:r>
            <a:endParaRPr lang="en-US" dirty="0"/>
          </a:p>
          <a:p>
            <a:pPr marL="383540" indent="-383540"/>
            <a:r>
              <a:rPr lang="en-US" b="1" dirty="0"/>
              <a:t>Balance is positively correlated with age</a:t>
            </a:r>
          </a:p>
          <a:p>
            <a:pPr marL="383540" indent="-383540"/>
            <a:r>
              <a:rPr lang="en-US" b="1" dirty="0"/>
              <a:t>Monthly transactions are high in month of October</a:t>
            </a:r>
            <a:endParaRPr lang="en-US" dirty="0"/>
          </a:p>
          <a:p>
            <a:pPr marL="383540" indent="-383540"/>
            <a:r>
              <a:rPr lang="en-US" b="1" dirty="0"/>
              <a:t>Avg Transaction volume by month</a:t>
            </a:r>
          </a:p>
          <a:p>
            <a:pPr marL="383540" indent="-383540"/>
            <a:endParaRPr lang="en-US" b="1" dirty="0"/>
          </a:p>
          <a:p>
            <a:pPr marL="383540" indent="-383540"/>
            <a:endParaRPr lang="en-US" b="1" dirty="0"/>
          </a:p>
          <a:p>
            <a:pPr marL="383540" indent="-383540"/>
            <a:endParaRPr lang="en-US" b="1" dirty="0"/>
          </a:p>
          <a:p>
            <a:pPr marL="383540" indent="-383540"/>
            <a:endParaRPr lang="en-US" b="1" dirty="0"/>
          </a:p>
          <a:p>
            <a:pPr marL="383540" indent="-383540"/>
            <a:r>
              <a:rPr lang="en-US" b="1" dirty="0"/>
              <a:t>There is huge transaction volume from 'NSW'</a:t>
            </a:r>
          </a:p>
          <a:p>
            <a:pPr marL="383540" indent="-383540"/>
            <a:endParaRPr lang="en-US" b="1" dirty="0"/>
          </a:p>
          <a:p>
            <a:pPr marL="383540" indent="-383540"/>
            <a:endParaRPr lang="en-US" b="1" dirty="0"/>
          </a:p>
          <a:p>
            <a:pPr marL="383540" indent="-383540"/>
            <a:endParaRPr lang="en-US" dirty="0"/>
          </a:p>
        </p:txBody>
      </p:sp>
      <p:pic>
        <p:nvPicPr>
          <p:cNvPr id="4" name="Picture 4" descr="Table&#10;&#10;Description automatically generated">
            <a:extLst>
              <a:ext uri="{FF2B5EF4-FFF2-40B4-BE49-F238E27FC236}">
                <a16:creationId xmlns:a16="http://schemas.microsoft.com/office/drawing/2014/main" id="{BD2662CA-AE78-4638-B727-1872CE2B70A2}"/>
              </a:ext>
            </a:extLst>
          </p:cNvPr>
          <p:cNvPicPr>
            <a:picLocks noChangeAspect="1"/>
          </p:cNvPicPr>
          <p:nvPr/>
        </p:nvPicPr>
        <p:blipFill>
          <a:blip r:embed="rId2"/>
          <a:stretch>
            <a:fillRect/>
          </a:stretch>
        </p:blipFill>
        <p:spPr>
          <a:xfrm>
            <a:off x="5540549" y="3426978"/>
            <a:ext cx="1695450" cy="1590675"/>
          </a:xfrm>
          <a:prstGeom prst="rect">
            <a:avLst/>
          </a:prstGeom>
        </p:spPr>
      </p:pic>
    </p:spTree>
    <p:extLst>
      <p:ext uri="{BB962C8B-B14F-4D97-AF65-F5344CB8AC3E}">
        <p14:creationId xmlns:p14="http://schemas.microsoft.com/office/powerpoint/2010/main" val="263462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717A-A1EB-45D5-963D-5D0858709840}"/>
              </a:ext>
            </a:extLst>
          </p:cNvPr>
          <p:cNvSpPr>
            <a:spLocks noGrp="1"/>
          </p:cNvSpPr>
          <p:nvPr>
            <p:ph type="title"/>
          </p:nvPr>
        </p:nvSpPr>
        <p:spPr/>
        <p:txBody>
          <a:bodyPr/>
          <a:lstStyle/>
          <a:p>
            <a:r>
              <a:rPr lang="en-US" dirty="0"/>
              <a:t>Tableau Visualization of ANZ Transaction Data Set</a:t>
            </a:r>
          </a:p>
        </p:txBody>
      </p:sp>
      <p:pic>
        <p:nvPicPr>
          <p:cNvPr id="4" name="Picture 4" descr="Chart&#10;&#10;Description automatically generated">
            <a:extLst>
              <a:ext uri="{FF2B5EF4-FFF2-40B4-BE49-F238E27FC236}">
                <a16:creationId xmlns:a16="http://schemas.microsoft.com/office/drawing/2014/main" id="{C68AD41D-1B95-4185-AD4B-FAFE3511D77D}"/>
              </a:ext>
            </a:extLst>
          </p:cNvPr>
          <p:cNvPicPr>
            <a:picLocks noGrp="1" noChangeAspect="1"/>
          </p:cNvPicPr>
          <p:nvPr>
            <p:ph idx="1"/>
          </p:nvPr>
        </p:nvPicPr>
        <p:blipFill>
          <a:blip r:embed="rId2"/>
          <a:stretch>
            <a:fillRect/>
          </a:stretch>
        </p:blipFill>
        <p:spPr>
          <a:xfrm>
            <a:off x="1370603" y="2171179"/>
            <a:ext cx="9603193" cy="4635673"/>
          </a:xfrm>
        </p:spPr>
      </p:pic>
    </p:spTree>
    <p:extLst>
      <p:ext uri="{BB962C8B-B14F-4D97-AF65-F5344CB8AC3E}">
        <p14:creationId xmlns:p14="http://schemas.microsoft.com/office/powerpoint/2010/main" val="318770557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Crop</vt:lpstr>
      <vt:lpstr>ANZ Management – Virtual INTERNSHIP</vt:lpstr>
      <vt:lpstr>Task 1:</vt:lpstr>
      <vt:lpstr>Exploratory Data Analysis</vt:lpstr>
      <vt:lpstr>Data Preprocessing </vt:lpstr>
      <vt:lpstr>EDA Visualization</vt:lpstr>
      <vt:lpstr>Insights</vt:lpstr>
      <vt:lpstr>Tableau Visualization of ANZ Transaction 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113</cp:revision>
  <dcterms:created xsi:type="dcterms:W3CDTF">2020-11-25T01:51:39Z</dcterms:created>
  <dcterms:modified xsi:type="dcterms:W3CDTF">2020-12-07T05:03:10Z</dcterms:modified>
</cp:coreProperties>
</file>