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10" r:id="rId1"/>
    <p:sldMasterId id="2147483898" r:id="rId2"/>
  </p:sldMasterIdLst>
  <p:notesMasterIdLst>
    <p:notesMasterId r:id="rId42"/>
  </p:notesMasterIdLst>
  <p:handoutMasterIdLst>
    <p:handoutMasterId r:id="rId43"/>
  </p:handoutMasterIdLst>
  <p:sldIdLst>
    <p:sldId id="256" r:id="rId3"/>
    <p:sldId id="318" r:id="rId4"/>
    <p:sldId id="353" r:id="rId5"/>
    <p:sldId id="356" r:id="rId6"/>
    <p:sldId id="355" r:id="rId7"/>
    <p:sldId id="357" r:id="rId8"/>
    <p:sldId id="388" r:id="rId9"/>
    <p:sldId id="311" r:id="rId10"/>
    <p:sldId id="394" r:id="rId11"/>
    <p:sldId id="310" r:id="rId12"/>
    <p:sldId id="389" r:id="rId13"/>
    <p:sldId id="362" r:id="rId14"/>
    <p:sldId id="324" r:id="rId15"/>
    <p:sldId id="395" r:id="rId16"/>
    <p:sldId id="364" r:id="rId17"/>
    <p:sldId id="396" r:id="rId18"/>
    <p:sldId id="377" r:id="rId19"/>
    <p:sldId id="390" r:id="rId20"/>
    <p:sldId id="391" r:id="rId21"/>
    <p:sldId id="392" r:id="rId22"/>
    <p:sldId id="312" r:id="rId23"/>
    <p:sldId id="378" r:id="rId24"/>
    <p:sldId id="379" r:id="rId25"/>
    <p:sldId id="380" r:id="rId26"/>
    <p:sldId id="397" r:id="rId27"/>
    <p:sldId id="393" r:id="rId28"/>
    <p:sldId id="367" r:id="rId29"/>
    <p:sldId id="398" r:id="rId30"/>
    <p:sldId id="369" r:id="rId31"/>
    <p:sldId id="382" r:id="rId32"/>
    <p:sldId id="372" r:id="rId33"/>
    <p:sldId id="399" r:id="rId34"/>
    <p:sldId id="374" r:id="rId35"/>
    <p:sldId id="371" r:id="rId36"/>
    <p:sldId id="400" r:id="rId37"/>
    <p:sldId id="375" r:id="rId38"/>
    <p:sldId id="383" r:id="rId39"/>
    <p:sldId id="384" r:id="rId40"/>
    <p:sldId id="385" r:id="rId41"/>
  </p:sldIdLst>
  <p:sldSz cx="9144000" cy="6858000" type="screen4x3"/>
  <p:notesSz cx="7099300" cy="9385300"/>
  <p:defaultTextStyle>
    <a:defPPr>
      <a:defRPr lang="en-GB"/>
    </a:defPPr>
    <a:lvl1pPr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ED7AA"/>
    <a:srgbClr val="FFFF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65" autoAdjust="0"/>
    <p:restoredTop sz="89343" autoAdjust="0"/>
  </p:normalViewPr>
  <p:slideViewPr>
    <p:cSldViewPr>
      <p:cViewPr varScale="1">
        <p:scale>
          <a:sx n="60" d="100"/>
          <a:sy n="60" d="100"/>
        </p:scale>
        <p:origin x="808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310529-CA7B-47EA-997F-C54D30CAEA54}" type="doc">
      <dgm:prSet loTypeId="urn:microsoft.com/office/officeart/2005/8/layout/cycle5" loCatId="cycle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3BE3F08-1DF9-4AFA-BED4-B585AF37F7BF}">
      <dgm:prSet phldrT="[Text]"/>
      <dgm:spPr/>
      <dgm:t>
        <a:bodyPr/>
        <a:lstStyle/>
        <a:p>
          <a:r>
            <a:rPr lang="en-US" dirty="0"/>
            <a:t>Ideas</a:t>
          </a:r>
        </a:p>
      </dgm:t>
    </dgm:pt>
    <dgm:pt modelId="{5378AD31-95FA-4798-B196-E3240CA1F829}" type="parTrans" cxnId="{31D46D92-707F-48D1-87C1-2F63B494D35E}">
      <dgm:prSet/>
      <dgm:spPr/>
      <dgm:t>
        <a:bodyPr/>
        <a:lstStyle/>
        <a:p>
          <a:endParaRPr lang="en-US"/>
        </a:p>
      </dgm:t>
    </dgm:pt>
    <dgm:pt modelId="{7D3D7832-DC2F-413F-8839-35177AB71070}" type="sibTrans" cxnId="{31D46D92-707F-48D1-87C1-2F63B494D35E}">
      <dgm:prSet/>
      <dgm:spPr/>
      <dgm:t>
        <a:bodyPr/>
        <a:lstStyle/>
        <a:p>
          <a:endParaRPr lang="en-US"/>
        </a:p>
      </dgm:t>
    </dgm:pt>
    <dgm:pt modelId="{FBF95DD5-EACB-47DE-A36E-546374E71EED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4E474188-1DB8-4CCF-88FE-B52FE7FE7C42}" type="parTrans" cxnId="{467383B4-841A-4795-8B14-884A06D1D79F}">
      <dgm:prSet/>
      <dgm:spPr/>
      <dgm:t>
        <a:bodyPr/>
        <a:lstStyle/>
        <a:p>
          <a:endParaRPr lang="en-US"/>
        </a:p>
      </dgm:t>
    </dgm:pt>
    <dgm:pt modelId="{CED272DE-1BA5-4A4F-898F-4DB0807879DB}" type="sibTrans" cxnId="{467383B4-841A-4795-8B14-884A06D1D79F}">
      <dgm:prSet/>
      <dgm:spPr/>
      <dgm:t>
        <a:bodyPr/>
        <a:lstStyle/>
        <a:p>
          <a:endParaRPr lang="en-US"/>
        </a:p>
      </dgm:t>
    </dgm:pt>
    <dgm:pt modelId="{27968761-F9DB-4406-8481-454106F847A5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FE24EA64-5E0B-478F-93EE-15FCAF175DA8}" type="parTrans" cxnId="{7BE504BA-3352-47CB-824D-3804243EA275}">
      <dgm:prSet/>
      <dgm:spPr/>
      <dgm:t>
        <a:bodyPr/>
        <a:lstStyle/>
        <a:p>
          <a:endParaRPr lang="en-US"/>
        </a:p>
      </dgm:t>
    </dgm:pt>
    <dgm:pt modelId="{BCC50B5D-8FB0-4DBD-8509-A6E42B0E4AD7}" type="sibTrans" cxnId="{7BE504BA-3352-47CB-824D-3804243EA275}">
      <dgm:prSet/>
      <dgm:spPr/>
      <dgm:t>
        <a:bodyPr/>
        <a:lstStyle/>
        <a:p>
          <a:endParaRPr lang="en-US"/>
        </a:p>
      </dgm:t>
    </dgm:pt>
    <dgm:pt modelId="{F50A33A9-E46E-40BA-95C9-FB2A82A4E106}">
      <dgm:prSet phldrT="[Text]"/>
      <dgm:spPr/>
      <dgm:t>
        <a:bodyPr/>
        <a:lstStyle/>
        <a:p>
          <a:r>
            <a:rPr lang="en-US" dirty="0"/>
            <a:t>Measure</a:t>
          </a:r>
        </a:p>
      </dgm:t>
    </dgm:pt>
    <dgm:pt modelId="{77E272A0-02EA-4907-9B31-391F7BCD1EEC}" type="parTrans" cxnId="{6E9076FF-C8A9-4F05-9CC8-9BE8A82FECAB}">
      <dgm:prSet/>
      <dgm:spPr/>
      <dgm:t>
        <a:bodyPr/>
        <a:lstStyle/>
        <a:p>
          <a:endParaRPr lang="en-US"/>
        </a:p>
      </dgm:t>
    </dgm:pt>
    <dgm:pt modelId="{672CE9BD-5912-4A5A-81F4-B96BA55D7075}" type="sibTrans" cxnId="{6E9076FF-C8A9-4F05-9CC8-9BE8A82FECAB}">
      <dgm:prSet/>
      <dgm:spPr/>
      <dgm:t>
        <a:bodyPr/>
        <a:lstStyle/>
        <a:p>
          <a:endParaRPr lang="en-US"/>
        </a:p>
      </dgm:t>
    </dgm:pt>
    <dgm:pt modelId="{567C9397-936B-44BA-94FC-D52EE2876E40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D771200-06E0-46E4-8C38-9701CD436398}" type="parTrans" cxnId="{3F53FFF8-3EAA-4584-B374-9BA793DC319B}">
      <dgm:prSet/>
      <dgm:spPr/>
      <dgm:t>
        <a:bodyPr/>
        <a:lstStyle/>
        <a:p>
          <a:endParaRPr lang="en-US"/>
        </a:p>
      </dgm:t>
    </dgm:pt>
    <dgm:pt modelId="{800B1BFC-8C55-4354-98A2-330A4D08EA16}" type="sibTrans" cxnId="{3F53FFF8-3EAA-4584-B374-9BA793DC319B}">
      <dgm:prSet/>
      <dgm:spPr/>
      <dgm:t>
        <a:bodyPr/>
        <a:lstStyle/>
        <a:p>
          <a:endParaRPr lang="en-US"/>
        </a:p>
      </dgm:t>
    </dgm:pt>
    <dgm:pt modelId="{AEB2AAFE-B5D5-4945-8921-AACA920DAE6C}">
      <dgm:prSet phldrT="[Text]"/>
      <dgm:spPr/>
      <dgm:t>
        <a:bodyPr/>
        <a:lstStyle/>
        <a:p>
          <a:r>
            <a:rPr lang="en-US" dirty="0"/>
            <a:t>Learn</a:t>
          </a:r>
        </a:p>
      </dgm:t>
    </dgm:pt>
    <dgm:pt modelId="{A09D2A90-02CC-4485-9247-13E03E9AF1C1}" type="parTrans" cxnId="{B5A4A1F9-B0A3-49EC-A84F-1EC9C0B9333A}">
      <dgm:prSet/>
      <dgm:spPr/>
      <dgm:t>
        <a:bodyPr/>
        <a:lstStyle/>
        <a:p>
          <a:endParaRPr lang="en-US"/>
        </a:p>
      </dgm:t>
    </dgm:pt>
    <dgm:pt modelId="{D48EE6C6-CFAE-4700-A78F-3A51D4FA691D}" type="sibTrans" cxnId="{B5A4A1F9-B0A3-49EC-A84F-1EC9C0B9333A}">
      <dgm:prSet/>
      <dgm:spPr/>
      <dgm:t>
        <a:bodyPr/>
        <a:lstStyle/>
        <a:p>
          <a:endParaRPr lang="en-US"/>
        </a:p>
      </dgm:t>
    </dgm:pt>
    <dgm:pt modelId="{DA9DE31C-998E-49B6-8436-C8503A67BFD3}" type="pres">
      <dgm:prSet presAssocID="{01310529-CA7B-47EA-997F-C54D30CAEA54}" presName="cycle" presStyleCnt="0">
        <dgm:presLayoutVars>
          <dgm:dir/>
          <dgm:resizeHandles val="exact"/>
        </dgm:presLayoutVars>
      </dgm:prSet>
      <dgm:spPr/>
    </dgm:pt>
    <dgm:pt modelId="{3ABC348E-A0C4-4AC1-81D5-709A64207D2B}" type="pres">
      <dgm:prSet presAssocID="{E3BE3F08-1DF9-4AFA-BED4-B585AF37F7BF}" presName="node" presStyleLbl="node1" presStyleIdx="0" presStyleCnt="6">
        <dgm:presLayoutVars>
          <dgm:bulletEnabled val="1"/>
        </dgm:presLayoutVars>
      </dgm:prSet>
      <dgm:spPr/>
    </dgm:pt>
    <dgm:pt modelId="{C1D2F309-9702-4437-BA66-E4D7B5B017CA}" type="pres">
      <dgm:prSet presAssocID="{E3BE3F08-1DF9-4AFA-BED4-B585AF37F7BF}" presName="spNode" presStyleCnt="0"/>
      <dgm:spPr/>
    </dgm:pt>
    <dgm:pt modelId="{3C55AB0F-79B9-47BC-BB55-16957E6FA0AD}" type="pres">
      <dgm:prSet presAssocID="{7D3D7832-DC2F-413F-8839-35177AB71070}" presName="sibTrans" presStyleLbl="sibTrans1D1" presStyleIdx="0" presStyleCnt="6"/>
      <dgm:spPr/>
    </dgm:pt>
    <dgm:pt modelId="{14A3A73F-A11D-474F-9B50-4EF329BFE927}" type="pres">
      <dgm:prSet presAssocID="{FBF95DD5-EACB-47DE-A36E-546374E71EED}" presName="node" presStyleLbl="node1" presStyleIdx="1" presStyleCnt="6">
        <dgm:presLayoutVars>
          <dgm:bulletEnabled val="1"/>
        </dgm:presLayoutVars>
      </dgm:prSet>
      <dgm:spPr/>
    </dgm:pt>
    <dgm:pt modelId="{48768DF3-3A7C-467F-9CF9-E66178EC0621}" type="pres">
      <dgm:prSet presAssocID="{FBF95DD5-EACB-47DE-A36E-546374E71EED}" presName="spNode" presStyleCnt="0"/>
      <dgm:spPr/>
    </dgm:pt>
    <dgm:pt modelId="{946F73C0-C5FB-493A-8E46-A9ACD52CBFCA}" type="pres">
      <dgm:prSet presAssocID="{CED272DE-1BA5-4A4F-898F-4DB0807879DB}" presName="sibTrans" presStyleLbl="sibTrans1D1" presStyleIdx="1" presStyleCnt="6"/>
      <dgm:spPr/>
    </dgm:pt>
    <dgm:pt modelId="{7D6B6EA5-165E-4853-91DE-B702623DCC44}" type="pres">
      <dgm:prSet presAssocID="{27968761-F9DB-4406-8481-454106F847A5}" presName="node" presStyleLbl="node1" presStyleIdx="2" presStyleCnt="6">
        <dgm:presLayoutVars>
          <dgm:bulletEnabled val="1"/>
        </dgm:presLayoutVars>
      </dgm:prSet>
      <dgm:spPr/>
    </dgm:pt>
    <dgm:pt modelId="{C4FA51ED-1C4F-44EC-94E9-B2EA0EFDEC30}" type="pres">
      <dgm:prSet presAssocID="{27968761-F9DB-4406-8481-454106F847A5}" presName="spNode" presStyleCnt="0"/>
      <dgm:spPr/>
    </dgm:pt>
    <dgm:pt modelId="{338BA163-F375-4973-B576-1265B14CD972}" type="pres">
      <dgm:prSet presAssocID="{BCC50B5D-8FB0-4DBD-8509-A6E42B0E4AD7}" presName="sibTrans" presStyleLbl="sibTrans1D1" presStyleIdx="2" presStyleCnt="6"/>
      <dgm:spPr/>
    </dgm:pt>
    <dgm:pt modelId="{5A945F4E-B345-458B-B07D-BF0805621F74}" type="pres">
      <dgm:prSet presAssocID="{F50A33A9-E46E-40BA-95C9-FB2A82A4E106}" presName="node" presStyleLbl="node1" presStyleIdx="3" presStyleCnt="6">
        <dgm:presLayoutVars>
          <dgm:bulletEnabled val="1"/>
        </dgm:presLayoutVars>
      </dgm:prSet>
      <dgm:spPr/>
    </dgm:pt>
    <dgm:pt modelId="{00804B6A-B270-4A2C-8046-9B4168F6FEB2}" type="pres">
      <dgm:prSet presAssocID="{F50A33A9-E46E-40BA-95C9-FB2A82A4E106}" presName="spNode" presStyleCnt="0"/>
      <dgm:spPr/>
    </dgm:pt>
    <dgm:pt modelId="{375FAAAF-9CC8-430E-85DA-0B55F23AD527}" type="pres">
      <dgm:prSet presAssocID="{672CE9BD-5912-4A5A-81F4-B96BA55D7075}" presName="sibTrans" presStyleLbl="sibTrans1D1" presStyleIdx="3" presStyleCnt="6"/>
      <dgm:spPr/>
    </dgm:pt>
    <dgm:pt modelId="{FC04B974-F1A7-48EC-AFAC-1CFF8D69A359}" type="pres">
      <dgm:prSet presAssocID="{567C9397-936B-44BA-94FC-D52EE2876E40}" presName="node" presStyleLbl="node1" presStyleIdx="4" presStyleCnt="6">
        <dgm:presLayoutVars>
          <dgm:bulletEnabled val="1"/>
        </dgm:presLayoutVars>
      </dgm:prSet>
      <dgm:spPr/>
    </dgm:pt>
    <dgm:pt modelId="{781D2E55-6DB6-43A0-ABEA-AD95B5231608}" type="pres">
      <dgm:prSet presAssocID="{567C9397-936B-44BA-94FC-D52EE2876E40}" presName="spNode" presStyleCnt="0"/>
      <dgm:spPr/>
    </dgm:pt>
    <dgm:pt modelId="{2D8379C1-83FB-4F89-8754-2EC52CBB2314}" type="pres">
      <dgm:prSet presAssocID="{800B1BFC-8C55-4354-98A2-330A4D08EA16}" presName="sibTrans" presStyleLbl="sibTrans1D1" presStyleIdx="4" presStyleCnt="6"/>
      <dgm:spPr/>
    </dgm:pt>
    <dgm:pt modelId="{833F8D06-0DE8-4142-8C25-C5DAC9423C79}" type="pres">
      <dgm:prSet presAssocID="{AEB2AAFE-B5D5-4945-8921-AACA920DAE6C}" presName="node" presStyleLbl="node1" presStyleIdx="5" presStyleCnt="6">
        <dgm:presLayoutVars>
          <dgm:bulletEnabled val="1"/>
        </dgm:presLayoutVars>
      </dgm:prSet>
      <dgm:spPr/>
    </dgm:pt>
    <dgm:pt modelId="{58D95692-4F7B-4773-A339-0B1FA710651E}" type="pres">
      <dgm:prSet presAssocID="{AEB2AAFE-B5D5-4945-8921-AACA920DAE6C}" presName="spNode" presStyleCnt="0"/>
      <dgm:spPr/>
    </dgm:pt>
    <dgm:pt modelId="{38349019-DC87-456B-A5BF-93AD6C5A07F1}" type="pres">
      <dgm:prSet presAssocID="{D48EE6C6-CFAE-4700-A78F-3A51D4FA691D}" presName="sibTrans" presStyleLbl="sibTrans1D1" presStyleIdx="5" presStyleCnt="6"/>
      <dgm:spPr/>
    </dgm:pt>
  </dgm:ptLst>
  <dgm:cxnLst>
    <dgm:cxn modelId="{FFD09C0F-A988-470D-AD11-26C90E8CCCBC}" type="presOf" srcId="{CED272DE-1BA5-4A4F-898F-4DB0807879DB}" destId="{946F73C0-C5FB-493A-8E46-A9ACD52CBFCA}" srcOrd="0" destOrd="0" presId="urn:microsoft.com/office/officeart/2005/8/layout/cycle5"/>
    <dgm:cxn modelId="{9A715E68-B572-4D87-AF3F-762C22C7EEC4}" type="presOf" srcId="{BCC50B5D-8FB0-4DBD-8509-A6E42B0E4AD7}" destId="{338BA163-F375-4973-B576-1265B14CD972}" srcOrd="0" destOrd="0" presId="urn:microsoft.com/office/officeart/2005/8/layout/cycle5"/>
    <dgm:cxn modelId="{3837D654-D5E9-4C90-93FB-2454B7839B3C}" type="presOf" srcId="{F50A33A9-E46E-40BA-95C9-FB2A82A4E106}" destId="{5A945F4E-B345-458B-B07D-BF0805621F74}" srcOrd="0" destOrd="0" presId="urn:microsoft.com/office/officeart/2005/8/layout/cycle5"/>
    <dgm:cxn modelId="{13DCC97F-AEEB-4303-B9D6-DDA1135DCB47}" type="presOf" srcId="{01310529-CA7B-47EA-997F-C54D30CAEA54}" destId="{DA9DE31C-998E-49B6-8436-C8503A67BFD3}" srcOrd="0" destOrd="0" presId="urn:microsoft.com/office/officeart/2005/8/layout/cycle5"/>
    <dgm:cxn modelId="{22C68782-9B58-4583-8FF7-AC0BBC9376C4}" type="presOf" srcId="{7D3D7832-DC2F-413F-8839-35177AB71070}" destId="{3C55AB0F-79B9-47BC-BB55-16957E6FA0AD}" srcOrd="0" destOrd="0" presId="urn:microsoft.com/office/officeart/2005/8/layout/cycle5"/>
    <dgm:cxn modelId="{E09D5E86-7EB7-453F-9471-0502AA18FC50}" type="presOf" srcId="{FBF95DD5-EACB-47DE-A36E-546374E71EED}" destId="{14A3A73F-A11D-474F-9B50-4EF329BFE927}" srcOrd="0" destOrd="0" presId="urn:microsoft.com/office/officeart/2005/8/layout/cycle5"/>
    <dgm:cxn modelId="{31D46D92-707F-48D1-87C1-2F63B494D35E}" srcId="{01310529-CA7B-47EA-997F-C54D30CAEA54}" destId="{E3BE3F08-1DF9-4AFA-BED4-B585AF37F7BF}" srcOrd="0" destOrd="0" parTransId="{5378AD31-95FA-4798-B196-E3240CA1F829}" sibTransId="{7D3D7832-DC2F-413F-8839-35177AB71070}"/>
    <dgm:cxn modelId="{D125709A-EF83-4381-A458-041776FC8D51}" type="presOf" srcId="{567C9397-936B-44BA-94FC-D52EE2876E40}" destId="{FC04B974-F1A7-48EC-AFAC-1CFF8D69A359}" srcOrd="0" destOrd="0" presId="urn:microsoft.com/office/officeart/2005/8/layout/cycle5"/>
    <dgm:cxn modelId="{467383B4-841A-4795-8B14-884A06D1D79F}" srcId="{01310529-CA7B-47EA-997F-C54D30CAEA54}" destId="{FBF95DD5-EACB-47DE-A36E-546374E71EED}" srcOrd="1" destOrd="0" parTransId="{4E474188-1DB8-4CCF-88FE-B52FE7FE7C42}" sibTransId="{CED272DE-1BA5-4A4F-898F-4DB0807879DB}"/>
    <dgm:cxn modelId="{7BE504BA-3352-47CB-824D-3804243EA275}" srcId="{01310529-CA7B-47EA-997F-C54D30CAEA54}" destId="{27968761-F9DB-4406-8481-454106F847A5}" srcOrd="2" destOrd="0" parTransId="{FE24EA64-5E0B-478F-93EE-15FCAF175DA8}" sibTransId="{BCC50B5D-8FB0-4DBD-8509-A6E42B0E4AD7}"/>
    <dgm:cxn modelId="{DEF968C0-A9D6-4FE9-B364-37A596A4FF37}" type="presOf" srcId="{800B1BFC-8C55-4354-98A2-330A4D08EA16}" destId="{2D8379C1-83FB-4F89-8754-2EC52CBB2314}" srcOrd="0" destOrd="0" presId="urn:microsoft.com/office/officeart/2005/8/layout/cycle5"/>
    <dgm:cxn modelId="{817354C3-CC24-4004-B6A1-C9723C190B7F}" type="presOf" srcId="{E3BE3F08-1DF9-4AFA-BED4-B585AF37F7BF}" destId="{3ABC348E-A0C4-4AC1-81D5-709A64207D2B}" srcOrd="0" destOrd="0" presId="urn:microsoft.com/office/officeart/2005/8/layout/cycle5"/>
    <dgm:cxn modelId="{BB786BE1-BCA8-45AC-93E6-2CCDAC5A41BB}" type="presOf" srcId="{AEB2AAFE-B5D5-4945-8921-AACA920DAE6C}" destId="{833F8D06-0DE8-4142-8C25-C5DAC9423C79}" srcOrd="0" destOrd="0" presId="urn:microsoft.com/office/officeart/2005/8/layout/cycle5"/>
    <dgm:cxn modelId="{4D68B8E1-A796-4EDB-865D-8C71CCB219B7}" type="presOf" srcId="{27968761-F9DB-4406-8481-454106F847A5}" destId="{7D6B6EA5-165E-4853-91DE-B702623DCC44}" srcOrd="0" destOrd="0" presId="urn:microsoft.com/office/officeart/2005/8/layout/cycle5"/>
    <dgm:cxn modelId="{9F2999F0-1B71-4EA7-BD38-AA96CB5ABFEB}" type="presOf" srcId="{672CE9BD-5912-4A5A-81F4-B96BA55D7075}" destId="{375FAAAF-9CC8-430E-85DA-0B55F23AD527}" srcOrd="0" destOrd="0" presId="urn:microsoft.com/office/officeart/2005/8/layout/cycle5"/>
    <dgm:cxn modelId="{3F53FFF8-3EAA-4584-B374-9BA793DC319B}" srcId="{01310529-CA7B-47EA-997F-C54D30CAEA54}" destId="{567C9397-936B-44BA-94FC-D52EE2876E40}" srcOrd="4" destOrd="0" parTransId="{BD771200-06E0-46E4-8C38-9701CD436398}" sibTransId="{800B1BFC-8C55-4354-98A2-330A4D08EA16}"/>
    <dgm:cxn modelId="{B5A4A1F9-B0A3-49EC-A84F-1EC9C0B9333A}" srcId="{01310529-CA7B-47EA-997F-C54D30CAEA54}" destId="{AEB2AAFE-B5D5-4945-8921-AACA920DAE6C}" srcOrd="5" destOrd="0" parTransId="{A09D2A90-02CC-4485-9247-13E03E9AF1C1}" sibTransId="{D48EE6C6-CFAE-4700-A78F-3A51D4FA691D}"/>
    <dgm:cxn modelId="{DBF265FF-2057-4DD6-8E2A-DCCD4EE579FC}" type="presOf" srcId="{D48EE6C6-CFAE-4700-A78F-3A51D4FA691D}" destId="{38349019-DC87-456B-A5BF-93AD6C5A07F1}" srcOrd="0" destOrd="0" presId="urn:microsoft.com/office/officeart/2005/8/layout/cycle5"/>
    <dgm:cxn modelId="{6E9076FF-C8A9-4F05-9CC8-9BE8A82FECAB}" srcId="{01310529-CA7B-47EA-997F-C54D30CAEA54}" destId="{F50A33A9-E46E-40BA-95C9-FB2A82A4E106}" srcOrd="3" destOrd="0" parTransId="{77E272A0-02EA-4907-9B31-391F7BCD1EEC}" sibTransId="{672CE9BD-5912-4A5A-81F4-B96BA55D7075}"/>
    <dgm:cxn modelId="{7EE8CDFC-A1F6-4F67-B998-44AF16EFD955}" type="presParOf" srcId="{DA9DE31C-998E-49B6-8436-C8503A67BFD3}" destId="{3ABC348E-A0C4-4AC1-81D5-709A64207D2B}" srcOrd="0" destOrd="0" presId="urn:microsoft.com/office/officeart/2005/8/layout/cycle5"/>
    <dgm:cxn modelId="{87CCA0C1-30C2-4E19-9EAD-AF567CFA80FB}" type="presParOf" srcId="{DA9DE31C-998E-49B6-8436-C8503A67BFD3}" destId="{C1D2F309-9702-4437-BA66-E4D7B5B017CA}" srcOrd="1" destOrd="0" presId="urn:microsoft.com/office/officeart/2005/8/layout/cycle5"/>
    <dgm:cxn modelId="{3A00B825-F895-4F5D-B110-AD2AACBB3EBE}" type="presParOf" srcId="{DA9DE31C-998E-49B6-8436-C8503A67BFD3}" destId="{3C55AB0F-79B9-47BC-BB55-16957E6FA0AD}" srcOrd="2" destOrd="0" presId="urn:microsoft.com/office/officeart/2005/8/layout/cycle5"/>
    <dgm:cxn modelId="{4F014272-CD13-4C43-A24D-180F908B5D26}" type="presParOf" srcId="{DA9DE31C-998E-49B6-8436-C8503A67BFD3}" destId="{14A3A73F-A11D-474F-9B50-4EF329BFE927}" srcOrd="3" destOrd="0" presId="urn:microsoft.com/office/officeart/2005/8/layout/cycle5"/>
    <dgm:cxn modelId="{9AEE3C28-CD6E-4E38-9398-3292E6C80C18}" type="presParOf" srcId="{DA9DE31C-998E-49B6-8436-C8503A67BFD3}" destId="{48768DF3-3A7C-467F-9CF9-E66178EC0621}" srcOrd="4" destOrd="0" presId="urn:microsoft.com/office/officeart/2005/8/layout/cycle5"/>
    <dgm:cxn modelId="{6A354AA0-6A99-4454-94CF-1AB8011F3D96}" type="presParOf" srcId="{DA9DE31C-998E-49B6-8436-C8503A67BFD3}" destId="{946F73C0-C5FB-493A-8E46-A9ACD52CBFCA}" srcOrd="5" destOrd="0" presId="urn:microsoft.com/office/officeart/2005/8/layout/cycle5"/>
    <dgm:cxn modelId="{A1817502-CF18-45C1-BF6A-A99F8171FABF}" type="presParOf" srcId="{DA9DE31C-998E-49B6-8436-C8503A67BFD3}" destId="{7D6B6EA5-165E-4853-91DE-B702623DCC44}" srcOrd="6" destOrd="0" presId="urn:microsoft.com/office/officeart/2005/8/layout/cycle5"/>
    <dgm:cxn modelId="{B6D49F94-A753-4108-BE23-12DE25B43EB6}" type="presParOf" srcId="{DA9DE31C-998E-49B6-8436-C8503A67BFD3}" destId="{C4FA51ED-1C4F-44EC-94E9-B2EA0EFDEC30}" srcOrd="7" destOrd="0" presId="urn:microsoft.com/office/officeart/2005/8/layout/cycle5"/>
    <dgm:cxn modelId="{A8146AE2-D8D7-4EE0-B522-723A1050A506}" type="presParOf" srcId="{DA9DE31C-998E-49B6-8436-C8503A67BFD3}" destId="{338BA163-F375-4973-B576-1265B14CD972}" srcOrd="8" destOrd="0" presId="urn:microsoft.com/office/officeart/2005/8/layout/cycle5"/>
    <dgm:cxn modelId="{2ED9563D-C839-44C9-B0A5-61BD8E18D50A}" type="presParOf" srcId="{DA9DE31C-998E-49B6-8436-C8503A67BFD3}" destId="{5A945F4E-B345-458B-B07D-BF0805621F74}" srcOrd="9" destOrd="0" presId="urn:microsoft.com/office/officeart/2005/8/layout/cycle5"/>
    <dgm:cxn modelId="{EDFBC051-C61F-4DA8-BCBA-28908E325BA4}" type="presParOf" srcId="{DA9DE31C-998E-49B6-8436-C8503A67BFD3}" destId="{00804B6A-B270-4A2C-8046-9B4168F6FEB2}" srcOrd="10" destOrd="0" presId="urn:microsoft.com/office/officeart/2005/8/layout/cycle5"/>
    <dgm:cxn modelId="{2DA6502D-F2D4-46E3-84E7-4298FA303CF2}" type="presParOf" srcId="{DA9DE31C-998E-49B6-8436-C8503A67BFD3}" destId="{375FAAAF-9CC8-430E-85DA-0B55F23AD527}" srcOrd="11" destOrd="0" presId="urn:microsoft.com/office/officeart/2005/8/layout/cycle5"/>
    <dgm:cxn modelId="{B798A75D-3615-45D1-923D-DA43E072C55A}" type="presParOf" srcId="{DA9DE31C-998E-49B6-8436-C8503A67BFD3}" destId="{FC04B974-F1A7-48EC-AFAC-1CFF8D69A359}" srcOrd="12" destOrd="0" presId="urn:microsoft.com/office/officeart/2005/8/layout/cycle5"/>
    <dgm:cxn modelId="{1A9FDE93-C735-488E-BAAF-09511731CCDD}" type="presParOf" srcId="{DA9DE31C-998E-49B6-8436-C8503A67BFD3}" destId="{781D2E55-6DB6-43A0-ABEA-AD95B5231608}" srcOrd="13" destOrd="0" presId="urn:microsoft.com/office/officeart/2005/8/layout/cycle5"/>
    <dgm:cxn modelId="{032918A1-5015-43E4-950E-89A59FCC5DA7}" type="presParOf" srcId="{DA9DE31C-998E-49B6-8436-C8503A67BFD3}" destId="{2D8379C1-83FB-4F89-8754-2EC52CBB2314}" srcOrd="14" destOrd="0" presId="urn:microsoft.com/office/officeart/2005/8/layout/cycle5"/>
    <dgm:cxn modelId="{A691C3C5-40AC-450F-BCDE-3B9290E4DC2D}" type="presParOf" srcId="{DA9DE31C-998E-49B6-8436-C8503A67BFD3}" destId="{833F8D06-0DE8-4142-8C25-C5DAC9423C79}" srcOrd="15" destOrd="0" presId="urn:microsoft.com/office/officeart/2005/8/layout/cycle5"/>
    <dgm:cxn modelId="{30E26A43-9101-4A41-BE62-C4A5AC59CE89}" type="presParOf" srcId="{DA9DE31C-998E-49B6-8436-C8503A67BFD3}" destId="{58D95692-4F7B-4773-A339-0B1FA710651E}" srcOrd="16" destOrd="0" presId="urn:microsoft.com/office/officeart/2005/8/layout/cycle5"/>
    <dgm:cxn modelId="{60C10A86-3273-468A-80B1-0DB375B0EB95}" type="presParOf" srcId="{DA9DE31C-998E-49B6-8436-C8503A67BFD3}" destId="{38349019-DC87-456B-A5BF-93AD6C5A07F1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492E9D-2886-4976-B32B-96DBA4FA2AA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AF7147-195F-484A-A06C-9A227939DC13}">
      <dgm:prSet phldrT="[Text]"/>
      <dgm:spPr/>
      <dgm:t>
        <a:bodyPr/>
        <a:lstStyle/>
        <a:p>
          <a:r>
            <a:rPr lang="en-US" dirty="0"/>
            <a:t>Problem Solution Fit</a:t>
          </a:r>
        </a:p>
      </dgm:t>
    </dgm:pt>
    <dgm:pt modelId="{AB7B02EA-C167-4397-8FF5-1F3D5D0F966F}" type="parTrans" cxnId="{A4C1C587-17D7-4924-97F6-D9AAA2B1677B}">
      <dgm:prSet/>
      <dgm:spPr/>
      <dgm:t>
        <a:bodyPr/>
        <a:lstStyle/>
        <a:p>
          <a:endParaRPr lang="en-US"/>
        </a:p>
      </dgm:t>
    </dgm:pt>
    <dgm:pt modelId="{4627D05D-2629-4214-B9CE-17FE6CB3D2E3}" type="sibTrans" cxnId="{A4C1C587-17D7-4924-97F6-D9AAA2B1677B}">
      <dgm:prSet/>
      <dgm:spPr/>
      <dgm:t>
        <a:bodyPr/>
        <a:lstStyle/>
        <a:p>
          <a:endParaRPr lang="en-US"/>
        </a:p>
      </dgm:t>
    </dgm:pt>
    <dgm:pt modelId="{A1CD80BE-DA0B-455E-935F-7CD8F7986FF8}">
      <dgm:prSet phldrT="[Text]"/>
      <dgm:spPr/>
      <dgm:t>
        <a:bodyPr/>
        <a:lstStyle/>
        <a:p>
          <a:r>
            <a:rPr lang="en-US" dirty="0"/>
            <a:t>Product Market Fit</a:t>
          </a:r>
        </a:p>
      </dgm:t>
    </dgm:pt>
    <dgm:pt modelId="{BE0BF61F-C851-4F31-A582-6D4209DA4F35}" type="parTrans" cxnId="{E2E2749A-93CD-42C0-A23F-5B6654CD3861}">
      <dgm:prSet/>
      <dgm:spPr/>
      <dgm:t>
        <a:bodyPr/>
        <a:lstStyle/>
        <a:p>
          <a:endParaRPr lang="en-US"/>
        </a:p>
      </dgm:t>
    </dgm:pt>
    <dgm:pt modelId="{1EB62EEF-74F0-4932-908B-E7B460659ABB}" type="sibTrans" cxnId="{E2E2749A-93CD-42C0-A23F-5B6654CD3861}">
      <dgm:prSet/>
      <dgm:spPr/>
      <dgm:t>
        <a:bodyPr/>
        <a:lstStyle/>
        <a:p>
          <a:endParaRPr lang="en-US"/>
        </a:p>
      </dgm:t>
    </dgm:pt>
    <dgm:pt modelId="{7FADAE4E-885F-45A7-978A-E52E8AFB4BF9}">
      <dgm:prSet phldrT="[Text]"/>
      <dgm:spPr/>
      <dgm:t>
        <a:bodyPr/>
        <a:lstStyle/>
        <a:p>
          <a:r>
            <a:rPr lang="en-US" dirty="0"/>
            <a:t>Growth Hacking</a:t>
          </a:r>
        </a:p>
      </dgm:t>
    </dgm:pt>
    <dgm:pt modelId="{BCA2FE37-9C2E-4F49-AC49-02168F706C45}" type="parTrans" cxnId="{5A18623F-F55B-4731-8F3A-E95D3F65C5D9}">
      <dgm:prSet/>
      <dgm:spPr/>
      <dgm:t>
        <a:bodyPr/>
        <a:lstStyle/>
        <a:p>
          <a:endParaRPr lang="en-US"/>
        </a:p>
      </dgm:t>
    </dgm:pt>
    <dgm:pt modelId="{8B5C2644-90B5-4E6B-AA4E-AA027EA1F4E5}" type="sibTrans" cxnId="{5A18623F-F55B-4731-8F3A-E95D3F65C5D9}">
      <dgm:prSet/>
      <dgm:spPr/>
      <dgm:t>
        <a:bodyPr/>
        <a:lstStyle/>
        <a:p>
          <a:endParaRPr lang="en-US"/>
        </a:p>
      </dgm:t>
    </dgm:pt>
    <dgm:pt modelId="{8B2E7C3D-2B44-430A-B3A3-8DAAE4E0C8D9}" type="pres">
      <dgm:prSet presAssocID="{61492E9D-2886-4976-B32B-96DBA4FA2AA9}" presName="CompostProcess" presStyleCnt="0">
        <dgm:presLayoutVars>
          <dgm:dir/>
          <dgm:resizeHandles val="exact"/>
        </dgm:presLayoutVars>
      </dgm:prSet>
      <dgm:spPr/>
    </dgm:pt>
    <dgm:pt modelId="{BAD313FF-6C5E-465E-9DCE-958F7216B9D8}" type="pres">
      <dgm:prSet presAssocID="{61492E9D-2886-4976-B32B-96DBA4FA2AA9}" presName="arrow" presStyleLbl="bgShp" presStyleIdx="0" presStyleCnt="1"/>
      <dgm:spPr/>
    </dgm:pt>
    <dgm:pt modelId="{2301CADF-8ECE-40E5-BB7A-3F7EF85CFF27}" type="pres">
      <dgm:prSet presAssocID="{61492E9D-2886-4976-B32B-96DBA4FA2AA9}" presName="linearProcess" presStyleCnt="0"/>
      <dgm:spPr/>
    </dgm:pt>
    <dgm:pt modelId="{486D3F59-C7C3-497A-B09C-7CC9ACCDB445}" type="pres">
      <dgm:prSet presAssocID="{1DAF7147-195F-484A-A06C-9A227939DC13}" presName="textNode" presStyleLbl="node1" presStyleIdx="0" presStyleCnt="3">
        <dgm:presLayoutVars>
          <dgm:bulletEnabled val="1"/>
        </dgm:presLayoutVars>
      </dgm:prSet>
      <dgm:spPr/>
    </dgm:pt>
    <dgm:pt modelId="{F1DFD5DC-2B62-454B-AB0F-8BACFC4CF3B9}" type="pres">
      <dgm:prSet presAssocID="{4627D05D-2629-4214-B9CE-17FE6CB3D2E3}" presName="sibTrans" presStyleCnt="0"/>
      <dgm:spPr/>
    </dgm:pt>
    <dgm:pt modelId="{294D2270-C226-45D1-B977-CD813F22DF65}" type="pres">
      <dgm:prSet presAssocID="{A1CD80BE-DA0B-455E-935F-7CD8F7986FF8}" presName="textNode" presStyleLbl="node1" presStyleIdx="1" presStyleCnt="3">
        <dgm:presLayoutVars>
          <dgm:bulletEnabled val="1"/>
        </dgm:presLayoutVars>
      </dgm:prSet>
      <dgm:spPr/>
    </dgm:pt>
    <dgm:pt modelId="{57D521F8-CF5D-4CC8-A753-161CA0981411}" type="pres">
      <dgm:prSet presAssocID="{1EB62EEF-74F0-4932-908B-E7B460659ABB}" presName="sibTrans" presStyleCnt="0"/>
      <dgm:spPr/>
    </dgm:pt>
    <dgm:pt modelId="{AB7D96BE-E7FE-4093-90A4-488AB74848EC}" type="pres">
      <dgm:prSet presAssocID="{7FADAE4E-885F-45A7-978A-E52E8AFB4BF9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5A18623F-F55B-4731-8F3A-E95D3F65C5D9}" srcId="{61492E9D-2886-4976-B32B-96DBA4FA2AA9}" destId="{7FADAE4E-885F-45A7-978A-E52E8AFB4BF9}" srcOrd="2" destOrd="0" parTransId="{BCA2FE37-9C2E-4F49-AC49-02168F706C45}" sibTransId="{8B5C2644-90B5-4E6B-AA4E-AA027EA1F4E5}"/>
    <dgm:cxn modelId="{2AE6825E-F915-4CDC-9304-FA11602498EE}" type="presOf" srcId="{A1CD80BE-DA0B-455E-935F-7CD8F7986FF8}" destId="{294D2270-C226-45D1-B977-CD813F22DF65}" srcOrd="0" destOrd="0" presId="urn:microsoft.com/office/officeart/2005/8/layout/hProcess9"/>
    <dgm:cxn modelId="{240CBF68-5483-439F-9782-6DC436E2DE6B}" type="presOf" srcId="{7FADAE4E-885F-45A7-978A-E52E8AFB4BF9}" destId="{AB7D96BE-E7FE-4093-90A4-488AB74848EC}" srcOrd="0" destOrd="0" presId="urn:microsoft.com/office/officeart/2005/8/layout/hProcess9"/>
    <dgm:cxn modelId="{5B19E96E-0241-4CC1-9342-DAEE38B30BD4}" type="presOf" srcId="{1DAF7147-195F-484A-A06C-9A227939DC13}" destId="{486D3F59-C7C3-497A-B09C-7CC9ACCDB445}" srcOrd="0" destOrd="0" presId="urn:microsoft.com/office/officeart/2005/8/layout/hProcess9"/>
    <dgm:cxn modelId="{6982DE79-D268-483D-8985-1BF6BC109F9B}" type="presOf" srcId="{61492E9D-2886-4976-B32B-96DBA4FA2AA9}" destId="{8B2E7C3D-2B44-430A-B3A3-8DAAE4E0C8D9}" srcOrd="0" destOrd="0" presId="urn:microsoft.com/office/officeart/2005/8/layout/hProcess9"/>
    <dgm:cxn modelId="{A4C1C587-17D7-4924-97F6-D9AAA2B1677B}" srcId="{61492E9D-2886-4976-B32B-96DBA4FA2AA9}" destId="{1DAF7147-195F-484A-A06C-9A227939DC13}" srcOrd="0" destOrd="0" parTransId="{AB7B02EA-C167-4397-8FF5-1F3D5D0F966F}" sibTransId="{4627D05D-2629-4214-B9CE-17FE6CB3D2E3}"/>
    <dgm:cxn modelId="{E2E2749A-93CD-42C0-A23F-5B6654CD3861}" srcId="{61492E9D-2886-4976-B32B-96DBA4FA2AA9}" destId="{A1CD80BE-DA0B-455E-935F-7CD8F7986FF8}" srcOrd="1" destOrd="0" parTransId="{BE0BF61F-C851-4F31-A582-6D4209DA4F35}" sibTransId="{1EB62EEF-74F0-4932-908B-E7B460659ABB}"/>
    <dgm:cxn modelId="{B4EC944A-84BE-493A-AEF8-1DED20347734}" type="presParOf" srcId="{8B2E7C3D-2B44-430A-B3A3-8DAAE4E0C8D9}" destId="{BAD313FF-6C5E-465E-9DCE-958F7216B9D8}" srcOrd="0" destOrd="0" presId="urn:microsoft.com/office/officeart/2005/8/layout/hProcess9"/>
    <dgm:cxn modelId="{8FCD29D2-808B-49FB-BC08-B00991A7FB22}" type="presParOf" srcId="{8B2E7C3D-2B44-430A-B3A3-8DAAE4E0C8D9}" destId="{2301CADF-8ECE-40E5-BB7A-3F7EF85CFF27}" srcOrd="1" destOrd="0" presId="urn:microsoft.com/office/officeart/2005/8/layout/hProcess9"/>
    <dgm:cxn modelId="{9F46FAF9-1CF6-41BB-A9AC-DA7B4D64BE03}" type="presParOf" srcId="{2301CADF-8ECE-40E5-BB7A-3F7EF85CFF27}" destId="{486D3F59-C7C3-497A-B09C-7CC9ACCDB445}" srcOrd="0" destOrd="0" presId="urn:microsoft.com/office/officeart/2005/8/layout/hProcess9"/>
    <dgm:cxn modelId="{64D4050F-BEE9-4B8D-A0DA-6CC0B5715C68}" type="presParOf" srcId="{2301CADF-8ECE-40E5-BB7A-3F7EF85CFF27}" destId="{F1DFD5DC-2B62-454B-AB0F-8BACFC4CF3B9}" srcOrd="1" destOrd="0" presId="urn:microsoft.com/office/officeart/2005/8/layout/hProcess9"/>
    <dgm:cxn modelId="{52872893-98EE-4471-BE3A-9B2771F2D94C}" type="presParOf" srcId="{2301CADF-8ECE-40E5-BB7A-3F7EF85CFF27}" destId="{294D2270-C226-45D1-B977-CD813F22DF65}" srcOrd="2" destOrd="0" presId="urn:microsoft.com/office/officeart/2005/8/layout/hProcess9"/>
    <dgm:cxn modelId="{9B453817-D802-4B9D-8237-F43BC1280BFB}" type="presParOf" srcId="{2301CADF-8ECE-40E5-BB7A-3F7EF85CFF27}" destId="{57D521F8-CF5D-4CC8-A753-161CA0981411}" srcOrd="3" destOrd="0" presId="urn:microsoft.com/office/officeart/2005/8/layout/hProcess9"/>
    <dgm:cxn modelId="{D09342E5-AC35-41E8-B354-1608D8783574}" type="presParOf" srcId="{2301CADF-8ECE-40E5-BB7A-3F7EF85CFF27}" destId="{AB7D96BE-E7FE-4093-90A4-488AB74848E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2FEF9B-A709-4729-9373-D06970010DD6}" type="doc">
      <dgm:prSet loTypeId="urn:microsoft.com/office/officeart/2005/8/layout/venn1" loCatId="relationship" qsTypeId="urn:microsoft.com/office/officeart/2005/8/quickstyle/simple1" qsCatId="simple" csTypeId="urn:microsoft.com/office/officeart/2005/8/colors/colorful5" csCatId="colorful" phldr="1"/>
      <dgm:spPr/>
    </dgm:pt>
    <dgm:pt modelId="{3AFD4AD6-9389-47C4-8765-2BF475F37212}">
      <dgm:prSet phldrT="[Text]"/>
      <dgm:spPr/>
      <dgm:t>
        <a:bodyPr/>
        <a:lstStyle/>
        <a:p>
          <a:r>
            <a:rPr lang="en-US" dirty="0"/>
            <a:t>Solution</a:t>
          </a:r>
        </a:p>
      </dgm:t>
    </dgm:pt>
    <dgm:pt modelId="{B9FA2390-4793-4580-9C51-619119167BEE}" type="parTrans" cxnId="{9FF2AAF1-9CC2-4F80-8259-8419C04D5B06}">
      <dgm:prSet/>
      <dgm:spPr/>
      <dgm:t>
        <a:bodyPr/>
        <a:lstStyle/>
        <a:p>
          <a:endParaRPr lang="en-US"/>
        </a:p>
      </dgm:t>
    </dgm:pt>
    <dgm:pt modelId="{467901A8-982B-4756-B911-320BD2C4764D}" type="sibTrans" cxnId="{9FF2AAF1-9CC2-4F80-8259-8419C04D5B06}">
      <dgm:prSet/>
      <dgm:spPr/>
      <dgm:t>
        <a:bodyPr/>
        <a:lstStyle/>
        <a:p>
          <a:endParaRPr lang="en-US"/>
        </a:p>
      </dgm:t>
    </dgm:pt>
    <dgm:pt modelId="{68DD6F54-9805-4731-9E68-DF1A8CC6DAD8}">
      <dgm:prSet phldrT="[Text]"/>
      <dgm:spPr/>
      <dgm:t>
        <a:bodyPr/>
        <a:lstStyle/>
        <a:p>
          <a:r>
            <a:rPr lang="en-US" dirty="0"/>
            <a:t>Problem</a:t>
          </a:r>
        </a:p>
      </dgm:t>
    </dgm:pt>
    <dgm:pt modelId="{09834AC4-99EF-4FDB-976B-C7A9EDB37BDC}" type="parTrans" cxnId="{C861A57A-B27D-44E5-AB2F-C8F7911D23E8}">
      <dgm:prSet/>
      <dgm:spPr/>
      <dgm:t>
        <a:bodyPr/>
        <a:lstStyle/>
        <a:p>
          <a:endParaRPr lang="en-US"/>
        </a:p>
      </dgm:t>
    </dgm:pt>
    <dgm:pt modelId="{95005722-704B-4744-A2E5-954DF73F91D8}" type="sibTrans" cxnId="{C861A57A-B27D-44E5-AB2F-C8F7911D23E8}">
      <dgm:prSet/>
      <dgm:spPr/>
      <dgm:t>
        <a:bodyPr/>
        <a:lstStyle/>
        <a:p>
          <a:endParaRPr lang="en-US"/>
        </a:p>
      </dgm:t>
    </dgm:pt>
    <dgm:pt modelId="{A312D30C-5B96-4DE4-9EE0-959F21E7AD9A}">
      <dgm:prSet phldrT="[Text]"/>
      <dgm:spPr/>
      <dgm:t>
        <a:bodyPr/>
        <a:lstStyle/>
        <a:p>
          <a:r>
            <a:rPr lang="en-US" dirty="0"/>
            <a:t>Customer</a:t>
          </a:r>
        </a:p>
      </dgm:t>
    </dgm:pt>
    <dgm:pt modelId="{52DA3894-3854-4302-B739-7BF3F98B836B}" type="parTrans" cxnId="{0A56C444-298C-4941-B254-4C6969257F5E}">
      <dgm:prSet/>
      <dgm:spPr/>
      <dgm:t>
        <a:bodyPr/>
        <a:lstStyle/>
        <a:p>
          <a:endParaRPr lang="en-US"/>
        </a:p>
      </dgm:t>
    </dgm:pt>
    <dgm:pt modelId="{A06FD0DC-F5F0-4541-86DC-33FF03A78356}" type="sibTrans" cxnId="{0A56C444-298C-4941-B254-4C6969257F5E}">
      <dgm:prSet/>
      <dgm:spPr/>
      <dgm:t>
        <a:bodyPr/>
        <a:lstStyle/>
        <a:p>
          <a:endParaRPr lang="en-US"/>
        </a:p>
      </dgm:t>
    </dgm:pt>
    <dgm:pt modelId="{2A9D6BB6-9C45-4DC4-B8E8-B2A0D7785C31}" type="pres">
      <dgm:prSet presAssocID="{062FEF9B-A709-4729-9373-D06970010DD6}" presName="compositeShape" presStyleCnt="0">
        <dgm:presLayoutVars>
          <dgm:chMax val="7"/>
          <dgm:dir/>
          <dgm:resizeHandles val="exact"/>
        </dgm:presLayoutVars>
      </dgm:prSet>
      <dgm:spPr/>
    </dgm:pt>
    <dgm:pt modelId="{DF7717C6-5DF4-4F6D-BB1F-7067D7C09E4E}" type="pres">
      <dgm:prSet presAssocID="{3AFD4AD6-9389-47C4-8765-2BF475F37212}" presName="circ1" presStyleLbl="vennNode1" presStyleIdx="0" presStyleCnt="3"/>
      <dgm:spPr/>
    </dgm:pt>
    <dgm:pt modelId="{F57AF7EA-A5F4-4B4E-BF54-8B130C4838A6}" type="pres">
      <dgm:prSet presAssocID="{3AFD4AD6-9389-47C4-8765-2BF475F3721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E600F45-22EC-432E-A87D-11EFBDF188FC}" type="pres">
      <dgm:prSet presAssocID="{68DD6F54-9805-4731-9E68-DF1A8CC6DAD8}" presName="circ2" presStyleLbl="vennNode1" presStyleIdx="1" presStyleCnt="3"/>
      <dgm:spPr/>
    </dgm:pt>
    <dgm:pt modelId="{E0DD15F9-5415-46FB-83D1-FCFE9A4374F5}" type="pres">
      <dgm:prSet presAssocID="{68DD6F54-9805-4731-9E68-DF1A8CC6DAD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712A00B-69FB-430E-B820-16C254854FAB}" type="pres">
      <dgm:prSet presAssocID="{A312D30C-5B96-4DE4-9EE0-959F21E7AD9A}" presName="circ3" presStyleLbl="vennNode1" presStyleIdx="2" presStyleCnt="3"/>
      <dgm:spPr/>
    </dgm:pt>
    <dgm:pt modelId="{E78B57E5-842C-44C0-8ABE-115229C207DF}" type="pres">
      <dgm:prSet presAssocID="{A312D30C-5B96-4DE4-9EE0-959F21E7AD9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9824003-F12B-4401-AF06-7BB71ABA72C6}" type="presOf" srcId="{A312D30C-5B96-4DE4-9EE0-959F21E7AD9A}" destId="{E78B57E5-842C-44C0-8ABE-115229C207DF}" srcOrd="1" destOrd="0" presId="urn:microsoft.com/office/officeart/2005/8/layout/venn1"/>
    <dgm:cxn modelId="{6A3C4A22-E758-4086-BBAA-782FDEE744C8}" type="presOf" srcId="{3AFD4AD6-9389-47C4-8765-2BF475F37212}" destId="{DF7717C6-5DF4-4F6D-BB1F-7067D7C09E4E}" srcOrd="0" destOrd="0" presId="urn:microsoft.com/office/officeart/2005/8/layout/venn1"/>
    <dgm:cxn modelId="{790A3629-6C6B-4CFA-B091-A26A3CAC5EA8}" type="presOf" srcId="{3AFD4AD6-9389-47C4-8765-2BF475F37212}" destId="{F57AF7EA-A5F4-4B4E-BF54-8B130C4838A6}" srcOrd="1" destOrd="0" presId="urn:microsoft.com/office/officeart/2005/8/layout/venn1"/>
    <dgm:cxn modelId="{0A56C444-298C-4941-B254-4C6969257F5E}" srcId="{062FEF9B-A709-4729-9373-D06970010DD6}" destId="{A312D30C-5B96-4DE4-9EE0-959F21E7AD9A}" srcOrd="2" destOrd="0" parTransId="{52DA3894-3854-4302-B739-7BF3F98B836B}" sibTransId="{A06FD0DC-F5F0-4541-86DC-33FF03A78356}"/>
    <dgm:cxn modelId="{C861A57A-B27D-44E5-AB2F-C8F7911D23E8}" srcId="{062FEF9B-A709-4729-9373-D06970010DD6}" destId="{68DD6F54-9805-4731-9E68-DF1A8CC6DAD8}" srcOrd="1" destOrd="0" parTransId="{09834AC4-99EF-4FDB-976B-C7A9EDB37BDC}" sibTransId="{95005722-704B-4744-A2E5-954DF73F91D8}"/>
    <dgm:cxn modelId="{9593F381-5263-4141-B040-2D0EEB4FDB2D}" type="presOf" srcId="{062FEF9B-A709-4729-9373-D06970010DD6}" destId="{2A9D6BB6-9C45-4DC4-B8E8-B2A0D7785C31}" srcOrd="0" destOrd="0" presId="urn:microsoft.com/office/officeart/2005/8/layout/venn1"/>
    <dgm:cxn modelId="{038A608B-C20B-45B5-8781-E9EB9BDF9492}" type="presOf" srcId="{68DD6F54-9805-4731-9E68-DF1A8CC6DAD8}" destId="{E0DD15F9-5415-46FB-83D1-FCFE9A4374F5}" srcOrd="1" destOrd="0" presId="urn:microsoft.com/office/officeart/2005/8/layout/venn1"/>
    <dgm:cxn modelId="{CA80DD8F-025C-47AC-BD65-10BDA53EACF7}" type="presOf" srcId="{A312D30C-5B96-4DE4-9EE0-959F21E7AD9A}" destId="{8712A00B-69FB-430E-B820-16C254854FAB}" srcOrd="0" destOrd="0" presId="urn:microsoft.com/office/officeart/2005/8/layout/venn1"/>
    <dgm:cxn modelId="{AAD163A6-4DAB-428E-82B6-54A16906AE31}" type="presOf" srcId="{68DD6F54-9805-4731-9E68-DF1A8CC6DAD8}" destId="{9E600F45-22EC-432E-A87D-11EFBDF188FC}" srcOrd="0" destOrd="0" presId="urn:microsoft.com/office/officeart/2005/8/layout/venn1"/>
    <dgm:cxn modelId="{9FF2AAF1-9CC2-4F80-8259-8419C04D5B06}" srcId="{062FEF9B-A709-4729-9373-D06970010DD6}" destId="{3AFD4AD6-9389-47C4-8765-2BF475F37212}" srcOrd="0" destOrd="0" parTransId="{B9FA2390-4793-4580-9C51-619119167BEE}" sibTransId="{467901A8-982B-4756-B911-320BD2C4764D}"/>
    <dgm:cxn modelId="{FBAFD724-B324-4E0D-81E8-3DD6E1430D49}" type="presParOf" srcId="{2A9D6BB6-9C45-4DC4-B8E8-B2A0D7785C31}" destId="{DF7717C6-5DF4-4F6D-BB1F-7067D7C09E4E}" srcOrd="0" destOrd="0" presId="urn:microsoft.com/office/officeart/2005/8/layout/venn1"/>
    <dgm:cxn modelId="{E3F259C8-462A-466A-A1DF-5EEF304C7173}" type="presParOf" srcId="{2A9D6BB6-9C45-4DC4-B8E8-B2A0D7785C31}" destId="{F57AF7EA-A5F4-4B4E-BF54-8B130C4838A6}" srcOrd="1" destOrd="0" presId="urn:microsoft.com/office/officeart/2005/8/layout/venn1"/>
    <dgm:cxn modelId="{A243AF90-34A0-4810-82BD-8A023B1AAB2F}" type="presParOf" srcId="{2A9D6BB6-9C45-4DC4-B8E8-B2A0D7785C31}" destId="{9E600F45-22EC-432E-A87D-11EFBDF188FC}" srcOrd="2" destOrd="0" presId="urn:microsoft.com/office/officeart/2005/8/layout/venn1"/>
    <dgm:cxn modelId="{60E5E2BF-A3C4-41E9-846F-10AACF2E519E}" type="presParOf" srcId="{2A9D6BB6-9C45-4DC4-B8E8-B2A0D7785C31}" destId="{E0DD15F9-5415-46FB-83D1-FCFE9A4374F5}" srcOrd="3" destOrd="0" presId="urn:microsoft.com/office/officeart/2005/8/layout/venn1"/>
    <dgm:cxn modelId="{CAB3B6F6-077F-4773-93D2-1D5B6FA51BAE}" type="presParOf" srcId="{2A9D6BB6-9C45-4DC4-B8E8-B2A0D7785C31}" destId="{8712A00B-69FB-430E-B820-16C254854FAB}" srcOrd="4" destOrd="0" presId="urn:microsoft.com/office/officeart/2005/8/layout/venn1"/>
    <dgm:cxn modelId="{AFE5377E-1519-4D90-BF94-8D3769E2B557}" type="presParOf" srcId="{2A9D6BB6-9C45-4DC4-B8E8-B2A0D7785C31}" destId="{E78B57E5-842C-44C0-8ABE-115229C207D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2FEF9B-A709-4729-9373-D06970010DD6}" type="doc">
      <dgm:prSet loTypeId="urn:microsoft.com/office/officeart/2005/8/layout/venn1" loCatId="relationship" qsTypeId="urn:microsoft.com/office/officeart/2005/8/quickstyle/simple1" qsCatId="simple" csTypeId="urn:microsoft.com/office/officeart/2005/8/colors/colorful5" csCatId="colorful" phldr="1"/>
      <dgm:spPr/>
    </dgm:pt>
    <dgm:pt modelId="{3AFD4AD6-9389-47C4-8765-2BF475F37212}">
      <dgm:prSet phldrT="[Text]"/>
      <dgm:spPr/>
      <dgm:t>
        <a:bodyPr/>
        <a:lstStyle/>
        <a:p>
          <a:r>
            <a:rPr lang="en-US" dirty="0"/>
            <a:t>Solution</a:t>
          </a:r>
        </a:p>
      </dgm:t>
    </dgm:pt>
    <dgm:pt modelId="{B9FA2390-4793-4580-9C51-619119167BEE}" type="parTrans" cxnId="{9FF2AAF1-9CC2-4F80-8259-8419C04D5B06}">
      <dgm:prSet/>
      <dgm:spPr/>
      <dgm:t>
        <a:bodyPr/>
        <a:lstStyle/>
        <a:p>
          <a:endParaRPr lang="en-US"/>
        </a:p>
      </dgm:t>
    </dgm:pt>
    <dgm:pt modelId="{467901A8-982B-4756-B911-320BD2C4764D}" type="sibTrans" cxnId="{9FF2AAF1-9CC2-4F80-8259-8419C04D5B06}">
      <dgm:prSet/>
      <dgm:spPr/>
      <dgm:t>
        <a:bodyPr/>
        <a:lstStyle/>
        <a:p>
          <a:endParaRPr lang="en-US"/>
        </a:p>
      </dgm:t>
    </dgm:pt>
    <dgm:pt modelId="{68DD6F54-9805-4731-9E68-DF1A8CC6DAD8}">
      <dgm:prSet phldrT="[Text]"/>
      <dgm:spPr/>
      <dgm:t>
        <a:bodyPr/>
        <a:lstStyle/>
        <a:p>
          <a:r>
            <a:rPr lang="en-US" dirty="0"/>
            <a:t>Problem</a:t>
          </a:r>
        </a:p>
      </dgm:t>
    </dgm:pt>
    <dgm:pt modelId="{09834AC4-99EF-4FDB-976B-C7A9EDB37BDC}" type="parTrans" cxnId="{C861A57A-B27D-44E5-AB2F-C8F7911D23E8}">
      <dgm:prSet/>
      <dgm:spPr/>
      <dgm:t>
        <a:bodyPr/>
        <a:lstStyle/>
        <a:p>
          <a:endParaRPr lang="en-US"/>
        </a:p>
      </dgm:t>
    </dgm:pt>
    <dgm:pt modelId="{95005722-704B-4744-A2E5-954DF73F91D8}" type="sibTrans" cxnId="{C861A57A-B27D-44E5-AB2F-C8F7911D23E8}">
      <dgm:prSet/>
      <dgm:spPr/>
      <dgm:t>
        <a:bodyPr/>
        <a:lstStyle/>
        <a:p>
          <a:endParaRPr lang="en-US"/>
        </a:p>
      </dgm:t>
    </dgm:pt>
    <dgm:pt modelId="{A312D30C-5B96-4DE4-9EE0-959F21E7AD9A}">
      <dgm:prSet phldrT="[Text]"/>
      <dgm:spPr/>
      <dgm:t>
        <a:bodyPr/>
        <a:lstStyle/>
        <a:p>
          <a:r>
            <a:rPr lang="en-US" dirty="0"/>
            <a:t>Customer</a:t>
          </a:r>
        </a:p>
      </dgm:t>
    </dgm:pt>
    <dgm:pt modelId="{52DA3894-3854-4302-B739-7BF3F98B836B}" type="parTrans" cxnId="{0A56C444-298C-4941-B254-4C6969257F5E}">
      <dgm:prSet/>
      <dgm:spPr/>
      <dgm:t>
        <a:bodyPr/>
        <a:lstStyle/>
        <a:p>
          <a:endParaRPr lang="en-US"/>
        </a:p>
      </dgm:t>
    </dgm:pt>
    <dgm:pt modelId="{A06FD0DC-F5F0-4541-86DC-33FF03A78356}" type="sibTrans" cxnId="{0A56C444-298C-4941-B254-4C6969257F5E}">
      <dgm:prSet/>
      <dgm:spPr/>
      <dgm:t>
        <a:bodyPr/>
        <a:lstStyle/>
        <a:p>
          <a:endParaRPr lang="en-US"/>
        </a:p>
      </dgm:t>
    </dgm:pt>
    <dgm:pt modelId="{2A9D6BB6-9C45-4DC4-B8E8-B2A0D7785C31}" type="pres">
      <dgm:prSet presAssocID="{062FEF9B-A709-4729-9373-D06970010DD6}" presName="compositeShape" presStyleCnt="0">
        <dgm:presLayoutVars>
          <dgm:chMax val="7"/>
          <dgm:dir/>
          <dgm:resizeHandles val="exact"/>
        </dgm:presLayoutVars>
      </dgm:prSet>
      <dgm:spPr/>
    </dgm:pt>
    <dgm:pt modelId="{DF7717C6-5DF4-4F6D-BB1F-7067D7C09E4E}" type="pres">
      <dgm:prSet presAssocID="{3AFD4AD6-9389-47C4-8765-2BF475F37212}" presName="circ1" presStyleLbl="vennNode1" presStyleIdx="0" presStyleCnt="3"/>
      <dgm:spPr/>
    </dgm:pt>
    <dgm:pt modelId="{F57AF7EA-A5F4-4B4E-BF54-8B130C4838A6}" type="pres">
      <dgm:prSet presAssocID="{3AFD4AD6-9389-47C4-8765-2BF475F3721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E600F45-22EC-432E-A87D-11EFBDF188FC}" type="pres">
      <dgm:prSet presAssocID="{68DD6F54-9805-4731-9E68-DF1A8CC6DAD8}" presName="circ2" presStyleLbl="vennNode1" presStyleIdx="1" presStyleCnt="3"/>
      <dgm:spPr/>
    </dgm:pt>
    <dgm:pt modelId="{E0DD15F9-5415-46FB-83D1-FCFE9A4374F5}" type="pres">
      <dgm:prSet presAssocID="{68DD6F54-9805-4731-9E68-DF1A8CC6DAD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712A00B-69FB-430E-B820-16C254854FAB}" type="pres">
      <dgm:prSet presAssocID="{A312D30C-5B96-4DE4-9EE0-959F21E7AD9A}" presName="circ3" presStyleLbl="vennNode1" presStyleIdx="2" presStyleCnt="3"/>
      <dgm:spPr/>
    </dgm:pt>
    <dgm:pt modelId="{E78B57E5-842C-44C0-8ABE-115229C207DF}" type="pres">
      <dgm:prSet presAssocID="{A312D30C-5B96-4DE4-9EE0-959F21E7AD9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A56C444-298C-4941-B254-4C6969257F5E}" srcId="{062FEF9B-A709-4729-9373-D06970010DD6}" destId="{A312D30C-5B96-4DE4-9EE0-959F21E7AD9A}" srcOrd="2" destOrd="0" parTransId="{52DA3894-3854-4302-B739-7BF3F98B836B}" sibTransId="{A06FD0DC-F5F0-4541-86DC-33FF03A78356}"/>
    <dgm:cxn modelId="{F44A9F77-041A-43D3-A3E9-03D177962376}" type="presOf" srcId="{062FEF9B-A709-4729-9373-D06970010DD6}" destId="{2A9D6BB6-9C45-4DC4-B8E8-B2A0D7785C31}" srcOrd="0" destOrd="0" presId="urn:microsoft.com/office/officeart/2005/8/layout/venn1"/>
    <dgm:cxn modelId="{C861A57A-B27D-44E5-AB2F-C8F7911D23E8}" srcId="{062FEF9B-A709-4729-9373-D06970010DD6}" destId="{68DD6F54-9805-4731-9E68-DF1A8CC6DAD8}" srcOrd="1" destOrd="0" parTransId="{09834AC4-99EF-4FDB-976B-C7A9EDB37BDC}" sibTransId="{95005722-704B-4744-A2E5-954DF73F91D8}"/>
    <dgm:cxn modelId="{74A94882-1493-4BBB-B3AE-EEF146C6996F}" type="presOf" srcId="{A312D30C-5B96-4DE4-9EE0-959F21E7AD9A}" destId="{E78B57E5-842C-44C0-8ABE-115229C207DF}" srcOrd="1" destOrd="0" presId="urn:microsoft.com/office/officeart/2005/8/layout/venn1"/>
    <dgm:cxn modelId="{3BE1348D-1322-42D1-885D-0A716FADD20A}" type="presOf" srcId="{68DD6F54-9805-4731-9E68-DF1A8CC6DAD8}" destId="{E0DD15F9-5415-46FB-83D1-FCFE9A4374F5}" srcOrd="1" destOrd="0" presId="urn:microsoft.com/office/officeart/2005/8/layout/venn1"/>
    <dgm:cxn modelId="{1441FD9D-3F6E-41B2-94E5-8DBD59A83278}" type="presOf" srcId="{A312D30C-5B96-4DE4-9EE0-959F21E7AD9A}" destId="{8712A00B-69FB-430E-B820-16C254854FAB}" srcOrd="0" destOrd="0" presId="urn:microsoft.com/office/officeart/2005/8/layout/venn1"/>
    <dgm:cxn modelId="{769592C1-D265-4639-9A51-0FE07FD2DDAD}" type="presOf" srcId="{3AFD4AD6-9389-47C4-8765-2BF475F37212}" destId="{F57AF7EA-A5F4-4B4E-BF54-8B130C4838A6}" srcOrd="1" destOrd="0" presId="urn:microsoft.com/office/officeart/2005/8/layout/venn1"/>
    <dgm:cxn modelId="{F3F30BCD-C7FC-4C59-BF65-4976FC399956}" type="presOf" srcId="{68DD6F54-9805-4731-9E68-DF1A8CC6DAD8}" destId="{9E600F45-22EC-432E-A87D-11EFBDF188FC}" srcOrd="0" destOrd="0" presId="urn:microsoft.com/office/officeart/2005/8/layout/venn1"/>
    <dgm:cxn modelId="{116556D9-5126-4B82-8805-7F7927062E2C}" type="presOf" srcId="{3AFD4AD6-9389-47C4-8765-2BF475F37212}" destId="{DF7717C6-5DF4-4F6D-BB1F-7067D7C09E4E}" srcOrd="0" destOrd="0" presId="urn:microsoft.com/office/officeart/2005/8/layout/venn1"/>
    <dgm:cxn modelId="{9FF2AAF1-9CC2-4F80-8259-8419C04D5B06}" srcId="{062FEF9B-A709-4729-9373-D06970010DD6}" destId="{3AFD4AD6-9389-47C4-8765-2BF475F37212}" srcOrd="0" destOrd="0" parTransId="{B9FA2390-4793-4580-9C51-619119167BEE}" sibTransId="{467901A8-982B-4756-B911-320BD2C4764D}"/>
    <dgm:cxn modelId="{375D53B8-225D-4F01-92CD-D20217E0591F}" type="presParOf" srcId="{2A9D6BB6-9C45-4DC4-B8E8-B2A0D7785C31}" destId="{DF7717C6-5DF4-4F6D-BB1F-7067D7C09E4E}" srcOrd="0" destOrd="0" presId="urn:microsoft.com/office/officeart/2005/8/layout/venn1"/>
    <dgm:cxn modelId="{B7533530-5BAF-4B45-A18F-684896195353}" type="presParOf" srcId="{2A9D6BB6-9C45-4DC4-B8E8-B2A0D7785C31}" destId="{F57AF7EA-A5F4-4B4E-BF54-8B130C4838A6}" srcOrd="1" destOrd="0" presId="urn:microsoft.com/office/officeart/2005/8/layout/venn1"/>
    <dgm:cxn modelId="{8F2D4B03-CF34-4E80-9151-111DF40FEF8A}" type="presParOf" srcId="{2A9D6BB6-9C45-4DC4-B8E8-B2A0D7785C31}" destId="{9E600F45-22EC-432E-A87D-11EFBDF188FC}" srcOrd="2" destOrd="0" presId="urn:microsoft.com/office/officeart/2005/8/layout/venn1"/>
    <dgm:cxn modelId="{DF68DC3E-4E22-47E3-9EC3-5C17F3C36907}" type="presParOf" srcId="{2A9D6BB6-9C45-4DC4-B8E8-B2A0D7785C31}" destId="{E0DD15F9-5415-46FB-83D1-FCFE9A4374F5}" srcOrd="3" destOrd="0" presId="urn:microsoft.com/office/officeart/2005/8/layout/venn1"/>
    <dgm:cxn modelId="{16B81C5C-750D-47B7-9FB9-ECD783A739B7}" type="presParOf" srcId="{2A9D6BB6-9C45-4DC4-B8E8-B2A0D7785C31}" destId="{8712A00B-69FB-430E-B820-16C254854FAB}" srcOrd="4" destOrd="0" presId="urn:microsoft.com/office/officeart/2005/8/layout/venn1"/>
    <dgm:cxn modelId="{94077A5A-47D9-4746-A15E-D47A4E4C4C01}" type="presParOf" srcId="{2A9D6BB6-9C45-4DC4-B8E8-B2A0D7785C31}" destId="{E78B57E5-842C-44C0-8ABE-115229C207D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310529-CA7B-47EA-997F-C54D30CAEA54}" type="doc">
      <dgm:prSet loTypeId="urn:microsoft.com/office/officeart/2005/8/layout/cycle5" loCatId="cycle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3BE3F08-1DF9-4AFA-BED4-B585AF37F7BF}">
      <dgm:prSet phldrT="[Text]"/>
      <dgm:spPr/>
      <dgm:t>
        <a:bodyPr/>
        <a:lstStyle/>
        <a:p>
          <a:r>
            <a:rPr lang="en-US" dirty="0"/>
            <a:t>Ideas</a:t>
          </a:r>
        </a:p>
      </dgm:t>
    </dgm:pt>
    <dgm:pt modelId="{5378AD31-95FA-4798-B196-E3240CA1F829}" type="parTrans" cxnId="{31D46D92-707F-48D1-87C1-2F63B494D35E}">
      <dgm:prSet/>
      <dgm:spPr/>
      <dgm:t>
        <a:bodyPr/>
        <a:lstStyle/>
        <a:p>
          <a:endParaRPr lang="en-US"/>
        </a:p>
      </dgm:t>
    </dgm:pt>
    <dgm:pt modelId="{7D3D7832-DC2F-413F-8839-35177AB71070}" type="sibTrans" cxnId="{31D46D92-707F-48D1-87C1-2F63B494D35E}">
      <dgm:prSet/>
      <dgm:spPr/>
      <dgm:t>
        <a:bodyPr/>
        <a:lstStyle/>
        <a:p>
          <a:endParaRPr lang="en-US"/>
        </a:p>
      </dgm:t>
    </dgm:pt>
    <dgm:pt modelId="{FBF95DD5-EACB-47DE-A36E-546374E71EED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4E474188-1DB8-4CCF-88FE-B52FE7FE7C42}" type="parTrans" cxnId="{467383B4-841A-4795-8B14-884A06D1D79F}">
      <dgm:prSet/>
      <dgm:spPr/>
      <dgm:t>
        <a:bodyPr/>
        <a:lstStyle/>
        <a:p>
          <a:endParaRPr lang="en-US"/>
        </a:p>
      </dgm:t>
    </dgm:pt>
    <dgm:pt modelId="{CED272DE-1BA5-4A4F-898F-4DB0807879DB}" type="sibTrans" cxnId="{467383B4-841A-4795-8B14-884A06D1D79F}">
      <dgm:prSet/>
      <dgm:spPr/>
      <dgm:t>
        <a:bodyPr/>
        <a:lstStyle/>
        <a:p>
          <a:endParaRPr lang="en-US"/>
        </a:p>
      </dgm:t>
    </dgm:pt>
    <dgm:pt modelId="{27968761-F9DB-4406-8481-454106F847A5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FE24EA64-5E0B-478F-93EE-15FCAF175DA8}" type="parTrans" cxnId="{7BE504BA-3352-47CB-824D-3804243EA275}">
      <dgm:prSet/>
      <dgm:spPr/>
      <dgm:t>
        <a:bodyPr/>
        <a:lstStyle/>
        <a:p>
          <a:endParaRPr lang="en-US"/>
        </a:p>
      </dgm:t>
    </dgm:pt>
    <dgm:pt modelId="{BCC50B5D-8FB0-4DBD-8509-A6E42B0E4AD7}" type="sibTrans" cxnId="{7BE504BA-3352-47CB-824D-3804243EA275}">
      <dgm:prSet/>
      <dgm:spPr/>
      <dgm:t>
        <a:bodyPr/>
        <a:lstStyle/>
        <a:p>
          <a:endParaRPr lang="en-US"/>
        </a:p>
      </dgm:t>
    </dgm:pt>
    <dgm:pt modelId="{F50A33A9-E46E-40BA-95C9-FB2A82A4E106}">
      <dgm:prSet phldrT="[Text]"/>
      <dgm:spPr/>
      <dgm:t>
        <a:bodyPr/>
        <a:lstStyle/>
        <a:p>
          <a:r>
            <a:rPr lang="en-US" dirty="0"/>
            <a:t>Measure</a:t>
          </a:r>
        </a:p>
      </dgm:t>
    </dgm:pt>
    <dgm:pt modelId="{77E272A0-02EA-4907-9B31-391F7BCD1EEC}" type="parTrans" cxnId="{6E9076FF-C8A9-4F05-9CC8-9BE8A82FECAB}">
      <dgm:prSet/>
      <dgm:spPr/>
      <dgm:t>
        <a:bodyPr/>
        <a:lstStyle/>
        <a:p>
          <a:endParaRPr lang="en-US"/>
        </a:p>
      </dgm:t>
    </dgm:pt>
    <dgm:pt modelId="{672CE9BD-5912-4A5A-81F4-B96BA55D7075}" type="sibTrans" cxnId="{6E9076FF-C8A9-4F05-9CC8-9BE8A82FECAB}">
      <dgm:prSet/>
      <dgm:spPr/>
      <dgm:t>
        <a:bodyPr/>
        <a:lstStyle/>
        <a:p>
          <a:endParaRPr lang="en-US"/>
        </a:p>
      </dgm:t>
    </dgm:pt>
    <dgm:pt modelId="{567C9397-936B-44BA-94FC-D52EE2876E40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D771200-06E0-46E4-8C38-9701CD436398}" type="parTrans" cxnId="{3F53FFF8-3EAA-4584-B374-9BA793DC319B}">
      <dgm:prSet/>
      <dgm:spPr/>
      <dgm:t>
        <a:bodyPr/>
        <a:lstStyle/>
        <a:p>
          <a:endParaRPr lang="en-US"/>
        </a:p>
      </dgm:t>
    </dgm:pt>
    <dgm:pt modelId="{800B1BFC-8C55-4354-98A2-330A4D08EA16}" type="sibTrans" cxnId="{3F53FFF8-3EAA-4584-B374-9BA793DC319B}">
      <dgm:prSet/>
      <dgm:spPr/>
      <dgm:t>
        <a:bodyPr/>
        <a:lstStyle/>
        <a:p>
          <a:endParaRPr lang="en-US"/>
        </a:p>
      </dgm:t>
    </dgm:pt>
    <dgm:pt modelId="{AEB2AAFE-B5D5-4945-8921-AACA920DAE6C}">
      <dgm:prSet phldrT="[Text]"/>
      <dgm:spPr/>
      <dgm:t>
        <a:bodyPr/>
        <a:lstStyle/>
        <a:p>
          <a:r>
            <a:rPr lang="en-US" dirty="0"/>
            <a:t>Learn</a:t>
          </a:r>
        </a:p>
      </dgm:t>
    </dgm:pt>
    <dgm:pt modelId="{A09D2A90-02CC-4485-9247-13E03E9AF1C1}" type="parTrans" cxnId="{B5A4A1F9-B0A3-49EC-A84F-1EC9C0B9333A}">
      <dgm:prSet/>
      <dgm:spPr/>
      <dgm:t>
        <a:bodyPr/>
        <a:lstStyle/>
        <a:p>
          <a:endParaRPr lang="en-US"/>
        </a:p>
      </dgm:t>
    </dgm:pt>
    <dgm:pt modelId="{D48EE6C6-CFAE-4700-A78F-3A51D4FA691D}" type="sibTrans" cxnId="{B5A4A1F9-B0A3-49EC-A84F-1EC9C0B9333A}">
      <dgm:prSet/>
      <dgm:spPr/>
      <dgm:t>
        <a:bodyPr/>
        <a:lstStyle/>
        <a:p>
          <a:endParaRPr lang="en-US"/>
        </a:p>
      </dgm:t>
    </dgm:pt>
    <dgm:pt modelId="{DA9DE31C-998E-49B6-8436-C8503A67BFD3}" type="pres">
      <dgm:prSet presAssocID="{01310529-CA7B-47EA-997F-C54D30CAEA54}" presName="cycle" presStyleCnt="0">
        <dgm:presLayoutVars>
          <dgm:dir/>
          <dgm:resizeHandles val="exact"/>
        </dgm:presLayoutVars>
      </dgm:prSet>
      <dgm:spPr/>
    </dgm:pt>
    <dgm:pt modelId="{3ABC348E-A0C4-4AC1-81D5-709A64207D2B}" type="pres">
      <dgm:prSet presAssocID="{E3BE3F08-1DF9-4AFA-BED4-B585AF37F7BF}" presName="node" presStyleLbl="node1" presStyleIdx="0" presStyleCnt="6">
        <dgm:presLayoutVars>
          <dgm:bulletEnabled val="1"/>
        </dgm:presLayoutVars>
      </dgm:prSet>
      <dgm:spPr/>
    </dgm:pt>
    <dgm:pt modelId="{C1D2F309-9702-4437-BA66-E4D7B5B017CA}" type="pres">
      <dgm:prSet presAssocID="{E3BE3F08-1DF9-4AFA-BED4-B585AF37F7BF}" presName="spNode" presStyleCnt="0"/>
      <dgm:spPr/>
    </dgm:pt>
    <dgm:pt modelId="{3C55AB0F-79B9-47BC-BB55-16957E6FA0AD}" type="pres">
      <dgm:prSet presAssocID="{7D3D7832-DC2F-413F-8839-35177AB71070}" presName="sibTrans" presStyleLbl="sibTrans1D1" presStyleIdx="0" presStyleCnt="6"/>
      <dgm:spPr/>
    </dgm:pt>
    <dgm:pt modelId="{14A3A73F-A11D-474F-9B50-4EF329BFE927}" type="pres">
      <dgm:prSet presAssocID="{FBF95DD5-EACB-47DE-A36E-546374E71EED}" presName="node" presStyleLbl="node1" presStyleIdx="1" presStyleCnt="6">
        <dgm:presLayoutVars>
          <dgm:bulletEnabled val="1"/>
        </dgm:presLayoutVars>
      </dgm:prSet>
      <dgm:spPr/>
    </dgm:pt>
    <dgm:pt modelId="{48768DF3-3A7C-467F-9CF9-E66178EC0621}" type="pres">
      <dgm:prSet presAssocID="{FBF95DD5-EACB-47DE-A36E-546374E71EED}" presName="spNode" presStyleCnt="0"/>
      <dgm:spPr/>
    </dgm:pt>
    <dgm:pt modelId="{946F73C0-C5FB-493A-8E46-A9ACD52CBFCA}" type="pres">
      <dgm:prSet presAssocID="{CED272DE-1BA5-4A4F-898F-4DB0807879DB}" presName="sibTrans" presStyleLbl="sibTrans1D1" presStyleIdx="1" presStyleCnt="6"/>
      <dgm:spPr/>
    </dgm:pt>
    <dgm:pt modelId="{7D6B6EA5-165E-4853-91DE-B702623DCC44}" type="pres">
      <dgm:prSet presAssocID="{27968761-F9DB-4406-8481-454106F847A5}" presName="node" presStyleLbl="node1" presStyleIdx="2" presStyleCnt="6">
        <dgm:presLayoutVars>
          <dgm:bulletEnabled val="1"/>
        </dgm:presLayoutVars>
      </dgm:prSet>
      <dgm:spPr/>
    </dgm:pt>
    <dgm:pt modelId="{C4FA51ED-1C4F-44EC-94E9-B2EA0EFDEC30}" type="pres">
      <dgm:prSet presAssocID="{27968761-F9DB-4406-8481-454106F847A5}" presName="spNode" presStyleCnt="0"/>
      <dgm:spPr/>
    </dgm:pt>
    <dgm:pt modelId="{338BA163-F375-4973-B576-1265B14CD972}" type="pres">
      <dgm:prSet presAssocID="{BCC50B5D-8FB0-4DBD-8509-A6E42B0E4AD7}" presName="sibTrans" presStyleLbl="sibTrans1D1" presStyleIdx="2" presStyleCnt="6"/>
      <dgm:spPr/>
    </dgm:pt>
    <dgm:pt modelId="{5A945F4E-B345-458B-B07D-BF0805621F74}" type="pres">
      <dgm:prSet presAssocID="{F50A33A9-E46E-40BA-95C9-FB2A82A4E106}" presName="node" presStyleLbl="node1" presStyleIdx="3" presStyleCnt="6">
        <dgm:presLayoutVars>
          <dgm:bulletEnabled val="1"/>
        </dgm:presLayoutVars>
      </dgm:prSet>
      <dgm:spPr/>
    </dgm:pt>
    <dgm:pt modelId="{00804B6A-B270-4A2C-8046-9B4168F6FEB2}" type="pres">
      <dgm:prSet presAssocID="{F50A33A9-E46E-40BA-95C9-FB2A82A4E106}" presName="spNode" presStyleCnt="0"/>
      <dgm:spPr/>
    </dgm:pt>
    <dgm:pt modelId="{375FAAAF-9CC8-430E-85DA-0B55F23AD527}" type="pres">
      <dgm:prSet presAssocID="{672CE9BD-5912-4A5A-81F4-B96BA55D7075}" presName="sibTrans" presStyleLbl="sibTrans1D1" presStyleIdx="3" presStyleCnt="6"/>
      <dgm:spPr/>
    </dgm:pt>
    <dgm:pt modelId="{FC04B974-F1A7-48EC-AFAC-1CFF8D69A359}" type="pres">
      <dgm:prSet presAssocID="{567C9397-936B-44BA-94FC-D52EE2876E40}" presName="node" presStyleLbl="node1" presStyleIdx="4" presStyleCnt="6">
        <dgm:presLayoutVars>
          <dgm:bulletEnabled val="1"/>
        </dgm:presLayoutVars>
      </dgm:prSet>
      <dgm:spPr/>
    </dgm:pt>
    <dgm:pt modelId="{781D2E55-6DB6-43A0-ABEA-AD95B5231608}" type="pres">
      <dgm:prSet presAssocID="{567C9397-936B-44BA-94FC-D52EE2876E40}" presName="spNode" presStyleCnt="0"/>
      <dgm:spPr/>
    </dgm:pt>
    <dgm:pt modelId="{2D8379C1-83FB-4F89-8754-2EC52CBB2314}" type="pres">
      <dgm:prSet presAssocID="{800B1BFC-8C55-4354-98A2-330A4D08EA16}" presName="sibTrans" presStyleLbl="sibTrans1D1" presStyleIdx="4" presStyleCnt="6"/>
      <dgm:spPr/>
    </dgm:pt>
    <dgm:pt modelId="{833F8D06-0DE8-4142-8C25-C5DAC9423C79}" type="pres">
      <dgm:prSet presAssocID="{AEB2AAFE-B5D5-4945-8921-AACA920DAE6C}" presName="node" presStyleLbl="node1" presStyleIdx="5" presStyleCnt="6">
        <dgm:presLayoutVars>
          <dgm:bulletEnabled val="1"/>
        </dgm:presLayoutVars>
      </dgm:prSet>
      <dgm:spPr/>
    </dgm:pt>
    <dgm:pt modelId="{58D95692-4F7B-4773-A339-0B1FA710651E}" type="pres">
      <dgm:prSet presAssocID="{AEB2AAFE-B5D5-4945-8921-AACA920DAE6C}" presName="spNode" presStyleCnt="0"/>
      <dgm:spPr/>
    </dgm:pt>
    <dgm:pt modelId="{38349019-DC87-456B-A5BF-93AD6C5A07F1}" type="pres">
      <dgm:prSet presAssocID="{D48EE6C6-CFAE-4700-A78F-3A51D4FA691D}" presName="sibTrans" presStyleLbl="sibTrans1D1" presStyleIdx="5" presStyleCnt="6"/>
      <dgm:spPr/>
    </dgm:pt>
  </dgm:ptLst>
  <dgm:cxnLst>
    <dgm:cxn modelId="{5EB5B001-5C0D-40BA-B1CE-97B20B98C71C}" type="presOf" srcId="{7D3D7832-DC2F-413F-8839-35177AB71070}" destId="{3C55AB0F-79B9-47BC-BB55-16957E6FA0AD}" srcOrd="0" destOrd="0" presId="urn:microsoft.com/office/officeart/2005/8/layout/cycle5"/>
    <dgm:cxn modelId="{0D6B491C-1B21-4CAD-BC9A-193FDC56D3B7}" type="presOf" srcId="{01310529-CA7B-47EA-997F-C54D30CAEA54}" destId="{DA9DE31C-998E-49B6-8436-C8503A67BFD3}" srcOrd="0" destOrd="0" presId="urn:microsoft.com/office/officeart/2005/8/layout/cycle5"/>
    <dgm:cxn modelId="{053B4B1F-9257-451A-A4D4-3FE8871408EA}" type="presOf" srcId="{CED272DE-1BA5-4A4F-898F-4DB0807879DB}" destId="{946F73C0-C5FB-493A-8E46-A9ACD52CBFCA}" srcOrd="0" destOrd="0" presId="urn:microsoft.com/office/officeart/2005/8/layout/cycle5"/>
    <dgm:cxn modelId="{56B19A2F-72EB-4440-BD63-3F3C54FCF074}" type="presOf" srcId="{FBF95DD5-EACB-47DE-A36E-546374E71EED}" destId="{14A3A73F-A11D-474F-9B50-4EF329BFE927}" srcOrd="0" destOrd="0" presId="urn:microsoft.com/office/officeart/2005/8/layout/cycle5"/>
    <dgm:cxn modelId="{491E0230-06FE-448D-977B-C66B45FF0C7A}" type="presOf" srcId="{E3BE3F08-1DF9-4AFA-BED4-B585AF37F7BF}" destId="{3ABC348E-A0C4-4AC1-81D5-709A64207D2B}" srcOrd="0" destOrd="0" presId="urn:microsoft.com/office/officeart/2005/8/layout/cycle5"/>
    <dgm:cxn modelId="{D245FE5D-2FA6-4E8E-BD7D-8FDF28857C46}" type="presOf" srcId="{800B1BFC-8C55-4354-98A2-330A4D08EA16}" destId="{2D8379C1-83FB-4F89-8754-2EC52CBB2314}" srcOrd="0" destOrd="0" presId="urn:microsoft.com/office/officeart/2005/8/layout/cycle5"/>
    <dgm:cxn modelId="{5C040F5E-A400-49B1-88EF-4698ACCF8912}" type="presOf" srcId="{D48EE6C6-CFAE-4700-A78F-3A51D4FA691D}" destId="{38349019-DC87-456B-A5BF-93AD6C5A07F1}" srcOrd="0" destOrd="0" presId="urn:microsoft.com/office/officeart/2005/8/layout/cycle5"/>
    <dgm:cxn modelId="{FE3D8664-889A-4D62-8F8B-D77A2D1183D2}" type="presOf" srcId="{BCC50B5D-8FB0-4DBD-8509-A6E42B0E4AD7}" destId="{338BA163-F375-4973-B576-1265B14CD972}" srcOrd="0" destOrd="0" presId="urn:microsoft.com/office/officeart/2005/8/layout/cycle5"/>
    <dgm:cxn modelId="{C6B60E7D-C26F-47DB-AF4B-3539B3F49250}" type="presOf" srcId="{F50A33A9-E46E-40BA-95C9-FB2A82A4E106}" destId="{5A945F4E-B345-458B-B07D-BF0805621F74}" srcOrd="0" destOrd="0" presId="urn:microsoft.com/office/officeart/2005/8/layout/cycle5"/>
    <dgm:cxn modelId="{31D46D92-707F-48D1-87C1-2F63B494D35E}" srcId="{01310529-CA7B-47EA-997F-C54D30CAEA54}" destId="{E3BE3F08-1DF9-4AFA-BED4-B585AF37F7BF}" srcOrd="0" destOrd="0" parTransId="{5378AD31-95FA-4798-B196-E3240CA1F829}" sibTransId="{7D3D7832-DC2F-413F-8839-35177AB71070}"/>
    <dgm:cxn modelId="{90371CA2-7DC7-4E7D-A586-8BD995539113}" type="presOf" srcId="{567C9397-936B-44BA-94FC-D52EE2876E40}" destId="{FC04B974-F1A7-48EC-AFAC-1CFF8D69A359}" srcOrd="0" destOrd="0" presId="urn:microsoft.com/office/officeart/2005/8/layout/cycle5"/>
    <dgm:cxn modelId="{467383B4-841A-4795-8B14-884A06D1D79F}" srcId="{01310529-CA7B-47EA-997F-C54D30CAEA54}" destId="{FBF95DD5-EACB-47DE-A36E-546374E71EED}" srcOrd="1" destOrd="0" parTransId="{4E474188-1DB8-4CCF-88FE-B52FE7FE7C42}" sibTransId="{CED272DE-1BA5-4A4F-898F-4DB0807879DB}"/>
    <dgm:cxn modelId="{7BE504BA-3352-47CB-824D-3804243EA275}" srcId="{01310529-CA7B-47EA-997F-C54D30CAEA54}" destId="{27968761-F9DB-4406-8481-454106F847A5}" srcOrd="2" destOrd="0" parTransId="{FE24EA64-5E0B-478F-93EE-15FCAF175DA8}" sibTransId="{BCC50B5D-8FB0-4DBD-8509-A6E42B0E4AD7}"/>
    <dgm:cxn modelId="{2C79E8D3-1356-4C86-815F-3DCD3B3F0D5B}" type="presOf" srcId="{27968761-F9DB-4406-8481-454106F847A5}" destId="{7D6B6EA5-165E-4853-91DE-B702623DCC44}" srcOrd="0" destOrd="0" presId="urn:microsoft.com/office/officeart/2005/8/layout/cycle5"/>
    <dgm:cxn modelId="{1B9428E6-321D-4E93-8384-CAAE4F7EF50B}" type="presOf" srcId="{AEB2AAFE-B5D5-4945-8921-AACA920DAE6C}" destId="{833F8D06-0DE8-4142-8C25-C5DAC9423C79}" srcOrd="0" destOrd="0" presId="urn:microsoft.com/office/officeart/2005/8/layout/cycle5"/>
    <dgm:cxn modelId="{451BA0F4-6199-431E-BC7C-2E7FCF0A8695}" type="presOf" srcId="{672CE9BD-5912-4A5A-81F4-B96BA55D7075}" destId="{375FAAAF-9CC8-430E-85DA-0B55F23AD527}" srcOrd="0" destOrd="0" presId="urn:microsoft.com/office/officeart/2005/8/layout/cycle5"/>
    <dgm:cxn modelId="{3F53FFF8-3EAA-4584-B374-9BA793DC319B}" srcId="{01310529-CA7B-47EA-997F-C54D30CAEA54}" destId="{567C9397-936B-44BA-94FC-D52EE2876E40}" srcOrd="4" destOrd="0" parTransId="{BD771200-06E0-46E4-8C38-9701CD436398}" sibTransId="{800B1BFC-8C55-4354-98A2-330A4D08EA16}"/>
    <dgm:cxn modelId="{B5A4A1F9-B0A3-49EC-A84F-1EC9C0B9333A}" srcId="{01310529-CA7B-47EA-997F-C54D30CAEA54}" destId="{AEB2AAFE-B5D5-4945-8921-AACA920DAE6C}" srcOrd="5" destOrd="0" parTransId="{A09D2A90-02CC-4485-9247-13E03E9AF1C1}" sibTransId="{D48EE6C6-CFAE-4700-A78F-3A51D4FA691D}"/>
    <dgm:cxn modelId="{6E9076FF-C8A9-4F05-9CC8-9BE8A82FECAB}" srcId="{01310529-CA7B-47EA-997F-C54D30CAEA54}" destId="{F50A33A9-E46E-40BA-95C9-FB2A82A4E106}" srcOrd="3" destOrd="0" parTransId="{77E272A0-02EA-4907-9B31-391F7BCD1EEC}" sibTransId="{672CE9BD-5912-4A5A-81F4-B96BA55D7075}"/>
    <dgm:cxn modelId="{BE23A322-EB2D-45FB-A960-DF6B68F5FF9F}" type="presParOf" srcId="{DA9DE31C-998E-49B6-8436-C8503A67BFD3}" destId="{3ABC348E-A0C4-4AC1-81D5-709A64207D2B}" srcOrd="0" destOrd="0" presId="urn:microsoft.com/office/officeart/2005/8/layout/cycle5"/>
    <dgm:cxn modelId="{FF2342E8-8A20-4E0D-B0F0-66B97CFC9C5B}" type="presParOf" srcId="{DA9DE31C-998E-49B6-8436-C8503A67BFD3}" destId="{C1D2F309-9702-4437-BA66-E4D7B5B017CA}" srcOrd="1" destOrd="0" presId="urn:microsoft.com/office/officeart/2005/8/layout/cycle5"/>
    <dgm:cxn modelId="{0BA6E7F7-5127-4D3C-94F8-A2A0F5057B69}" type="presParOf" srcId="{DA9DE31C-998E-49B6-8436-C8503A67BFD3}" destId="{3C55AB0F-79B9-47BC-BB55-16957E6FA0AD}" srcOrd="2" destOrd="0" presId="urn:microsoft.com/office/officeart/2005/8/layout/cycle5"/>
    <dgm:cxn modelId="{38B31C0E-22B6-497D-AD53-03F7EF3838BD}" type="presParOf" srcId="{DA9DE31C-998E-49B6-8436-C8503A67BFD3}" destId="{14A3A73F-A11D-474F-9B50-4EF329BFE927}" srcOrd="3" destOrd="0" presId="urn:microsoft.com/office/officeart/2005/8/layout/cycle5"/>
    <dgm:cxn modelId="{0E2B8A38-24D2-4E40-80C4-9EB34813563B}" type="presParOf" srcId="{DA9DE31C-998E-49B6-8436-C8503A67BFD3}" destId="{48768DF3-3A7C-467F-9CF9-E66178EC0621}" srcOrd="4" destOrd="0" presId="urn:microsoft.com/office/officeart/2005/8/layout/cycle5"/>
    <dgm:cxn modelId="{07528672-315A-4830-8DFF-40F5E3798E4D}" type="presParOf" srcId="{DA9DE31C-998E-49B6-8436-C8503A67BFD3}" destId="{946F73C0-C5FB-493A-8E46-A9ACD52CBFCA}" srcOrd="5" destOrd="0" presId="urn:microsoft.com/office/officeart/2005/8/layout/cycle5"/>
    <dgm:cxn modelId="{6B5AEA11-8087-495C-8FFD-ACD17870686A}" type="presParOf" srcId="{DA9DE31C-998E-49B6-8436-C8503A67BFD3}" destId="{7D6B6EA5-165E-4853-91DE-B702623DCC44}" srcOrd="6" destOrd="0" presId="urn:microsoft.com/office/officeart/2005/8/layout/cycle5"/>
    <dgm:cxn modelId="{1C4041F4-124A-4ED8-8C62-BD01704DA260}" type="presParOf" srcId="{DA9DE31C-998E-49B6-8436-C8503A67BFD3}" destId="{C4FA51ED-1C4F-44EC-94E9-B2EA0EFDEC30}" srcOrd="7" destOrd="0" presId="urn:microsoft.com/office/officeart/2005/8/layout/cycle5"/>
    <dgm:cxn modelId="{47F5F6EF-ED89-4ED4-A734-9291FA83A871}" type="presParOf" srcId="{DA9DE31C-998E-49B6-8436-C8503A67BFD3}" destId="{338BA163-F375-4973-B576-1265B14CD972}" srcOrd="8" destOrd="0" presId="urn:microsoft.com/office/officeart/2005/8/layout/cycle5"/>
    <dgm:cxn modelId="{6C4EB325-A601-482D-A3CB-E4EC1A9AEC3D}" type="presParOf" srcId="{DA9DE31C-998E-49B6-8436-C8503A67BFD3}" destId="{5A945F4E-B345-458B-B07D-BF0805621F74}" srcOrd="9" destOrd="0" presId="urn:microsoft.com/office/officeart/2005/8/layout/cycle5"/>
    <dgm:cxn modelId="{1C921F96-15D1-4B66-AABC-50F1A066480B}" type="presParOf" srcId="{DA9DE31C-998E-49B6-8436-C8503A67BFD3}" destId="{00804B6A-B270-4A2C-8046-9B4168F6FEB2}" srcOrd="10" destOrd="0" presId="urn:microsoft.com/office/officeart/2005/8/layout/cycle5"/>
    <dgm:cxn modelId="{AE122359-E7CC-4DC8-862E-D18410ADFFDD}" type="presParOf" srcId="{DA9DE31C-998E-49B6-8436-C8503A67BFD3}" destId="{375FAAAF-9CC8-430E-85DA-0B55F23AD527}" srcOrd="11" destOrd="0" presId="urn:microsoft.com/office/officeart/2005/8/layout/cycle5"/>
    <dgm:cxn modelId="{F5BD1E13-1196-4CA1-ADAC-45DC8044021E}" type="presParOf" srcId="{DA9DE31C-998E-49B6-8436-C8503A67BFD3}" destId="{FC04B974-F1A7-48EC-AFAC-1CFF8D69A359}" srcOrd="12" destOrd="0" presId="urn:microsoft.com/office/officeart/2005/8/layout/cycle5"/>
    <dgm:cxn modelId="{CD35EA8D-94F3-41EC-A730-72B446DC3F6F}" type="presParOf" srcId="{DA9DE31C-998E-49B6-8436-C8503A67BFD3}" destId="{781D2E55-6DB6-43A0-ABEA-AD95B5231608}" srcOrd="13" destOrd="0" presId="urn:microsoft.com/office/officeart/2005/8/layout/cycle5"/>
    <dgm:cxn modelId="{EB691E9F-8754-4A18-9FC7-1BFD72C8984C}" type="presParOf" srcId="{DA9DE31C-998E-49B6-8436-C8503A67BFD3}" destId="{2D8379C1-83FB-4F89-8754-2EC52CBB2314}" srcOrd="14" destOrd="0" presId="urn:microsoft.com/office/officeart/2005/8/layout/cycle5"/>
    <dgm:cxn modelId="{910E829A-092F-49E2-87CD-65C777E065B8}" type="presParOf" srcId="{DA9DE31C-998E-49B6-8436-C8503A67BFD3}" destId="{833F8D06-0DE8-4142-8C25-C5DAC9423C79}" srcOrd="15" destOrd="0" presId="urn:microsoft.com/office/officeart/2005/8/layout/cycle5"/>
    <dgm:cxn modelId="{04B8A906-1333-43B2-834C-BBFEC9AD9AF2}" type="presParOf" srcId="{DA9DE31C-998E-49B6-8436-C8503A67BFD3}" destId="{58D95692-4F7B-4773-A339-0B1FA710651E}" srcOrd="16" destOrd="0" presId="urn:microsoft.com/office/officeart/2005/8/layout/cycle5"/>
    <dgm:cxn modelId="{3693BE7C-EFDF-4AEE-80CC-86ABB70D0CE3}" type="presParOf" srcId="{DA9DE31C-998E-49B6-8436-C8503A67BFD3}" destId="{38349019-DC87-456B-A5BF-93AD6C5A07F1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C348E-A0C4-4AC1-81D5-709A64207D2B}">
      <dsp:nvSpPr>
        <dsp:cNvPr id="0" name=""/>
        <dsp:cNvSpPr/>
      </dsp:nvSpPr>
      <dsp:spPr>
        <a:xfrm>
          <a:off x="3589364" y="1295"/>
          <a:ext cx="1354084" cy="8801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Ideas</a:t>
          </a:r>
        </a:p>
      </dsp:txBody>
      <dsp:txXfrm>
        <a:off x="3632330" y="44261"/>
        <a:ext cx="1268152" cy="794222"/>
      </dsp:txXfrm>
    </dsp:sp>
    <dsp:sp modelId="{3C55AB0F-79B9-47BC-BB55-16957E6FA0AD}">
      <dsp:nvSpPr>
        <dsp:cNvPr id="0" name=""/>
        <dsp:cNvSpPr/>
      </dsp:nvSpPr>
      <dsp:spPr>
        <a:xfrm>
          <a:off x="2193972" y="441372"/>
          <a:ext cx="4144867" cy="4144867"/>
        </a:xfrm>
        <a:custGeom>
          <a:avLst/>
          <a:gdLst/>
          <a:ahLst/>
          <a:cxnLst/>
          <a:rect l="0" t="0" r="0" b="0"/>
          <a:pathLst>
            <a:path>
              <a:moveTo>
                <a:pt x="2919565" y="181045"/>
              </a:moveTo>
              <a:arcTo wR="2072433" hR="2072433" stAng="17647626" swAng="923249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3A73F-A11D-474F-9B50-4EF329BFE927}">
      <dsp:nvSpPr>
        <dsp:cNvPr id="0" name=""/>
        <dsp:cNvSpPr/>
      </dsp:nvSpPr>
      <dsp:spPr>
        <a:xfrm>
          <a:off x="5384144" y="1037512"/>
          <a:ext cx="1354084" cy="880154"/>
        </a:xfrm>
        <a:prstGeom prst="roundRect">
          <a:avLst/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Build</a:t>
          </a:r>
        </a:p>
      </dsp:txBody>
      <dsp:txXfrm>
        <a:off x="5427110" y="1080478"/>
        <a:ext cx="1268152" cy="794222"/>
      </dsp:txXfrm>
    </dsp:sp>
    <dsp:sp modelId="{946F73C0-C5FB-493A-8E46-A9ACD52CBFCA}">
      <dsp:nvSpPr>
        <dsp:cNvPr id="0" name=""/>
        <dsp:cNvSpPr/>
      </dsp:nvSpPr>
      <dsp:spPr>
        <a:xfrm>
          <a:off x="2193972" y="441372"/>
          <a:ext cx="4144867" cy="4144867"/>
        </a:xfrm>
        <a:custGeom>
          <a:avLst/>
          <a:gdLst/>
          <a:ahLst/>
          <a:cxnLst/>
          <a:rect l="0" t="0" r="0" b="0"/>
          <a:pathLst>
            <a:path>
              <a:moveTo>
                <a:pt x="4112592" y="1708109"/>
              </a:moveTo>
              <a:arcTo wR="2072433" hR="2072433" stAng="20992504" swAng="1214992"/>
            </a:path>
          </a:pathLst>
        </a:custGeom>
        <a:noFill/>
        <a:ln w="9525" cap="flat" cmpd="sng" algn="ctr">
          <a:solidFill>
            <a:schemeClr val="accent5">
              <a:hueOff val="-1986775"/>
              <a:satOff val="7962"/>
              <a:lumOff val="1726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B6EA5-165E-4853-91DE-B702623DCC44}">
      <dsp:nvSpPr>
        <dsp:cNvPr id="0" name=""/>
        <dsp:cNvSpPr/>
      </dsp:nvSpPr>
      <dsp:spPr>
        <a:xfrm>
          <a:off x="5384144" y="3109946"/>
          <a:ext cx="1354084" cy="880154"/>
        </a:xfrm>
        <a:prstGeom prst="roundRect">
          <a:avLst/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Code</a:t>
          </a:r>
        </a:p>
      </dsp:txBody>
      <dsp:txXfrm>
        <a:off x="5427110" y="3152912"/>
        <a:ext cx="1268152" cy="794222"/>
      </dsp:txXfrm>
    </dsp:sp>
    <dsp:sp modelId="{338BA163-F375-4973-B576-1265B14CD972}">
      <dsp:nvSpPr>
        <dsp:cNvPr id="0" name=""/>
        <dsp:cNvSpPr/>
      </dsp:nvSpPr>
      <dsp:spPr>
        <a:xfrm>
          <a:off x="2193972" y="441372"/>
          <a:ext cx="4144867" cy="4144867"/>
        </a:xfrm>
        <a:custGeom>
          <a:avLst/>
          <a:gdLst/>
          <a:ahLst/>
          <a:cxnLst/>
          <a:rect l="0" t="0" r="0" b="0"/>
          <a:pathLst>
            <a:path>
              <a:moveTo>
                <a:pt x="3391070" y="3671239"/>
              </a:moveTo>
              <a:arcTo wR="2072433" hR="2072433" stAng="3029125" swAng="923249"/>
            </a:path>
          </a:pathLst>
        </a:custGeom>
        <a:noFill/>
        <a:ln w="9525" cap="flat" cmpd="sng" algn="ctr">
          <a:solidFill>
            <a:schemeClr val="accent5">
              <a:hueOff val="-3973551"/>
              <a:satOff val="15924"/>
              <a:lumOff val="3451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945F4E-B345-458B-B07D-BF0805621F74}">
      <dsp:nvSpPr>
        <dsp:cNvPr id="0" name=""/>
        <dsp:cNvSpPr/>
      </dsp:nvSpPr>
      <dsp:spPr>
        <a:xfrm>
          <a:off x="3589364" y="4146162"/>
          <a:ext cx="1354084" cy="880154"/>
        </a:xfrm>
        <a:prstGeom prst="roundRect">
          <a:avLst/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Measure</a:t>
          </a:r>
        </a:p>
      </dsp:txBody>
      <dsp:txXfrm>
        <a:off x="3632330" y="4189128"/>
        <a:ext cx="1268152" cy="794222"/>
      </dsp:txXfrm>
    </dsp:sp>
    <dsp:sp modelId="{375FAAAF-9CC8-430E-85DA-0B55F23AD527}">
      <dsp:nvSpPr>
        <dsp:cNvPr id="0" name=""/>
        <dsp:cNvSpPr/>
      </dsp:nvSpPr>
      <dsp:spPr>
        <a:xfrm>
          <a:off x="2193972" y="441372"/>
          <a:ext cx="4144867" cy="4144867"/>
        </a:xfrm>
        <a:custGeom>
          <a:avLst/>
          <a:gdLst/>
          <a:ahLst/>
          <a:cxnLst/>
          <a:rect l="0" t="0" r="0" b="0"/>
          <a:pathLst>
            <a:path>
              <a:moveTo>
                <a:pt x="1225301" y="3963821"/>
              </a:moveTo>
              <a:arcTo wR="2072433" hR="2072433" stAng="6847626" swAng="923249"/>
            </a:path>
          </a:pathLst>
        </a:custGeom>
        <a:noFill/>
        <a:ln w="9525" cap="flat" cmpd="sng" algn="ctr">
          <a:solidFill>
            <a:schemeClr val="accent5">
              <a:hueOff val="-5960326"/>
              <a:satOff val="23887"/>
              <a:lumOff val="5177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4B974-F1A7-48EC-AFAC-1CFF8D69A359}">
      <dsp:nvSpPr>
        <dsp:cNvPr id="0" name=""/>
        <dsp:cNvSpPr/>
      </dsp:nvSpPr>
      <dsp:spPr>
        <a:xfrm>
          <a:off x="1794584" y="3109946"/>
          <a:ext cx="1354084" cy="880154"/>
        </a:xfrm>
        <a:prstGeom prst="roundRect">
          <a:avLst/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</a:t>
          </a:r>
        </a:p>
      </dsp:txBody>
      <dsp:txXfrm>
        <a:off x="1837550" y="3152912"/>
        <a:ext cx="1268152" cy="794222"/>
      </dsp:txXfrm>
    </dsp:sp>
    <dsp:sp modelId="{2D8379C1-83FB-4F89-8754-2EC52CBB2314}">
      <dsp:nvSpPr>
        <dsp:cNvPr id="0" name=""/>
        <dsp:cNvSpPr/>
      </dsp:nvSpPr>
      <dsp:spPr>
        <a:xfrm>
          <a:off x="2193972" y="441372"/>
          <a:ext cx="4144867" cy="4144867"/>
        </a:xfrm>
        <a:custGeom>
          <a:avLst/>
          <a:gdLst/>
          <a:ahLst/>
          <a:cxnLst/>
          <a:rect l="0" t="0" r="0" b="0"/>
          <a:pathLst>
            <a:path>
              <a:moveTo>
                <a:pt x="32274" y="2436757"/>
              </a:moveTo>
              <a:arcTo wR="2072433" hR="2072433" stAng="10192504" swAng="1214992"/>
            </a:path>
          </a:pathLst>
        </a:custGeom>
        <a:noFill/>
        <a:ln w="9525" cap="flat" cmpd="sng" algn="ctr">
          <a:solidFill>
            <a:schemeClr val="accent5">
              <a:hueOff val="-7947101"/>
              <a:satOff val="31849"/>
              <a:lumOff val="6902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3F8D06-0DE8-4142-8C25-C5DAC9423C79}">
      <dsp:nvSpPr>
        <dsp:cNvPr id="0" name=""/>
        <dsp:cNvSpPr/>
      </dsp:nvSpPr>
      <dsp:spPr>
        <a:xfrm>
          <a:off x="1794584" y="1037512"/>
          <a:ext cx="1354084" cy="880154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Learn</a:t>
          </a:r>
        </a:p>
      </dsp:txBody>
      <dsp:txXfrm>
        <a:off x="1837550" y="1080478"/>
        <a:ext cx="1268152" cy="794222"/>
      </dsp:txXfrm>
    </dsp:sp>
    <dsp:sp modelId="{38349019-DC87-456B-A5BF-93AD6C5A07F1}">
      <dsp:nvSpPr>
        <dsp:cNvPr id="0" name=""/>
        <dsp:cNvSpPr/>
      </dsp:nvSpPr>
      <dsp:spPr>
        <a:xfrm>
          <a:off x="2193972" y="441372"/>
          <a:ext cx="4144867" cy="4144867"/>
        </a:xfrm>
        <a:custGeom>
          <a:avLst/>
          <a:gdLst/>
          <a:ahLst/>
          <a:cxnLst/>
          <a:rect l="0" t="0" r="0" b="0"/>
          <a:pathLst>
            <a:path>
              <a:moveTo>
                <a:pt x="753796" y="473628"/>
              </a:moveTo>
              <a:arcTo wR="2072433" hR="2072433" stAng="13829125" swAng="923249"/>
            </a:path>
          </a:pathLst>
        </a:custGeom>
        <a:noFill/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313FF-6C5E-465E-9DCE-958F7216B9D8}">
      <dsp:nvSpPr>
        <dsp:cNvPr id="0" name=""/>
        <dsp:cNvSpPr/>
      </dsp:nvSpPr>
      <dsp:spPr>
        <a:xfrm>
          <a:off x="639960" y="0"/>
          <a:ext cx="7252891" cy="502761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D3F59-C7C3-497A-B09C-7CC9ACCDB445}">
      <dsp:nvSpPr>
        <dsp:cNvPr id="0" name=""/>
        <dsp:cNvSpPr/>
      </dsp:nvSpPr>
      <dsp:spPr>
        <a:xfrm>
          <a:off x="283107" y="1508283"/>
          <a:ext cx="2559843" cy="20110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Problem Solution Fit</a:t>
          </a:r>
        </a:p>
      </dsp:txBody>
      <dsp:txXfrm>
        <a:off x="381278" y="1606454"/>
        <a:ext cx="2363501" cy="1814703"/>
      </dsp:txXfrm>
    </dsp:sp>
    <dsp:sp modelId="{294D2270-C226-45D1-B977-CD813F22DF65}">
      <dsp:nvSpPr>
        <dsp:cNvPr id="0" name=""/>
        <dsp:cNvSpPr/>
      </dsp:nvSpPr>
      <dsp:spPr>
        <a:xfrm>
          <a:off x="2986484" y="1508283"/>
          <a:ext cx="2559843" cy="20110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Product Market Fit</a:t>
          </a:r>
        </a:p>
      </dsp:txBody>
      <dsp:txXfrm>
        <a:off x="3084655" y="1606454"/>
        <a:ext cx="2363501" cy="1814703"/>
      </dsp:txXfrm>
    </dsp:sp>
    <dsp:sp modelId="{AB7D96BE-E7FE-4093-90A4-488AB74848EC}">
      <dsp:nvSpPr>
        <dsp:cNvPr id="0" name=""/>
        <dsp:cNvSpPr/>
      </dsp:nvSpPr>
      <dsp:spPr>
        <a:xfrm>
          <a:off x="5689861" y="1508283"/>
          <a:ext cx="2559843" cy="20110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Growth Hacking</a:t>
          </a:r>
        </a:p>
      </dsp:txBody>
      <dsp:txXfrm>
        <a:off x="5788032" y="1606454"/>
        <a:ext cx="2363501" cy="18147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717C6-5DF4-4F6D-BB1F-7067D7C09E4E}">
      <dsp:nvSpPr>
        <dsp:cNvPr id="0" name=""/>
        <dsp:cNvSpPr/>
      </dsp:nvSpPr>
      <dsp:spPr>
        <a:xfrm>
          <a:off x="2758122" y="62845"/>
          <a:ext cx="3016567" cy="3016567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Solution</a:t>
          </a:r>
        </a:p>
      </dsp:txBody>
      <dsp:txXfrm>
        <a:off x="3160331" y="590744"/>
        <a:ext cx="2212149" cy="1357455"/>
      </dsp:txXfrm>
    </dsp:sp>
    <dsp:sp modelId="{9E600F45-22EC-432E-A87D-11EFBDF188FC}">
      <dsp:nvSpPr>
        <dsp:cNvPr id="0" name=""/>
        <dsp:cNvSpPr/>
      </dsp:nvSpPr>
      <dsp:spPr>
        <a:xfrm>
          <a:off x="3846600" y="1948200"/>
          <a:ext cx="3016567" cy="3016567"/>
        </a:xfrm>
        <a:prstGeom prst="ellipse">
          <a:avLst/>
        </a:prstGeom>
        <a:solidFill>
          <a:schemeClr val="accent5">
            <a:alpha val="50000"/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Problem</a:t>
          </a:r>
        </a:p>
      </dsp:txBody>
      <dsp:txXfrm>
        <a:off x="4769167" y="2727480"/>
        <a:ext cx="1809940" cy="1659112"/>
      </dsp:txXfrm>
    </dsp:sp>
    <dsp:sp modelId="{8712A00B-69FB-430E-B820-16C254854FAB}">
      <dsp:nvSpPr>
        <dsp:cNvPr id="0" name=""/>
        <dsp:cNvSpPr/>
      </dsp:nvSpPr>
      <dsp:spPr>
        <a:xfrm>
          <a:off x="1669644" y="1948200"/>
          <a:ext cx="3016567" cy="3016567"/>
        </a:xfrm>
        <a:prstGeom prst="ellipse">
          <a:avLst/>
        </a:prstGeom>
        <a:solidFill>
          <a:schemeClr val="accent5">
            <a:alpha val="50000"/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Customer</a:t>
          </a:r>
        </a:p>
      </dsp:txBody>
      <dsp:txXfrm>
        <a:off x="1953704" y="2727480"/>
        <a:ext cx="1809940" cy="16591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717C6-5DF4-4F6D-BB1F-7067D7C09E4E}">
      <dsp:nvSpPr>
        <dsp:cNvPr id="0" name=""/>
        <dsp:cNvSpPr/>
      </dsp:nvSpPr>
      <dsp:spPr>
        <a:xfrm>
          <a:off x="1013459" y="51434"/>
          <a:ext cx="2468880" cy="2468880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Solution</a:t>
          </a:r>
        </a:p>
      </dsp:txBody>
      <dsp:txXfrm>
        <a:off x="1342644" y="483488"/>
        <a:ext cx="1810512" cy="1110996"/>
      </dsp:txXfrm>
    </dsp:sp>
    <dsp:sp modelId="{9E600F45-22EC-432E-A87D-11EFBDF188FC}">
      <dsp:nvSpPr>
        <dsp:cNvPr id="0" name=""/>
        <dsp:cNvSpPr/>
      </dsp:nvSpPr>
      <dsp:spPr>
        <a:xfrm>
          <a:off x="1904314" y="1594485"/>
          <a:ext cx="2468880" cy="2468880"/>
        </a:xfrm>
        <a:prstGeom prst="ellipse">
          <a:avLst/>
        </a:prstGeom>
        <a:solidFill>
          <a:schemeClr val="accent5">
            <a:alpha val="50000"/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Problem</a:t>
          </a:r>
        </a:p>
      </dsp:txBody>
      <dsp:txXfrm>
        <a:off x="2659380" y="2232278"/>
        <a:ext cx="1481328" cy="1357884"/>
      </dsp:txXfrm>
    </dsp:sp>
    <dsp:sp modelId="{8712A00B-69FB-430E-B820-16C254854FAB}">
      <dsp:nvSpPr>
        <dsp:cNvPr id="0" name=""/>
        <dsp:cNvSpPr/>
      </dsp:nvSpPr>
      <dsp:spPr>
        <a:xfrm>
          <a:off x="122605" y="1594485"/>
          <a:ext cx="2468880" cy="2468880"/>
        </a:xfrm>
        <a:prstGeom prst="ellipse">
          <a:avLst/>
        </a:prstGeom>
        <a:solidFill>
          <a:schemeClr val="accent5">
            <a:alpha val="50000"/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Customer</a:t>
          </a:r>
        </a:p>
      </dsp:txBody>
      <dsp:txXfrm>
        <a:off x="355092" y="2232278"/>
        <a:ext cx="1481328" cy="13578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C348E-A0C4-4AC1-81D5-709A64207D2B}">
      <dsp:nvSpPr>
        <dsp:cNvPr id="0" name=""/>
        <dsp:cNvSpPr/>
      </dsp:nvSpPr>
      <dsp:spPr>
        <a:xfrm>
          <a:off x="3589364" y="1295"/>
          <a:ext cx="1354084" cy="8801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Ideas</a:t>
          </a:r>
        </a:p>
      </dsp:txBody>
      <dsp:txXfrm>
        <a:off x="3632330" y="44261"/>
        <a:ext cx="1268152" cy="794222"/>
      </dsp:txXfrm>
    </dsp:sp>
    <dsp:sp modelId="{3C55AB0F-79B9-47BC-BB55-16957E6FA0AD}">
      <dsp:nvSpPr>
        <dsp:cNvPr id="0" name=""/>
        <dsp:cNvSpPr/>
      </dsp:nvSpPr>
      <dsp:spPr>
        <a:xfrm>
          <a:off x="2193972" y="441372"/>
          <a:ext cx="4144867" cy="4144867"/>
        </a:xfrm>
        <a:custGeom>
          <a:avLst/>
          <a:gdLst/>
          <a:ahLst/>
          <a:cxnLst/>
          <a:rect l="0" t="0" r="0" b="0"/>
          <a:pathLst>
            <a:path>
              <a:moveTo>
                <a:pt x="2919565" y="181045"/>
              </a:moveTo>
              <a:arcTo wR="2072433" hR="2072433" stAng="17647626" swAng="923249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3A73F-A11D-474F-9B50-4EF329BFE927}">
      <dsp:nvSpPr>
        <dsp:cNvPr id="0" name=""/>
        <dsp:cNvSpPr/>
      </dsp:nvSpPr>
      <dsp:spPr>
        <a:xfrm>
          <a:off x="5384144" y="1037512"/>
          <a:ext cx="1354084" cy="880154"/>
        </a:xfrm>
        <a:prstGeom prst="roundRect">
          <a:avLst/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Build</a:t>
          </a:r>
        </a:p>
      </dsp:txBody>
      <dsp:txXfrm>
        <a:off x="5427110" y="1080478"/>
        <a:ext cx="1268152" cy="794222"/>
      </dsp:txXfrm>
    </dsp:sp>
    <dsp:sp modelId="{946F73C0-C5FB-493A-8E46-A9ACD52CBFCA}">
      <dsp:nvSpPr>
        <dsp:cNvPr id="0" name=""/>
        <dsp:cNvSpPr/>
      </dsp:nvSpPr>
      <dsp:spPr>
        <a:xfrm>
          <a:off x="2193972" y="441372"/>
          <a:ext cx="4144867" cy="4144867"/>
        </a:xfrm>
        <a:custGeom>
          <a:avLst/>
          <a:gdLst/>
          <a:ahLst/>
          <a:cxnLst/>
          <a:rect l="0" t="0" r="0" b="0"/>
          <a:pathLst>
            <a:path>
              <a:moveTo>
                <a:pt x="4112592" y="1708109"/>
              </a:moveTo>
              <a:arcTo wR="2072433" hR="2072433" stAng="20992504" swAng="1214992"/>
            </a:path>
          </a:pathLst>
        </a:custGeom>
        <a:noFill/>
        <a:ln w="9525" cap="flat" cmpd="sng" algn="ctr">
          <a:solidFill>
            <a:schemeClr val="accent5">
              <a:hueOff val="-1986775"/>
              <a:satOff val="7962"/>
              <a:lumOff val="1726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B6EA5-165E-4853-91DE-B702623DCC44}">
      <dsp:nvSpPr>
        <dsp:cNvPr id="0" name=""/>
        <dsp:cNvSpPr/>
      </dsp:nvSpPr>
      <dsp:spPr>
        <a:xfrm>
          <a:off x="5384144" y="3109946"/>
          <a:ext cx="1354084" cy="880154"/>
        </a:xfrm>
        <a:prstGeom prst="roundRect">
          <a:avLst/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Code</a:t>
          </a:r>
        </a:p>
      </dsp:txBody>
      <dsp:txXfrm>
        <a:off x="5427110" y="3152912"/>
        <a:ext cx="1268152" cy="794222"/>
      </dsp:txXfrm>
    </dsp:sp>
    <dsp:sp modelId="{338BA163-F375-4973-B576-1265B14CD972}">
      <dsp:nvSpPr>
        <dsp:cNvPr id="0" name=""/>
        <dsp:cNvSpPr/>
      </dsp:nvSpPr>
      <dsp:spPr>
        <a:xfrm>
          <a:off x="2193972" y="441372"/>
          <a:ext cx="4144867" cy="4144867"/>
        </a:xfrm>
        <a:custGeom>
          <a:avLst/>
          <a:gdLst/>
          <a:ahLst/>
          <a:cxnLst/>
          <a:rect l="0" t="0" r="0" b="0"/>
          <a:pathLst>
            <a:path>
              <a:moveTo>
                <a:pt x="3391070" y="3671239"/>
              </a:moveTo>
              <a:arcTo wR="2072433" hR="2072433" stAng="3029125" swAng="923249"/>
            </a:path>
          </a:pathLst>
        </a:custGeom>
        <a:noFill/>
        <a:ln w="9525" cap="flat" cmpd="sng" algn="ctr">
          <a:solidFill>
            <a:schemeClr val="accent5">
              <a:hueOff val="-3973551"/>
              <a:satOff val="15924"/>
              <a:lumOff val="3451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945F4E-B345-458B-B07D-BF0805621F74}">
      <dsp:nvSpPr>
        <dsp:cNvPr id="0" name=""/>
        <dsp:cNvSpPr/>
      </dsp:nvSpPr>
      <dsp:spPr>
        <a:xfrm>
          <a:off x="3589364" y="4146162"/>
          <a:ext cx="1354084" cy="880154"/>
        </a:xfrm>
        <a:prstGeom prst="roundRect">
          <a:avLst/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Measure</a:t>
          </a:r>
        </a:p>
      </dsp:txBody>
      <dsp:txXfrm>
        <a:off x="3632330" y="4189128"/>
        <a:ext cx="1268152" cy="794222"/>
      </dsp:txXfrm>
    </dsp:sp>
    <dsp:sp modelId="{375FAAAF-9CC8-430E-85DA-0B55F23AD527}">
      <dsp:nvSpPr>
        <dsp:cNvPr id="0" name=""/>
        <dsp:cNvSpPr/>
      </dsp:nvSpPr>
      <dsp:spPr>
        <a:xfrm>
          <a:off x="2193972" y="441372"/>
          <a:ext cx="4144867" cy="4144867"/>
        </a:xfrm>
        <a:custGeom>
          <a:avLst/>
          <a:gdLst/>
          <a:ahLst/>
          <a:cxnLst/>
          <a:rect l="0" t="0" r="0" b="0"/>
          <a:pathLst>
            <a:path>
              <a:moveTo>
                <a:pt x="1225301" y="3963821"/>
              </a:moveTo>
              <a:arcTo wR="2072433" hR="2072433" stAng="6847626" swAng="923249"/>
            </a:path>
          </a:pathLst>
        </a:custGeom>
        <a:noFill/>
        <a:ln w="9525" cap="flat" cmpd="sng" algn="ctr">
          <a:solidFill>
            <a:schemeClr val="accent5">
              <a:hueOff val="-5960326"/>
              <a:satOff val="23887"/>
              <a:lumOff val="5177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4B974-F1A7-48EC-AFAC-1CFF8D69A359}">
      <dsp:nvSpPr>
        <dsp:cNvPr id="0" name=""/>
        <dsp:cNvSpPr/>
      </dsp:nvSpPr>
      <dsp:spPr>
        <a:xfrm>
          <a:off x="1794584" y="3109946"/>
          <a:ext cx="1354084" cy="880154"/>
        </a:xfrm>
        <a:prstGeom prst="roundRect">
          <a:avLst/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</a:t>
          </a:r>
        </a:p>
      </dsp:txBody>
      <dsp:txXfrm>
        <a:off x="1837550" y="3152912"/>
        <a:ext cx="1268152" cy="794222"/>
      </dsp:txXfrm>
    </dsp:sp>
    <dsp:sp modelId="{2D8379C1-83FB-4F89-8754-2EC52CBB2314}">
      <dsp:nvSpPr>
        <dsp:cNvPr id="0" name=""/>
        <dsp:cNvSpPr/>
      </dsp:nvSpPr>
      <dsp:spPr>
        <a:xfrm>
          <a:off x="2193972" y="441372"/>
          <a:ext cx="4144867" cy="4144867"/>
        </a:xfrm>
        <a:custGeom>
          <a:avLst/>
          <a:gdLst/>
          <a:ahLst/>
          <a:cxnLst/>
          <a:rect l="0" t="0" r="0" b="0"/>
          <a:pathLst>
            <a:path>
              <a:moveTo>
                <a:pt x="32274" y="2436757"/>
              </a:moveTo>
              <a:arcTo wR="2072433" hR="2072433" stAng="10192504" swAng="1214992"/>
            </a:path>
          </a:pathLst>
        </a:custGeom>
        <a:noFill/>
        <a:ln w="9525" cap="flat" cmpd="sng" algn="ctr">
          <a:solidFill>
            <a:schemeClr val="accent5">
              <a:hueOff val="-7947101"/>
              <a:satOff val="31849"/>
              <a:lumOff val="6902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3F8D06-0DE8-4142-8C25-C5DAC9423C79}">
      <dsp:nvSpPr>
        <dsp:cNvPr id="0" name=""/>
        <dsp:cNvSpPr/>
      </dsp:nvSpPr>
      <dsp:spPr>
        <a:xfrm>
          <a:off x="1794584" y="1037512"/>
          <a:ext cx="1354084" cy="880154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Learn</a:t>
          </a:r>
        </a:p>
      </dsp:txBody>
      <dsp:txXfrm>
        <a:off x="1837550" y="1080478"/>
        <a:ext cx="1268152" cy="794222"/>
      </dsp:txXfrm>
    </dsp:sp>
    <dsp:sp modelId="{38349019-DC87-456B-A5BF-93AD6C5A07F1}">
      <dsp:nvSpPr>
        <dsp:cNvPr id="0" name=""/>
        <dsp:cNvSpPr/>
      </dsp:nvSpPr>
      <dsp:spPr>
        <a:xfrm>
          <a:off x="2193972" y="441372"/>
          <a:ext cx="4144867" cy="4144867"/>
        </a:xfrm>
        <a:custGeom>
          <a:avLst/>
          <a:gdLst/>
          <a:ahLst/>
          <a:cxnLst/>
          <a:rect l="0" t="0" r="0" b="0"/>
          <a:pathLst>
            <a:path>
              <a:moveTo>
                <a:pt x="753796" y="473628"/>
              </a:moveTo>
              <a:arcTo wR="2072433" hR="2072433" stAng="13829125" swAng="923249"/>
            </a:path>
          </a:pathLst>
        </a:custGeom>
        <a:noFill/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2727A4A-724A-4158-AD2F-7D5E562038D3}" type="datetime1">
              <a:rPr lang="en-US"/>
              <a:pPr>
                <a:defRPr/>
              </a:pPr>
              <a:t>10/11/2019</a:t>
            </a:fld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1F81591-44F4-4967-A638-214DE5E1D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230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1"/>
          <p:cNvSpPr>
            <a:spLocks noChangeArrowheads="1"/>
          </p:cNvSpPr>
          <p:nvPr/>
        </p:nvSpPr>
        <p:spPr bwMode="auto">
          <a:xfrm>
            <a:off x="0" y="0"/>
            <a:ext cx="7099300" cy="93853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536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3325" y="703263"/>
            <a:ext cx="4691063" cy="35179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46150" y="4459288"/>
            <a:ext cx="5205413" cy="4221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240" tIns="46800" rIns="9324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22725" y="8915400"/>
            <a:ext cx="3074988" cy="468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240" tIns="46800" rIns="9324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3034837E-63FC-43FA-8EDD-198290334AE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4246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240" tIns="46800" rIns="93240" bIns="46800" anchor="b"/>
          <a:lstStyle/>
          <a:p>
            <a:endParaRPr lang="en-US"/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203325" y="703263"/>
            <a:ext cx="4692650" cy="35194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/>
          </p:nvPr>
        </p:nvSpPr>
        <p:spPr>
          <a:xfrm>
            <a:off x="946150" y="4459288"/>
            <a:ext cx="5207000" cy="422275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034837E-63FC-43FA-8EDD-198290334AEE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044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034837E-63FC-43FA-8EDD-198290334AEE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341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034837E-63FC-43FA-8EDD-198290334AEE}" type="slidenum">
              <a:rPr lang="en-GB" smtClean="0">
                <a:solidFill>
                  <a:prstClr val="white"/>
                </a:solidFill>
              </a:rPr>
              <a:pPr>
                <a:defRPr/>
              </a:pPr>
              <a:t>7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052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034837E-63FC-43FA-8EDD-198290334AEE}" type="slidenum">
              <a:rPr lang="en-GB" smtClean="0">
                <a:solidFill>
                  <a:prstClr val="white"/>
                </a:solidFill>
              </a:rPr>
              <a:pPr>
                <a:defRPr/>
              </a:pPr>
              <a:t>26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052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 txBox="1">
            <a:spLocks noGrp="1" noChangeArrowheads="1"/>
          </p:cNvSpPr>
          <p:nvPr/>
        </p:nvSpPr>
        <p:spPr bwMode="auto">
          <a:xfrm>
            <a:off x="4022613" y="8915066"/>
            <a:ext cx="3076689" cy="470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58" tIns="45279" rIns="90558" bIns="45279" anchor="b"/>
          <a:lstStyle>
            <a:lvl1pPr defTabSz="912813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SzTx/>
              <a:buFontTx/>
              <a:buNone/>
            </a:pPr>
            <a:fld id="{258E949B-3861-8345-927A-4E8CA3575C3A}" type="slidenum">
              <a:rPr lang="en-US" sz="1200">
                <a:solidFill>
                  <a:srgbClr val="000000"/>
                </a:solidFill>
                <a:cs typeface="Arial" charset="0"/>
              </a:rPr>
              <a:pPr algn="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t>39</a:t>
            </a:fld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4020988" y="8915067"/>
            <a:ext cx="3076689" cy="468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 anchor="b"/>
          <a:lstStyle>
            <a:lvl1pPr defTabSz="863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63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63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63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63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63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63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63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63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Char char="•"/>
            </a:pPr>
            <a:fld id="{1D0BB326-F2F1-4B47-99C0-46778D4F2948}" type="slidenum">
              <a:rPr lang="en-US" sz="1200">
                <a:solidFill>
                  <a:srgbClr val="000000"/>
                </a:solidFill>
                <a:cs typeface="MS PGothic" charset="0"/>
              </a:rPr>
              <a:pPr algn="r" eaLnBrk="1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buFontTx/>
                <a:buChar char="•"/>
              </a:pPr>
              <a:t>39</a:t>
            </a:fld>
            <a:endParaRPr lang="en-US" sz="1200">
              <a:solidFill>
                <a:srgbClr val="000000"/>
              </a:solidFill>
              <a:cs typeface="MS PGothic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1675"/>
            <a:ext cx="4692650" cy="351948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24" y="4458341"/>
            <a:ext cx="5207454" cy="4222416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22" tIns="45711" rIns="91422" bIns="45711"/>
          <a:lstStyle/>
          <a:p>
            <a:pPr defTabSz="913576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4B6AD-3671-4008-91E0-E633ED85C7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88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C638E-A0ED-4C1F-8B75-40696D00A12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55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-69850"/>
            <a:ext cx="2151063" cy="63166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-69850"/>
            <a:ext cx="6305550" cy="63166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29C01-E62D-4251-A4EC-FA6829DF2C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041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C80355-A033-4B77-8549-02FFFCD39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87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C80355-A033-4B77-8549-02FFFCD39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05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C80355-A033-4B77-8549-02FFFCD39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9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C80355-A033-4B77-8549-02FFFCD39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84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C80355-A033-4B77-8549-02FFFCD39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89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C80355-A033-4B77-8549-02FFFCD39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76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C80355-A033-4B77-8549-02FFFCD39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900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C80355-A033-4B77-8549-02FFFCD39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7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39266-ADF8-4B71-A91F-6BE15A4429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076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C80355-A033-4B77-8549-02FFFCD39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56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C80355-A033-4B77-8549-02FFFCD39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808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C80355-A033-4B77-8549-02FFFCD39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7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EACCA-C685-462B-8EC2-7D75B6DA723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41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19200"/>
            <a:ext cx="4189413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213" y="1219200"/>
            <a:ext cx="4191000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D0F79-E304-418D-AFAE-44490693B66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05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3532D-304A-4A0D-9A9D-D4F93EE00D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58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A74EF-2A70-4AD8-A4FD-E03F1966D4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58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9D856-7208-43E3-9BCB-B5EA2CA705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00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1D7A4-334E-46C9-A946-0411C28083A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82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4E9B1-11E4-420E-A38D-D244438097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75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-69850"/>
            <a:ext cx="8228013" cy="1433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19200"/>
            <a:ext cx="8532813" cy="5027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-762000" y="6534150"/>
            <a:ext cx="2894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i="1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629400" y="6534150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D6CF409B-50AE-4242-8766-55B61F1A373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Line 6"/>
          <p:cNvSpPr>
            <a:spLocks noChangeShapeType="1"/>
          </p:cNvSpPr>
          <p:nvPr/>
        </p:nvSpPr>
        <p:spPr bwMode="auto">
          <a:xfrm>
            <a:off x="152400" y="6400800"/>
            <a:ext cx="8763000" cy="1588"/>
          </a:xfrm>
          <a:prstGeom prst="line">
            <a:avLst/>
          </a:prstGeom>
          <a:noFill/>
          <a:ln w="19080">
            <a:solidFill>
              <a:srgbClr val="FFCC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33" name="Picture 8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6477000"/>
            <a:ext cx="1752600" cy="20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132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hdr="0" ftr="0" dt="0"/>
  <p:txStyles>
    <p:titleStyle>
      <a:lvl1pPr algn="l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 b="1">
          <a:solidFill>
            <a:srgbClr val="000000"/>
          </a:solidFill>
          <a:latin typeface="Arial" charset="0"/>
        </a:defRPr>
      </a:lvl2pPr>
      <a:lvl3pPr algn="l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 b="1">
          <a:solidFill>
            <a:srgbClr val="000000"/>
          </a:solidFill>
          <a:latin typeface="Arial" charset="0"/>
        </a:defRPr>
      </a:lvl3pPr>
      <a:lvl4pPr algn="l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 b="1">
          <a:solidFill>
            <a:srgbClr val="000000"/>
          </a:solidFill>
          <a:latin typeface="Arial" charset="0"/>
        </a:defRPr>
      </a:lvl4pPr>
      <a:lvl5pPr algn="l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 b="1">
          <a:solidFill>
            <a:srgbClr val="000000"/>
          </a:solidFill>
          <a:latin typeface="Arial" charset="0"/>
        </a:defRPr>
      </a:lvl5pPr>
      <a:lvl6pPr marL="457200" algn="l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 b="1">
          <a:solidFill>
            <a:srgbClr val="000000"/>
          </a:solidFill>
          <a:latin typeface="Arial" charset="0"/>
        </a:defRPr>
      </a:lvl6pPr>
      <a:lvl7pPr marL="914400" algn="l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 b="1">
          <a:solidFill>
            <a:srgbClr val="000000"/>
          </a:solidFill>
          <a:latin typeface="Arial" charset="0"/>
        </a:defRPr>
      </a:lvl7pPr>
      <a:lvl8pPr marL="1371600" algn="l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 b="1">
          <a:solidFill>
            <a:srgbClr val="000000"/>
          </a:solidFill>
          <a:latin typeface="Arial" charset="0"/>
        </a:defRPr>
      </a:lvl8pPr>
      <a:lvl9pPr marL="1828800" algn="l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 b="1">
          <a:solidFill>
            <a:srgbClr val="000000"/>
          </a:solidFill>
          <a:latin typeface="Arial" charset="0"/>
        </a:defRPr>
      </a:lvl9pPr>
    </p:titleStyle>
    <p:bodyStyle>
      <a:lvl1pPr marL="341313" indent="-341313" algn="l" defTabSz="457200" rtl="0" eaLnBrk="1" fontAlgn="base" hangingPunct="1">
        <a:lnSpc>
          <a:spcPct val="93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eaLnBrk="1" fontAlgn="base" hangingPunct="1">
        <a:lnSpc>
          <a:spcPct val="93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defTabSz="457200" rtl="0" eaLnBrk="1" fontAlgn="base" hangingPunct="1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defTabSz="457200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57200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57200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57200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57200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57200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47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en.wikipedia.org/wiki/Behavior-driven_development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0.jp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8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hyperlink" Target="http://www.clearorbit.com/index.php?sess_id=b0a39bdaf17f0f7c5cd34f8cc3d49d10" TargetMode="External"/><Relationship Id="rId26" Type="http://schemas.openxmlformats.org/officeDocument/2006/relationships/image" Target="../media/image51.jpeg"/><Relationship Id="rId39" Type="http://schemas.openxmlformats.org/officeDocument/2006/relationships/image" Target="../media/image59.jpeg"/><Relationship Id="rId21" Type="http://schemas.openxmlformats.org/officeDocument/2006/relationships/image" Target="../media/image47.png"/><Relationship Id="rId34" Type="http://schemas.openxmlformats.org/officeDocument/2006/relationships/hyperlink" Target="http://www.broadlane.com/index.html" TargetMode="External"/><Relationship Id="rId42" Type="http://schemas.openxmlformats.org/officeDocument/2006/relationships/image" Target="../media/image62.png"/><Relationship Id="rId47" Type="http://schemas.openxmlformats.org/officeDocument/2006/relationships/image" Target="../media/image66.png"/><Relationship Id="rId50" Type="http://schemas.openxmlformats.org/officeDocument/2006/relationships/hyperlink" Target="http://www.fuelquest.com/" TargetMode="External"/><Relationship Id="rId55" Type="http://schemas.openxmlformats.org/officeDocument/2006/relationships/image" Target="../media/image7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4.jpeg"/><Relationship Id="rId25" Type="http://schemas.openxmlformats.org/officeDocument/2006/relationships/hyperlink" Target="http://www.zafesoft.com/index.asp" TargetMode="External"/><Relationship Id="rId33" Type="http://schemas.openxmlformats.org/officeDocument/2006/relationships/image" Target="../media/image55.jpeg"/><Relationship Id="rId38" Type="http://schemas.openxmlformats.org/officeDocument/2006/relationships/hyperlink" Target="http://www.neofirma.com/Default.aspx" TargetMode="External"/><Relationship Id="rId46" Type="http://schemas.openxmlformats.org/officeDocument/2006/relationships/image" Target="../media/image65.jpeg"/><Relationship Id="rId59" Type="http://schemas.openxmlformats.org/officeDocument/2006/relationships/image" Target="../media/image73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yagnaiq.com/index.htm" TargetMode="External"/><Relationship Id="rId20" Type="http://schemas.openxmlformats.org/officeDocument/2006/relationships/image" Target="../media/image46.png"/><Relationship Id="rId29" Type="http://schemas.openxmlformats.org/officeDocument/2006/relationships/image" Target="../media/image53.png"/><Relationship Id="rId41" Type="http://schemas.openxmlformats.org/officeDocument/2006/relationships/image" Target="../media/image61.jpeg"/><Relationship Id="rId54" Type="http://schemas.openxmlformats.org/officeDocument/2006/relationships/hyperlink" Target="http://www.coretrace.com/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0.png"/><Relationship Id="rId32" Type="http://schemas.openxmlformats.org/officeDocument/2006/relationships/hyperlink" Target="http://www.repliqa.com/" TargetMode="External"/><Relationship Id="rId37" Type="http://schemas.openxmlformats.org/officeDocument/2006/relationships/image" Target="../media/image58.png"/><Relationship Id="rId40" Type="http://schemas.openxmlformats.org/officeDocument/2006/relationships/image" Target="../media/image60.png"/><Relationship Id="rId45" Type="http://schemas.openxmlformats.org/officeDocument/2006/relationships/image" Target="../media/image64.png"/><Relationship Id="rId53" Type="http://schemas.openxmlformats.org/officeDocument/2006/relationships/image" Target="../media/image70.png"/><Relationship Id="rId58" Type="http://schemas.openxmlformats.org/officeDocument/2006/relationships/hyperlink" Target="http://www.sourcecorp.com/Home.aspx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49.png"/><Relationship Id="rId28" Type="http://schemas.openxmlformats.org/officeDocument/2006/relationships/image" Target="../media/image52.png"/><Relationship Id="rId36" Type="http://schemas.openxmlformats.org/officeDocument/2006/relationships/image" Target="../media/image57.png"/><Relationship Id="rId49" Type="http://schemas.openxmlformats.org/officeDocument/2006/relationships/image" Target="../media/image68.jpeg"/><Relationship Id="rId57" Type="http://schemas.openxmlformats.org/officeDocument/2006/relationships/image" Target="../media/image72.jpeg"/><Relationship Id="rId10" Type="http://schemas.openxmlformats.org/officeDocument/2006/relationships/image" Target="../media/image38.png"/><Relationship Id="rId19" Type="http://schemas.openxmlformats.org/officeDocument/2006/relationships/image" Target="../media/image45.png"/><Relationship Id="rId31" Type="http://schemas.openxmlformats.org/officeDocument/2006/relationships/image" Target="../media/image54.png"/><Relationship Id="rId44" Type="http://schemas.openxmlformats.org/officeDocument/2006/relationships/image" Target="../media/image63.png"/><Relationship Id="rId52" Type="http://schemas.openxmlformats.org/officeDocument/2006/relationships/hyperlink" Target="http://www.hartic.com/index.php" TargetMode="External"/><Relationship Id="rId60" Type="http://schemas.openxmlformats.org/officeDocument/2006/relationships/image" Target="../media/image74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48.png"/><Relationship Id="rId27" Type="http://schemas.openxmlformats.org/officeDocument/2006/relationships/hyperlink" Target="http://www.hallsettlementsystems.com/Default.aspx" TargetMode="External"/><Relationship Id="rId30" Type="http://schemas.openxmlformats.org/officeDocument/2006/relationships/hyperlink" Target="http://www.fd2s.com/home.php" TargetMode="External"/><Relationship Id="rId35" Type="http://schemas.openxmlformats.org/officeDocument/2006/relationships/image" Target="../media/image56.png"/><Relationship Id="rId43" Type="http://schemas.openxmlformats.org/officeDocument/2006/relationships/hyperlink" Target="http://www.sevayatra.com/index.html" TargetMode="External"/><Relationship Id="rId48" Type="http://schemas.openxmlformats.org/officeDocument/2006/relationships/image" Target="../media/image67.jpeg"/><Relationship Id="rId56" Type="http://schemas.openxmlformats.org/officeDocument/2006/relationships/hyperlink" Target="http://www.healthcarepayment.com/home.cfm" TargetMode="External"/><Relationship Id="rId8" Type="http://schemas.openxmlformats.org/officeDocument/2006/relationships/image" Target="../media/image36.png"/><Relationship Id="rId51" Type="http://schemas.openxmlformats.org/officeDocument/2006/relationships/image" Target="../media/image69.png"/><Relationship Id="rId3" Type="http://schemas.openxmlformats.org/officeDocument/2006/relationships/hyperlink" Target="http://www.itko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2.jpe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5" Type="http://schemas.openxmlformats.org/officeDocument/2006/relationships/image" Target="../media/image21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152400" y="2130425"/>
            <a:ext cx="89916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600" dirty="0">
                <a:solidFill>
                  <a:srgbClr val="000000"/>
                </a:solidFill>
              </a:rPr>
              <a:t>Lean</a:t>
            </a:r>
          </a:p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5400" dirty="0">
                <a:solidFill>
                  <a:srgbClr val="000000"/>
                </a:solidFill>
              </a:rPr>
              <a:t>With</a:t>
            </a:r>
          </a:p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600" dirty="0">
                <a:solidFill>
                  <a:srgbClr val="000000"/>
                </a:solidFill>
              </a:rPr>
              <a:t>MEAN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2362200" y="4724400"/>
            <a:ext cx="4572000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35B1C-84B7-4418-80BB-692664C09551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39266-ADF8-4B71-A91F-6BE15A442923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200" y="-69850"/>
            <a:ext cx="9067800" cy="1433513"/>
          </a:xfrm>
          <a:prstGeom prst="rect">
            <a:avLst/>
          </a:prstGeom>
        </p:spPr>
        <p:txBody>
          <a:bodyPr/>
          <a:lstStyle/>
          <a:p>
            <a:r>
              <a:rPr lang="en-US" sz="4200" dirty="0"/>
              <a:t>Example - Restaurant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8532813" cy="50276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Startup which helps people discover great restaurants</a:t>
            </a:r>
          </a:p>
        </p:txBody>
      </p:sp>
    </p:spTree>
    <p:extLst>
      <p:ext uri="{BB962C8B-B14F-4D97-AF65-F5344CB8AC3E}">
        <p14:creationId xmlns:p14="http://schemas.microsoft.com/office/powerpoint/2010/main" val="2515218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39266-ADF8-4B71-A91F-6BE15A442923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69850"/>
            <a:ext cx="8228013" cy="1433513"/>
          </a:xfrm>
          <a:prstGeom prst="rect">
            <a:avLst/>
          </a:prstGeom>
        </p:spPr>
        <p:txBody>
          <a:bodyPr/>
          <a:lstStyle/>
          <a:p>
            <a:r>
              <a:rPr lang="en-US" sz="4200" dirty="0"/>
              <a:t>Stage 1- Problem/Solution Fit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60792248"/>
              </p:ext>
            </p:extLst>
          </p:nvPr>
        </p:nvGraphicFramePr>
        <p:xfrm>
          <a:off x="0" y="1219200"/>
          <a:ext cx="8532813" cy="5027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7749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39266-ADF8-4B71-A91F-6BE15A442923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69850"/>
            <a:ext cx="8228013" cy="143351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Starting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8532813" cy="5027613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Uncertainty</a:t>
            </a:r>
          </a:p>
          <a:p>
            <a:r>
              <a:rPr lang="en-US" dirty="0">
                <a:solidFill>
                  <a:schemeClr val="tx1"/>
                </a:solidFill>
              </a:rPr>
              <a:t>Inability to commit resources</a:t>
            </a:r>
          </a:p>
          <a:p>
            <a:r>
              <a:rPr lang="en-US" dirty="0">
                <a:solidFill>
                  <a:schemeClr val="tx1"/>
                </a:solidFill>
              </a:rPr>
              <a:t>Need to release quickly and get buy-in from customers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Pentagon 4"/>
          <p:cNvSpPr/>
          <p:nvPr/>
        </p:nvSpPr>
        <p:spPr bwMode="auto">
          <a:xfrm>
            <a:off x="7467600" y="152400"/>
            <a:ext cx="1676400" cy="838200"/>
          </a:xfrm>
          <a:prstGeom prst="homePlat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Stage 1</a:t>
            </a:r>
          </a:p>
        </p:txBody>
      </p:sp>
    </p:spTree>
    <p:extLst>
      <p:ext uri="{BB962C8B-B14F-4D97-AF65-F5344CB8AC3E}">
        <p14:creationId xmlns:p14="http://schemas.microsoft.com/office/powerpoint/2010/main" val="829722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39266-ADF8-4B71-A91F-6BE15A442923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69850"/>
            <a:ext cx="8228013" cy="143351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Define MVP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8532813" cy="50276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dirty="0"/>
              <a:t>Build a Restaurant rating and discovery web app</a:t>
            </a:r>
          </a:p>
          <a:p>
            <a:r>
              <a:rPr lang="en-US" b="1" dirty="0"/>
              <a:t>Logged in users can add restaurants</a:t>
            </a:r>
          </a:p>
          <a:p>
            <a:r>
              <a:rPr lang="en-US" b="1" dirty="0"/>
              <a:t>Logged in users can rate restaurants</a:t>
            </a:r>
          </a:p>
          <a:p>
            <a:r>
              <a:rPr lang="en-US" b="1" dirty="0"/>
              <a:t>Users can search for restaurants by rating</a:t>
            </a:r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Get started with 1 full stack JS developer</a:t>
            </a:r>
          </a:p>
        </p:txBody>
      </p:sp>
      <p:sp>
        <p:nvSpPr>
          <p:cNvPr id="9" name="Pentagon 8"/>
          <p:cNvSpPr/>
          <p:nvPr/>
        </p:nvSpPr>
        <p:spPr bwMode="auto">
          <a:xfrm>
            <a:off x="7467600" y="152400"/>
            <a:ext cx="1676400" cy="838200"/>
          </a:xfrm>
          <a:prstGeom prst="homePlat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Stage 1</a:t>
            </a:r>
          </a:p>
        </p:txBody>
      </p:sp>
    </p:spTree>
    <p:extLst>
      <p:ext uri="{BB962C8B-B14F-4D97-AF65-F5344CB8AC3E}">
        <p14:creationId xmlns:p14="http://schemas.microsoft.com/office/powerpoint/2010/main" val="1355221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39266-ADF8-4B71-A91F-6BE15A442923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69850"/>
            <a:ext cx="8228013" cy="143351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Get started MEAN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8532813" cy="5027613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Use generators to generate basic code structures for business objects</a:t>
            </a:r>
          </a:p>
          <a:p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/>
              <a:t>nstall Yeoman</a:t>
            </a:r>
          </a:p>
          <a:p>
            <a:pPr>
              <a:lnSpc>
                <a:spcPct val="150000"/>
              </a:lnSpc>
            </a:pPr>
            <a:r>
              <a:rPr lang="en-US" dirty="0"/>
              <a:t>Install </a:t>
            </a:r>
            <a:r>
              <a:rPr lang="en-US" dirty="0" err="1"/>
              <a:t>MEANjs</a:t>
            </a:r>
            <a:r>
              <a:rPr lang="en-US" dirty="0"/>
              <a:t> generator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Generate MEAN stack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5200" y="2819400"/>
            <a:ext cx="3657600" cy="435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2400" dirty="0"/>
              <a:t>$ sudo </a:t>
            </a:r>
            <a:r>
              <a:rPr lang="es-ES" sz="2400" dirty="0" err="1"/>
              <a:t>npm</a:t>
            </a:r>
            <a:r>
              <a:rPr lang="es-ES" sz="2400" dirty="0"/>
              <a:t> </a:t>
            </a:r>
            <a:r>
              <a:rPr lang="es-ES" sz="2400" dirty="0" err="1"/>
              <a:t>install</a:t>
            </a:r>
            <a:r>
              <a:rPr lang="es-ES" sz="2400" dirty="0"/>
              <a:t> -g yo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64932" y="4248629"/>
            <a:ext cx="6629399" cy="435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2400" dirty="0"/>
              <a:t>$ sudo </a:t>
            </a:r>
            <a:r>
              <a:rPr lang="es-ES" sz="2400" dirty="0" err="1"/>
              <a:t>npm</a:t>
            </a:r>
            <a:r>
              <a:rPr lang="es-ES" sz="2400" dirty="0"/>
              <a:t> </a:t>
            </a:r>
            <a:r>
              <a:rPr lang="es-ES" sz="2400" dirty="0" err="1"/>
              <a:t>install</a:t>
            </a:r>
            <a:r>
              <a:rPr lang="es-ES" sz="2400" dirty="0"/>
              <a:t> </a:t>
            </a:r>
            <a:r>
              <a:rPr lang="en-US" sz="2400" dirty="0"/>
              <a:t>install -g generator-</a:t>
            </a:r>
            <a:r>
              <a:rPr lang="en-US" sz="2400" dirty="0" err="1"/>
              <a:t>meanjs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724401" y="5279175"/>
            <a:ext cx="1981199" cy="435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$ </a:t>
            </a:r>
            <a:r>
              <a:rPr lang="en-US" sz="2400" dirty="0" err="1"/>
              <a:t>yo</a:t>
            </a:r>
            <a:r>
              <a:rPr lang="en-US" sz="2400" dirty="0"/>
              <a:t> </a:t>
            </a:r>
            <a:r>
              <a:rPr lang="en-US" sz="2400" dirty="0" err="1"/>
              <a:t>meanjs</a:t>
            </a:r>
            <a:endParaRPr lang="en-US" sz="2400" dirty="0"/>
          </a:p>
        </p:txBody>
      </p:sp>
      <p:sp>
        <p:nvSpPr>
          <p:cNvPr id="9" name="Pentagon 8"/>
          <p:cNvSpPr/>
          <p:nvPr/>
        </p:nvSpPr>
        <p:spPr bwMode="auto">
          <a:xfrm>
            <a:off x="7467600" y="152400"/>
            <a:ext cx="1676400" cy="838200"/>
          </a:xfrm>
          <a:prstGeom prst="homePlat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Stage 1</a:t>
            </a:r>
          </a:p>
        </p:txBody>
      </p:sp>
    </p:spTree>
    <p:extLst>
      <p:ext uri="{BB962C8B-B14F-4D97-AF65-F5344CB8AC3E}">
        <p14:creationId xmlns:p14="http://schemas.microsoft.com/office/powerpoint/2010/main" val="1129551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39266-ADF8-4B71-A91F-6BE15A442923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69850"/>
            <a:ext cx="8228013" cy="1433513"/>
          </a:xfrm>
          <a:prstGeom prst="rect">
            <a:avLst/>
          </a:prstGeom>
        </p:spPr>
        <p:txBody>
          <a:bodyPr/>
          <a:lstStyle/>
          <a:p>
            <a:r>
              <a:rPr lang="en-US" sz="4000" dirty="0"/>
              <a:t>Add Business Objects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" y="2383575"/>
            <a:ext cx="5486400" cy="354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meanjs:crud-module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restaurant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2400" y="5867400"/>
            <a:ext cx="8991600" cy="3256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edit public\modules\cities\controllers\restaurant.client.controller.js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2400" y="5257800"/>
            <a:ext cx="8686800" cy="354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edit app\controllers\restaurant.server.controller.js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2400" y="3733800"/>
            <a:ext cx="8686800" cy="354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edit app\models\restaurant.server.model.js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1295400"/>
            <a:ext cx="8534400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Add model definition and basic operations (CRUD) for Restaurant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2400" y="3200400"/>
            <a:ext cx="853440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Add fields to model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400" y="4582180"/>
            <a:ext cx="853440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Add Business Logic by editing controllers </a:t>
            </a:r>
          </a:p>
        </p:txBody>
      </p:sp>
      <p:sp>
        <p:nvSpPr>
          <p:cNvPr id="11" name="Pentagon 10"/>
          <p:cNvSpPr/>
          <p:nvPr/>
        </p:nvSpPr>
        <p:spPr bwMode="auto">
          <a:xfrm>
            <a:off x="7467600" y="152400"/>
            <a:ext cx="1676400" cy="838200"/>
          </a:xfrm>
          <a:prstGeom prst="homePlat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Stage 1</a:t>
            </a:r>
          </a:p>
        </p:txBody>
      </p:sp>
    </p:spTree>
    <p:extLst>
      <p:ext uri="{BB962C8B-B14F-4D97-AF65-F5344CB8AC3E}">
        <p14:creationId xmlns:p14="http://schemas.microsoft.com/office/powerpoint/2010/main" val="3395301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39266-ADF8-4B71-A91F-6BE15A442923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69850"/>
            <a:ext cx="8228013" cy="143351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Generated Code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63" y="1573213"/>
            <a:ext cx="8936037" cy="4522787"/>
          </a:xfrm>
          <a:prstGeom prst="rect">
            <a:avLst/>
          </a:prstGeom>
        </p:spPr>
      </p:pic>
      <p:sp>
        <p:nvSpPr>
          <p:cNvPr id="6" name="Pentagon 5"/>
          <p:cNvSpPr/>
          <p:nvPr/>
        </p:nvSpPr>
        <p:spPr bwMode="auto">
          <a:xfrm>
            <a:off x="7467600" y="152400"/>
            <a:ext cx="1676400" cy="838200"/>
          </a:xfrm>
          <a:prstGeom prst="homePlat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Stage 1</a:t>
            </a:r>
          </a:p>
        </p:txBody>
      </p:sp>
    </p:spTree>
    <p:extLst>
      <p:ext uri="{BB962C8B-B14F-4D97-AF65-F5344CB8AC3E}">
        <p14:creationId xmlns:p14="http://schemas.microsoft.com/office/powerpoint/2010/main" val="2416384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39266-ADF8-4B71-A91F-6BE15A442923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69850"/>
            <a:ext cx="8228013" cy="143351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Run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8532813" cy="50276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Make changes to the home screen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Run MongoDB</a:t>
            </a:r>
          </a:p>
          <a:p>
            <a:pPr>
              <a:lnSpc>
                <a:spcPct val="150000"/>
              </a:lnSpc>
            </a:pPr>
            <a:r>
              <a:rPr lang="en-US" dirty="0"/>
              <a:t>Run server</a:t>
            </a:r>
          </a:p>
          <a:p>
            <a:pPr>
              <a:lnSpc>
                <a:spcPct val="150000"/>
              </a:lnSpc>
            </a:pPr>
            <a:r>
              <a:rPr lang="en-US" dirty="0"/>
              <a:t>View the website at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05200" y="3125337"/>
            <a:ext cx="2743200" cy="354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19400" y="3966949"/>
            <a:ext cx="1981199" cy="354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grunt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43400" y="4821975"/>
            <a:ext cx="3124200" cy="4358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http://localhost:3000/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2007423"/>
            <a:ext cx="7685693" cy="354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edit public\modules\core\views\home.client.view.html</a:t>
            </a:r>
          </a:p>
        </p:txBody>
      </p:sp>
      <p:sp>
        <p:nvSpPr>
          <p:cNvPr id="9" name="Pentagon 8"/>
          <p:cNvSpPr/>
          <p:nvPr/>
        </p:nvSpPr>
        <p:spPr bwMode="auto">
          <a:xfrm>
            <a:off x="7467600" y="152400"/>
            <a:ext cx="1676400" cy="838200"/>
          </a:xfrm>
          <a:prstGeom prst="homePlat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Stage 1</a:t>
            </a:r>
          </a:p>
        </p:txBody>
      </p:sp>
    </p:spTree>
    <p:extLst>
      <p:ext uri="{BB962C8B-B14F-4D97-AF65-F5344CB8AC3E}">
        <p14:creationId xmlns:p14="http://schemas.microsoft.com/office/powerpoint/2010/main" val="3848168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39266-ADF8-4B71-A91F-6BE15A442923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69850"/>
            <a:ext cx="8228013" cy="1433513"/>
          </a:xfrm>
          <a:prstGeom prst="rect">
            <a:avLst/>
          </a:prstGeom>
        </p:spPr>
        <p:txBody>
          <a:bodyPr/>
          <a:lstStyle/>
          <a:p>
            <a:r>
              <a:rPr lang="en-US" sz="4200" dirty="0"/>
              <a:t>Initial Demo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1870075"/>
            <a:ext cx="8532812" cy="44545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4600" y="1240575"/>
            <a:ext cx="3124200" cy="435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http://localhost:3000/</a:t>
            </a:r>
          </a:p>
        </p:txBody>
      </p:sp>
      <p:sp>
        <p:nvSpPr>
          <p:cNvPr id="6" name="Pentagon 5"/>
          <p:cNvSpPr/>
          <p:nvPr/>
        </p:nvSpPr>
        <p:spPr bwMode="auto">
          <a:xfrm>
            <a:off x="7467600" y="152400"/>
            <a:ext cx="1676400" cy="838200"/>
          </a:xfrm>
          <a:prstGeom prst="homePlat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Stage 1</a:t>
            </a:r>
          </a:p>
        </p:txBody>
      </p:sp>
    </p:spTree>
    <p:extLst>
      <p:ext uri="{BB962C8B-B14F-4D97-AF65-F5344CB8AC3E}">
        <p14:creationId xmlns:p14="http://schemas.microsoft.com/office/powerpoint/2010/main" val="3152546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39266-ADF8-4B71-A91F-6BE15A442923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69850"/>
            <a:ext cx="8228013" cy="1433513"/>
          </a:xfrm>
          <a:prstGeom prst="rect">
            <a:avLst/>
          </a:prstGeom>
        </p:spPr>
        <p:txBody>
          <a:bodyPr/>
          <a:lstStyle/>
          <a:p>
            <a:r>
              <a:rPr lang="en-US" sz="4200" dirty="0"/>
              <a:t>Initial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4648200" cy="50276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Quickly have</a:t>
            </a:r>
          </a:p>
          <a:p>
            <a:r>
              <a:rPr lang="en-US" b="1" dirty="0">
                <a:solidFill>
                  <a:schemeClr val="tx1"/>
                </a:solidFill>
              </a:rPr>
              <a:t>A running demo</a:t>
            </a:r>
          </a:p>
          <a:p>
            <a:r>
              <a:rPr lang="en-US" b="1" dirty="0">
                <a:solidFill>
                  <a:schemeClr val="tx1"/>
                </a:solidFill>
              </a:rPr>
              <a:t>Which is responsive</a:t>
            </a:r>
          </a:p>
          <a:p>
            <a:r>
              <a:rPr lang="en-US" b="1" dirty="0">
                <a:solidFill>
                  <a:schemeClr val="tx1"/>
                </a:solidFill>
              </a:rPr>
              <a:t>With user signup and Authentication</a:t>
            </a:r>
          </a:p>
          <a:p>
            <a:r>
              <a:rPr lang="en-US" b="1" dirty="0">
                <a:solidFill>
                  <a:schemeClr val="tx1"/>
                </a:solidFill>
              </a:rPr>
              <a:t>Use the demo to validate the  problem solution fit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976519"/>
              </p:ext>
            </p:extLst>
          </p:nvPr>
        </p:nvGraphicFramePr>
        <p:xfrm>
          <a:off x="4648200" y="1524000"/>
          <a:ext cx="4495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Pentagon 5"/>
          <p:cNvSpPr/>
          <p:nvPr/>
        </p:nvSpPr>
        <p:spPr bwMode="auto">
          <a:xfrm>
            <a:off x="7467600" y="152400"/>
            <a:ext cx="1676400" cy="838200"/>
          </a:xfrm>
          <a:prstGeom prst="homePlat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Stage 1</a:t>
            </a:r>
          </a:p>
        </p:txBody>
      </p:sp>
    </p:spTree>
    <p:extLst>
      <p:ext uri="{BB962C8B-B14F-4D97-AF65-F5344CB8AC3E}">
        <p14:creationId xmlns:p14="http://schemas.microsoft.com/office/powerpoint/2010/main" val="164897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9266-ADF8-4B71-A91F-6BE15A442923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1032" name="Picture 8" descr="http://dab1nmslvvntp.cloudfront.net/wp-content/uploads/2014/12/1419217553me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21029"/>
            <a:ext cx="5105400" cy="128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data:image/png;base64,iVBORw0KGgoAAAANSUhEUgAAAXQAAABwCAMAAAA5W3vDAAAAkFBMVEX///85R1O6v8KMk5rm6OlsdH3V2NtLVmFmbnYSKTorO0nt7u/7+/z4+fnv8PEiNEMxQE0aLj6ip6zKzdAoOUd1fYVATVnc3uCtsrcfMkEYLT1XYWuprrLi5Oa+wsVJVWCBiI+Vm6FcZm9SXWiEi5LFyczP0tZ6gYkACCUAGS6CipAGIzW8wMWKkpicoaU8Slhg/f7rAAANo0lEQVR4nO2cWWOrrBaGg3MdcUKNiWPUMzT2//+7g2nToIKS3eyvF4fnZu8YgvAKi8Vi2cNBIBAIBAKBQCAQCAQCgUAgEAgEAoFAIBAIBAKBQCAQCAQCgUAgoKIUaVDLdZAWof3yyt3wFIxyPZ6k0OH8iaNJwVhf+/U3mnQaZRnX1Z056klw6Vq+1mOQ9u5+QzvcUCxDHZy4av8JThG3CEae55kQoGZc36+/1rtypdfu8z/u6TK7HucImrjyaKpc1ui/VsaAuF2clwC357/potQ5MEowtTQyAdLV5dfL0nKjA3Pq19Szst0u76Rq+9nQqalIb2plu/qfoATQR001pp0WpoEc6+ZbWywkdmI/3qmmeDO+HpZi/JuoHGQwj+uT1PdSUMctfNOXld/QUPP1PystfZDHgVSE88FpJ/GbWRp1IIVakY6XBmVRxXiGmF7NTF2VA6nrtbBIaxWXN2XWALZGz0PNf4L0PdT6ThoHo4z8XOOdmc/hFnmW1531uKKdqg/zksyLJY0vbdaT6OXdFijq2/3qe5OVl5ToaJJWAF4pSmm6cfvX7o0MyQVFm2RE3pD2D+vndoERoRNdFyvwYHzSSFupFHXrtSnNfNpFk+UBqQJuSKBCWP8NK2NdccULgQ9uj5uwmIoF0tmDCtcTZ98/+BbdHWE09MtJExpeW6wq+BLdTksvpi4rfe7l0tIsKyfkVcvm374YzHZVGt/lAs2RUnuNIGUOWBIwDVrtP8NVzZb2LN0AwHF+afRUto2z6+hhfu6iuxcTpZRx6NYQrabNp+g2fkzv1KFblLCmrYRnNcrXowH3K6eum7aE4Fr1NEIF1X84G2a5v/4+h4JgxbBaWm4G8yuqd2VauDQzHm37Et2KvYbR4B6A5Zr2KXrt6yH9BhC8M+5dw3KlehwNrLaGIFreuwA6xU26YcVm81q7rhj00XNDQwthzs2qtXcSsyX6/SV65alMgyghsLAwN9F7L6drLsGWpTmeHUBfzEEtM9i2ODXbeXFsGtnrlZKvxsePcOrosvEUQ/Qxf/4dgnQDZ6mQbNin6Km3ZQ5TgOa3nkS3muWjuN8AIfoXN5zajOeVxVtCObFXzy50sGEUnZCyDbP6PBIsd75v5xcCaNAmhnP1ruTnm+h9qW8uQXU0+81N9JMpU8s68dLUzbFVeCI/J21uscoeptEEZ7XL2cYTPRxa2G19/RwJQNsrs3PxZn052BeqWT9F85Eyie5U2fasXI5qTVethjEIRrPa3iafzZzsSgouzKIYd/DJ0m6LNtfKNKtft0kfzNNOiaRduDauTpm34cdiTE+iF8DYqVzyY3I4YtHDiD7iktzcGrgTgUfumINou2djRE4cC6ibop/p8/uPULyNxeaLejmtQ1guZ4ejg8UypKjHwwC3vPobOSAXTU1vxpbeuZNHtzoEVg4Iwztu24tD8TEQn5SM5cF94hpg75lzc90d6Lgv/nIRSaE+v2AP0cKhx6Jn1oZ7eafIZKKMpiOd3iCrRPsr2SkjhkfAdLM+6UuVrB9uj3RnyF61kmplw/H8VLBw4Rw5usws3GiuPGJFNUdId/1I3BYQU01rYUufHIEX7NtUTSfWgxTW7JKHKWRBLkJWSd9H3XHkt1ftSgNzu2GfdP5y+6YYM2vSlR+rYaCoEMX7T9QefWJoY9EHet8/1nufNc7l+HiCEhg2ik6OOTlQ3GbbfNgpYzQ8jXPxeWqy0GpTmfjt48ErebT2p7DoYN90TXtDYrHFotNHgXLkeIDYvpgPK6fp+bZBsMgasZO2HctzlRftSZPG5Cnmxt6q+WlkfLc5py0MWHTmtprkbHiPD9pqPb7fztv00e+EiLDTMeT6zRcdRE+U/gEdrHiK2cFxZZxt2bu7wbV3oZgELDor6DLDqQiToOmMKGaMuPYmVk5Y5i5jhBOoKKoX/J24+YLA3/aq7nQr3+TmnXwGQgqQ07xOvJDunXh8MnoPL0PTqeHOg5tv7i4fqORDq7z8iW1kgcD4D6juVD5fdL5HFP16dFtakvyNOjgVNeKb3Sl8hAKwHabOjr7c22V9cSV3uJbqlSP/liZ9AzGPQfwZrsrp8M9csW+kKbZuGYyNH56ufMMsJJ4o3hxRHcMObXsi34yz5cWtywhdeodzA/+ew0iVrL873N2csftbkuQftMtXr7av3oXeJWx++Hwsjdik3I/rlkiAx7U9TBGg+fTSqjY6tnV35lLSCgzog1hKXrb5pNyjVPmeqmJA2mVXhXLECnkqqs+3hUsIoVmipyZnOFtaejmOlg5RBpvrqeNpjlLIpRfp8fj++gO6TyzQXmUeKp3uWmo52y1U1CPnE20fpzIs0QMYczVUjs31ku8mQZP5JsqHE4eSjlXE8OiB1pD/QvIP7m4EOEF00c+G2bL6QWQDbEN6JizRR8jbUrAW/UZXGy3AQ74qFA6Ter6l6WRRE5zdFyuveEb6LvFB+71bmUPE2ilOUUYuSN+aKXokF5wNZS8kZ2msGniEappwCOmGp6uBMi+vuRPSuLBg/KP6pl1RHDGC+1h0vlX63D48FqZ52dmj8+Im4SmGGRaSp7R97otL6YOKksbxx1gfPwrMd1MsXmlNuh4vXUhP2yd1T+FaAfLQwBm+cqwwPoLmdbe3dE6XkYr2mXik6UeqWed2GfuS9NMZ3stOmPZZCiOC1CQvKucLyrjibTy4Dfrzqqz4a8pLoKENabw54ot8FB/V9//ZfvrmeefzuDKi+DlMiobpGj9959j845ps+X74b8sRPeDFaYfn4Vi66B0ZPXwJdgrMJwIzSmluJao8gVP7T4Th5qTR43irpYd2GakUS2SiESzR8WL76rw27PtTZyiDpGSsXU8jZXymsl9ll2rHhjjEaL11tFJRIVeQyor9h3FliX4weA6O8DA63dN3z92u5STyZNxwN9JV7OQHcRPupkjccKrl+eC5mcW3uxLQjuuoId8lWkscHjBFrxiHG8vKvvPbg3/vBg667PtoMEH5Xmnsjb0mMpC01JjKEjcv58PGvcxDHPZoxqv8ZRWWPEZTiqrHB6boAV+c+LHgvvv7Z4XR92y18n3zRcb9f4I7cLl1ireQ9GQutLGH1R5pOpjm8A+cISNmNlP0xOfy2R7ChEdaBvqcxzGV07S79v1lbmsKeVyxIJunPxTr7GenXcYBFTU6cdiXeeYUU/SD/sGx5uP14X7Hs7/vbRCpJcbmyw43ClDtt4CHROc5BivRbJk50xK5+xLNVcGbI4VjwZ9PWrbop4wj7yUE38muFtjOY5mIH6JzrBkF+s9uA/iIORao3p/lorgxpJnLFOqzoTUFvJrd2I4DZ0OMLfoZ7ovoyP73E3TVaHea5Y97p96u7UiXb6X8MQVH3vUwyzu364hqkvD1YfZClfp2kCiu5Bw5mnWWLbpTebt9PgNiwQ/2V1L4cHs58mqCFy2kGNYR5wMJzMJiqclInsf7W3IxnUS34mi7Kz2ab1DYouOvdpMJDXKTFoK9PJbkSMzg1UshSxap1T9C+1hl4M45G6R7gWViLjkKQsTbKbdDDAky3/qZWL1ysiE6dkurzYbirR45WrFntjMyL6SZTL2do8sQ6ZvfP4M9esbWCoWndUV+1CF7ESgi/WFHb6Lbl62sYPztYtZsiI73vdvv/eBd1mxfwAjEPcqXRGsPVrO96juV/8K3jpQ42koSVk3yW3vYDGyfzMdo+Dqua0123pQcLXOGt0Q/hBBu9LtfOa0x81Rr4mzMN3jvMNoKBcjR614KONwc6oE1JJTBG4iGT1N8axI610cK9Zfo5yZjJKm79frtt03RDxIymUHwrgTL4WDlXsUc60nszROonBGWzK2Ak/qvStr9Qmkjgz61JMOfPY8C7QTglebbBNwPphM1u9CGkBZT3rfdFv2QIpP+xrgSwI+1HdNwxxg6hvnqLWRHzvSAPprPV7j1Yt8fcVY9IK/V1AbgzbL7lNbc2xYm/v2PA3xnAyixX65qt09tZqyH4Y7oeKxHzdrEOKkRtbR8Cc3wSpniJyRXRJkEjuxBgxYuChpz/z2e55HyCBqp69wT0BxHSXMTqPNbtVs29V7T/aVYIgUj1aE5FNZX5bbjJFdg6rS69kTH6xkwgazhht4rc5MaQsSIZtgBgmZeWO597OCbW5JhwpLak94AEaoT9y4DLu32MjLR8FdSvizZAD6Ir2PahUUaXNpjVlbdbPA4l6O8f3hi19ln7hCZ96IEqunDuA6krkvrqvFgs4rQ33iEZpl0Ve5l7TD96ZFOSkcVHD1jZHu92q1EOwSp1IVSIMc5PH6oAUNEVxp07w2p9Ukqwu5UDwY6mi3tr/y8hnMYNNB7ezse397eolxOl3+4wi0KnpMWt/hMWJgnGylFrSJcN67chy31j4p8/ng/Guwk0qU1cU1TQ7FA4/v2ft8Kg6oxccfw7X3fbOMg3OiH06e18eFPTcWlPWTUG5k0r8BSlCSUUilMlJ+nri4zvGxXSfoilfrzzyt3LOWsdWla4Mp4MrBca7q3dJK6XrH2QzjuVLuEq8dCuP/IiwKvgjutTvA6hOi/gBD9FxCi/wJC9F9AiP4LCNF/ASH6LyBE/wWE6L+AEP0XEKL/AkL0X0CI/gucm3/9dhP+/7CVv/V2vUAgEAgEAoFAIBAIBAKBQCAQCAR/g/8BKwnlHh9rPN4AAAAASUVORK5CYII="/>
          <p:cNvSpPr>
            <a:spLocks noChangeAspect="1" noChangeArrowheads="1"/>
          </p:cNvSpPr>
          <p:nvPr/>
        </p:nvSpPr>
        <p:spPr bwMode="auto">
          <a:xfrm>
            <a:off x="155575" y="-639763"/>
            <a:ext cx="4429125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5" descr="data:image/jpeg;base64,/9j/4AAQSkZJRgABAQAAAQABAAD/2wCEAAkGBxITERUUExQUFRUUGRkYGBcYGBgWGRYWGhUXHhccHBUbHCggGBolHBgXITEhJSwrLjEuHB8zODMsNygtLiwBCgoKDg0OGxAQGywmICQ0MjYsNzQ0LCwsNzIsNjQvLC8sMCwsLCwsLDQsLDAvLywsLCwsLCwsLCwsLCwsLCw0LP/AABEIAHQBtAMBEQACEQEDEQH/xAAcAAEAAgMBAQEAAAAAAAAAAAAABgcEBQgDAgH/xABNEAABAwICBQYICggFBAMBAAABAAIDBBEFIQYHEjFREyJBYXGBCDI1cpGhsbMUI0JSYnOSssHRFzM0U1SCw+EWdKLC0hWEo9NDRGMk/8QAGwEBAAIDAQEAAAAAAAAAAAAAAAQFAgMGAQf/xAA4EQEAAgECAwMKBAUFAQAAAAAAAQIDBBEFITESQVETImFxgZGhscHRFDJS8AYzNHLhFRYjQvGi/9oADAMBAAIRAxEAPwC8UBAQEBBg1WLQx73Ang3M/wBkGoqNJXX5jAB9LM+gbkGRS6SMOT2lvWMx+aDb09Wx/iODuw5+jeEHsgICAgICAgICAgICAgICAgICAgICAgICAgICAgICAgICAgICAgICAgICAgICAgICDFqsRij8Z4vwGZ9AQaeq0l6I2d7vyH5oI5i2kYH66YD6IP8AsbmVrvlpTrKVp9Fnz/y6TPp7vf0Ret0uG6Jl/pOy/wBI/NRb6z9MLzT/AMPT1zX9kff/AA1sM1XVmQNe7mMc/m80CwyHN6SSALrVS+XLbqnZ9No9Fi37Ec5iOfOfj6PBg4fpfUx+MRK3g4WP2hn6brZXUXjrzRc3CsF+kdmfR9klw7TWB1tvaidx8Zv2hmO8Bb66is9eSqzcIzU502tHun3JjhmkjyAWSNlb2h3rGa3xMT0Vt8d8c7XiYn0t5S6RxnxwWHj4w/NesG2gqGPF2ODuwoPVAQEBAQEBAQEBAQEBAQEBAQEBAQEBAQEBAQEBAQEBAQEBAQEBAQEBAQEBBqMXxnknbIbc2vcmw/ugjWKaQuteSUMbwB2f7lY2vWvWW7Dp8uadsdZlFK3S2Mfq2l54nmj15lRb6ysfljddaf8Ah/LbnltFfVzn7NDW4/USZF+yODOb69/rUW+oyW715p+E6XDziu8+M8/8fBrCtKxEerQ0JwjksPfK4c+ezuyMHmem5d3qy0tOzTfxcZx3VeVz+TjpT59/2VrpbhvI1LrDmSc9vVc84dx9oWnNTs29ay4dqPLYI36xyn6NKtKc9IZnMN2Oc08WktPpC9iZjoxtWt42tG8elvqDTGpZk/ZlH0snfaH4hbq6i8deauzcJwX513rPw9yS4bprA4jaLoXdd7fbbu77KRXUVnryVebhOenOvnR6OvuTHDtJH2Ba9sre0H/UPxW6JieittS1J2tGyVYbWcrGH22b3Fr33da9YspAQEBAQEBAQEBAQEBAQEBAQEBAQEBAQEBAQEBAQEBAQEBAQEBAQEBAQRjStnxjDxbb0H+6ClsSaRNICSSHuFzmbbRtn2Kmyfnnd9G0kxOCk18I+THWCQICDY6PYWampjhG5x53UwZvPoy7SFnjp27RVF1mojT4LZZ7unr7l3YmwNp3NAsA0ADgBawVz0fPJmZneVb6Y4by1OSBz4ue3rHyh6PYFpz07VfUn8M1Hks0RPS3KforRV7qxAQEEn1fR/8A9Lz0CM37S5tvVdSNNHnSqeM2/wCCI9P0le2BMtTx9hPpJP4qc5pnoCAgICAgICAgICAgICAgICAgICAgICAg/A4XtfMIP1AQEBAQEBAQEBAQEBAQEBBoNLWc2M8CR6R/ZBS+kTLVUo6wfS0H8VU542yS77hVu1o8c+j5TMNctKwEBBZ2qnCNmN9S4ZycxnmNPOPe4W/lU/R49om7lP4g1XavGCO7nPrnp8PmkGmeMspqe7/luDQOq93HuaCfQpOTJFI5qbSaS2otMV7o3+3xaUG/WFsReiq9JMN5CocwDmnnM809HcbhVuWnZts7DQ6jy+GLT16T62rWtLEBBNNXUX653mt9p/FS9LHWVFxu35K+teNEy0bBwaPYpahQ3TPWjR4dUCCaOd7ywPvG1haAXOFrue035p6OCCTaOY7DW0zKiA3ZINxttNPS1wBNnA5EINmgIIfpxrEpcLfGydkzzKHEckGG2zbftPb87oQSPBsSbU08U7A4MmY2RodYOAc0EXAJF8+KDNQaTSLSyioRepnZGSLhl9p5HVGLuPbZBBavXxhzSQyKqkt07MbWnrF5L+kBB5Ra/KD5VPVDsETvbIEEy0V0/oMQfydPKTIAXGNzXNdYWucxY2uNxQbfSHGY6OmkqJQ4sibtENsXHqAJAv3oNHoLrApsUMogZMzkQ0u5QMF9vatbZe75pQS1AQaXS7SWHD6Z1RMHuY0tGywAuO04DIOIHTxQYug+mcGJxPlgZKxsb9giQNBJ2QctlzsrFBlaXaTQ4fTGomD3MBaNmMNLiXEDIOcB08UGJoPppT4nHJJAyVjY3bB5QNBJIvlsudlmgkqAgICDyqZ2xsc9xs1gLnHgALlBRmrbWE6bHZ+UJ5OuOyy/yDHfkR1XbdvaQgvhAQYmLYg2nglmeCWxMc8htrkNaSQLkC5tlchBWf6esN/cVn2Iv/agfp6w39xWfYi/9qD1p9e2GOcAY6tgPynRxkDt2ZCfQEE/wDSCmrYuVppWyt3G29p4Oac2nqKDZoCCG1GselbV/BeTnL+UbHtAM2NpxABuX3tnwWmc9Yt2VjThuW2LysTG22/fv8kyW5XMPFMUhp2cpPI2NvFxtc8AN5PUF5a0VjeWzFivlt2aRvKGVmtqhaSGMnk+kGta0/acD6lonU0WVOD55jeZiP36IY7NcFL009QOzkz/ALwvPxNfBnPBcv6o+P2bKg1oYdJ4z5Ij/wDow+1pcPWs41FJaMnCtRXpET6p++yaA3W5WtTpQy8F/muB9o/FBTOmEdqm/wA5rT35j8AqzVxtkdrwK++k28Jn7/VpFGXIgyMPo3TSsiZ40jg0dV957ALnuWVazaYiGrNlrix2yW6RG6/aGkbFGyNgs1jQ0dgCua1isbQ+dZctst5vbrPNUus/FuWqXRtN2QNLP5yLv9gHcVX6i/aybeDrOFabyWj7c9b7T7O77+17aD4lysHJnxobN7WfJPtHcpWnvvXbwUfFdP5PN246W+ff935pzhvKQcoPGh53az5Q9h7k1FN67+D3hOo8nm7E9LfPu+yu1AdMICCw9XVP8QT8+X1ANHtup2mjzXNcZtvniPCF0hSFS5m1/wDlUfUs95Kg89WulkuD1roKkObBIQJW79hxA2ZW8Ra17b2nqCDpuOQOAc0gggEEG4IO4g9IQfSDn/wkf2ml8yT+mgt/V55Kof8ALQ+7ag0Wt3Tr/ptMGxW+Ez3Ee48m0DnSEHI2yAB6exBUWgerqqxh7qqolcyFzjtSu50krgc9i+Vhu2jkLWsegLgwzVJhMI/Ucoel0ji+/wDKTsjuCDKqdWOFPbb4LGOwbJ9LbH1oPPRXVrSUFWamAvadhzNjaLm2cQT413X5o6eKD01ueSKrzCgrrwZ/HrvNg9sqC9kBBXGvvyS/z2e8Yg1Hg2/sNT9f/SYg2uv3yU7z2ffag1Hg2fsdV9cPdhBcCAgICCsdfWknwag+DsNpKolvWIh4578m96Clsa0XnoKahrLua+b4y/7t1w6HruW59oKDp7Q/HW1tFBUtt8YwFwGezIMnt7nAhBuUGg098m1f1Evu3IOftSejtNW1ssdTGJGNhLgCSLO22i+XUSgun9FGE/wzfS780Gq0g1O4c+J3JRmJ9snNc/Lr2S7ZPZbvQVJqnxOWixmKImwkkNPK0bnEuLR6H2N+3ig6nQEHPVZ5Z/7qP7zFX3/m+11eD+hj+2fq6DkeGgk7gLnuVg5Rz/Xzz4viQYHW23ubGDm2KJtyTbjYXPEqvtM5b7Osx1potN2tu7n6ZWdhmrKgiaNthld0ueb3/l8UKVXBSO5R5eJ6i88rbR6P3uzZNAMPIt8HYOwAesBZeSp4NUa7Ux/3n3tLiGqijf8Aqy+O/BxNu5xIPqWE6ek9EjHxfUVnztp9n22T9jbADgt6sYWOMvA/qF/QQUFN6cM+MiPFrh6CPzVfrI86JdZ/Dtt8WSvhMfGP8I0obohBYGqjCNp76lwyZeNnnGxce4WHeVN0ePnN3N/xBqtq1wR3859XdH19yeaQYmKamlmPyGnZHF5yYO9xCmZL9is2c9o9POoz1xR3zz9Xf8FB1Dy7bc43Ltok8Sbkn0qorzl3+WIjHtHSNn5o5iXweoa8nmnmv809PcbHuUjFfsW3U+t0/l8M1jr1j1rUc0EWOYPrCsnIRMxO6psbw8wTvj6Abt62HNv5dxVZkp2bTDstLnjPii/v9fewVgkCC2NXVP8AE04+c7a/1k+wKxwRtSHJ8Tt2tTb0bfJai2oDmbX/AOVR9S33kqCda2NAfhVNHUQN+OjY3IfLba5Z27yO8dKDW6idPt2HVLuPwd7j/wCI+st7xwCC8UHP/hI/tNL5kn9NBb+rzyVQ/wCWh921Bz/rjq31WNPibmWcnCwXyuQD3ZvQdK4NhzKaCKCMWZExrB3Df2nf3oMxAQEEO1ueSKrzCgrrwZ/HrvNg9sqC9kBBXGvvyS/z2e8Yg1Hg2/sNT9f/AEmINrr98lO89n32oNR4Nn7HVfXD3YQXAgICAUHN+NSHG9ImxNO1Ax4Z1CGPOU/zEOsetqC39Z2jgq8PkiaBtNbdnU5ubOzMbPY4oK58HXSMtkmoJDbavLEDvDwLSN9AabfRcgvdBoNPfJtX9RL7tyCk/By8oTfUH3jEHRaCMadaZUuH073SvaZS08nEDz3utllvDb73HJBR+pjR6atxMVb2nkoHmV77ZOmObGj6VztdQGe8XDpdAQc9Vnln/uo/vMVff+b7XV4P6GP7Z+q/MRbeJ44tPsVg5SOSgtDK9tFijHTc1rHSRvJ+TtAtueq9j2Kuxz2MnN1urpOo0u1O+ImHQcUrXAOaQ4HMEG4I6iN6sXJzExO0vtHggIPGtZtRvHFrh6igpvTiPmRu4OI9I/soWsjlEuj/AIdv/wAmSvjEfD/1EVAdW+o43OIa0Xc4gAcSTYD0pEb8nk2isb26QvvAcMbTU8cLfkDM8XHNx7ySrnHTsVir53q9ROozWyz3/Lue2I4fFOzYmYHtvfZN7XG4r21ItG0teHPkw27WOdpaPE9E6FsTyKaMG3A8e1YRgxx3JM8T1cxtOSUX/wAN0n7hnr/Ne+Sp4Mf9Q1P65bONgaABkALDsC2RyRJmZneUX0+w3biEwGceTuth/I+0qNqKbx2vBb8I1HZyTinpbp60BUJ0YSj1d2glNs/B2/MjH3P7q0pG1YhxWqv2817eMynyyaHM2v8A8qj6lvvJUHSFIwOhYDuLG/dCDn3XJoQ6lm+G04IY5wL9nIsffKQW3Anfwd2oLO1SadjEqbYkIFVCAJBu227myDt3HgeohBXnhI/tNL5kn9NBb+rzyVQ/5aH3bUHPGlfN0iJd0VMDj2fFn2IOqEBB41dQ2Njnu8VgLj2AIIfohrNosRqOQgbMH7Bfz2tAs0gHMOOeYQeutzyRVeYUFdeDP49d5sHtlQXsgIK419+SX+ez3jEGo8G39hqfr/6TEG11++Sneez77UGo8Gz9jqvrh7sILgQEBBDdbOknwHDZXtNpZfio+O04G57m3KCE+Dro+GQz10gsZPioybZRtzkN+BdYfyILDl05wpwINdS5i361n5oOddIq+Oixn4VRSxytEgmaWOBbdxPKMJG4HnDscEHU2G1zJ4Y5ozdkrWvaeLXC4QanT3ybV/US+7cgpPwcvKE31B94xBLdfuK10EcJp5ZYorkSOicWEk22NpzTe2Thw9IQQnVPoVS4q+SSqqJHSRkF0N7Oe3KzjISSW3yysRbrCDorC8Nhp4mxQRtjjZua0WA49pJzJ6UGUgIOeqzyz/3Uf3mKvv8Azfa6vB/Qx/bP1dCEKwcorzTLVw2oeZYXbEh35XDuG0OPRcegrRkwRfnHVZ6PiVsEdi0b1+MepD2avsUjyjdYfRkkYPQAtPkMkdJWU8U0tudqz7ol+TaIYwwbW3JlwneD6TYetJw5fH4kcQ0U8pj/AOYfWBaeV1FMI6ovlYCA9kmcjQelr95yzzJB6l5XNek7WZZtBp9RTt4tonu26e5d9PM17GvabtcA5p4gi4PoU6J3czas1mYl9kI8VFprF8QfoPHtLfxUbVx/xrrgNttXt4xP3+iCqsdomWrDCOVqTM4cyAXHXI4Wb6Bc+hStLj7V+14KPjuq8lg8lHW3yj9/Na1VUNjY57zZrGlzjwAFyrGZ2jeXIY6WvaKV6zyhVztZtVfKKC3RcPvbovz96r/xl/CHWf7e0/fa3w+zwrNY9U+NzTHBYjoD+jP569jV3mekMMnANPWu8Wt8Ps0f+Oaj93D6H/8AJZ/ibeEI/wDo2H9Vvh9mbg+mMkkzGStja152bt2gQT4u9xyvl3rKmombbS0anhNKYpvjmZmPV7e5MJ4g9rmuF2uBBHEEWKlTG8bSpK2mtotHWFSYnRGGV8Z+SbA8W/JPeLKsvXs2mHaYM0ZscZI7/wByxgwnIbzkO05BeNu+3OXQGicVpTway3rFvYrVwszvzStHjmbX/wCVR9S33kqDpKg/VR+Y37oQeWLYcyeJ0b2hzXAgg5ggixB6ig5kx3DqnAcTZLCSGB21GTuezLbjfxyNj1EEZ7g2GubSGGvFFUwnmvZJdp3seOT2mnrB9ORQXtq88lUP+Wh921BRWvnBnQ14nA5szbX+m3r80t9B4IL00B0kZX0MU7SNrZDZW9LZWizwe05jqIQSJBrNJ/2SfzHexBz54PXlY/USfejQXbrNpXS4XUsaLkxvIHEhpIHeRZBUfg4Yi1lZUQk2dNG0t6zG43HbZxPcUHQqAgqnwiMRazD44r86aQWH0W84n0hvpQfXg60bmYbI87pZ3FvY1jGn1goMvX75Kd57PvtQajwbP2Oq+uHuwguBAQEHOOuvGX12KR0UPOEJbE0D5U7yNr0XaO4oLr/ws1uGCgidybeS5IvGRsQdtwy8ZxJPeUFefoCg/iZf9P8AxQR3TzVC2io31EUskjmWJadm2zcbRyA3A37AUEr8HnSXlaV9G88+nJewdJhec/svJ+01BPtPfJtX9RL7tyCk/By8oTfUH3jEF8aRYNHVQPikaHNcCCOI7ejiDxAQcvzsqsDxMOYTeM3aTkJoSbEO7RcEdBHUEHT+jOOw1tNHUwm7JBuO9rhk5ruBByQbRAQc9T87GhbO9Uz1Pbf2Kvt/N9rq8XLQxv8Apl0KrByggICCmNdNOxtRCWgAua+/ZdlvWXelQ9V1h0HBJns3ju5fVYurxxOGUt9/Jj0Am3qspGL8kKviG34m+3ikS2Ias9N4OZUDgS70ODlp1Eb45WPCb9nWY/Xt7+Ss1Uu9XjobhHwWkYwiz3c+Tz3AXHcLDuVvgx9ikQ4Dieq/E6i146Ryj1R+92m1pYrydMIWnnTmx+rbm70nZHeVq1d9qdnxTuA6bymecs9K/Oen1lU6rXYvmTxXdh9iyr1ac35Ja1bEI9X4ILYwDEOXp2SdJFndThkfz71Z479qsS43WYPIZrU7u71I/rAw27WztHi8x/YTzT3E271o1NOXaWfB9RtM4Z7+cfX9+hFcEi2qmFvGRvqN/wAFGxxvaFxqrdnBefRK/dEmfrD5o9qs3FpCg5m1/wDlUfUt95Kg6SoP1UfmN+6EHugi2n+icVfSvjcOda7XWuWuA5rh2cOkXCDlLGMNlppnwSgtdGSCOg9Y4gixug611eeSqH/LQ+7ag89O9E4sQpnRPGe9pG9rhezh1i57QSEFAwMxbAKhz2AmMmzjsl0MrRu2h8h3oIz6EE9wzX9AWj4RSytd08m5r29vO2SOzNAx7XjRSQSRxwVBL2loLthoF+xxKCI+Dy0/9VcbGwgkuegXcyyDo+phD2Fp6Qg5n030Oq8LrPhVKHiNry9j2C5hO+zhbxN4BORGR6wmOA6/I9gCrpn7YsC+EgtdxOw4jZ7LlBm1+vykDTyNNO91stssjbfrILj6kFc8jiWkVcHltm+LtWIhp477r9J6bXuT1DIOlNHsHjo6aKniHMiaGjiTvc49ZJJPWUEH1++Sneez77UFZaqdZFPhcE0csUshkkDwWbNgNkDPaIzyQTj9PtF/DVP/AI/+SB+n2i/hqn/x/wDJBJGax4ZMJmxFjHMawuY1r7XdJkGjIneXD1oKt1DYI6qxGSsl5wgBdtH5U8hNuo2G2eo7KDoxAQYmK0bZoXxuFw4EW45ZjvFwg5d0frXYNjQ2idiOQxyfSgf07vmlrsukIOjdO3A4ZVkG4MEhBG4jkygpTwcvKE31B94xB0WggOtjQptfTEsAE0d3MP0rZgn5rsgeuxQU7qm01fhlWYZ7inldsStOXIyA2D7Hdbc4cOwIOnHTNDdq42bXuMxbj1oKrx3W5zXMp4S12beUkcOb0XDBv7yFEtqfCF9g4NzicluXhDA1WaJzS1LayZrmxxkuYXAgyyHcQDvaLk34261jgxzM9qW3iespTH5Gk85+ELnKmucVXimtKanq5onQMkjY6zecWOtYdNiHdPQFFvqJraY2XeDhVM2Gt4tMTPthmQ636U+NBO3s2Hf7gvfxNfBjPBcvdaPi+azXBTgHk6eZzujaLWDvIJPqSdTXugpwXJM+daPmhEcFZjVZt2yNg54B5OGMdAPSereT6tG1stt1nNsOgxbf+zK+cPo2wxMiYLNja1jexosFPiNo2hy2S83tNp6yyF6wQbTCm2nzNHy2ZdpZb2rG9e1WYb9NkjHmpee6Yn4qsg2qedjpI7mNwdsOuA4jMZjeL23Ko2mlvOh33apqcM+SvymNt4S86z5/3EX2nKT+Mt4Qp/8AbuH9c+6EY0ixySslEkgDbNDQ1t7AAk9PElR8mSck7yttFo6aXH2Kc+e7VrWlvmTxXdh9iyr1ac/5Ja1bEIQbjAdIZKUODWh4cQbEkWI6Rbjl6Ftx5ZohavQU1MxMztMNhV6Zukjcx8DC1wIPOPT3LZbUbxtMIuPhFcd4vW87x6HnoZhUrp45SwiNlztHK52SBa+/MjMLzBS02i3cz4nqcdcNscT5093t7136KstCTxcfUApzmG5QaHFdDaGpl5WeCOV+672h2QJNsxuzPpQb1jQAAMgMh2IP1AQR/FdC6Cpk5Senjkfa13NByve27dcn0oN3SUzImNjjaGMYA1rQLBrQLAAdAAQeqDxqKRjxzmgoI5WavcMkO06liuenYaPYEHjFqzwpv/1Ij2tBQSTDsMhgbswxMjbwY0NHqQZaDznga8WcAUEbrtX2GyuLn00Rcd52WgnvAuUHlT6tsKYb/BIjbi0EegoJPS0rI2hkbGsaNzWgNA7gg9kGvxrBYKqPk52CRl77JsQT0XHcg0X6NcK/hIvst/JA/RrhX8JF9lv5IH6NcK/hIvst/JBnP0NoTAKfkGCEO2uTAGyX28Yi2ZyQZ2CYJT0jDHTxMiaTtENAF3WAubbzYBBsUBAQR7EtCaCok5WanjkeelzQchuGY3INtPhsToeQLRyRbsbHRsWts24WyQYGB6KUVI4vp4I43uFi5rQDs5ZXHRcBBukH44XFj0oI1WaA4dLIZJKaN73G5c5rSSevLPcg3sNDGyIQsaGRtbsta3INaBYAcAAg1tHonRRu2m08e1vuWgm/oWMUrHSG+2pzWjabT726AWTQ/UGtrMCppfHiY7tAPqK8mInqzrkvT8szDVSaA4ef/gZ6APYFh5Kng3xrtRH/AHl+02guHNNxTxm3EAp5KngTrtRPW8+9IaanZG0NY1rWjcGgAegLYjTMzO8vVHggwsQwyOXxhZ3Q4b/7hBE8b0cOyQ9gkZxtu6+LT1hY2pW0bWhuwajLgt2sdtp/fVBMU0Vc27oTtj5pttDsO4qDk0kxzpzdPo+PUv5ueNp8e7/COPYQSCCCN4ORHcocxtyX9bRaN6zvD8Rk+ZPFd2H2LKvVpz/klrVsQhBnYXhU1QbRNuOlxyaO0/gM1nSlr9GjPqcWCN7z7O9OcB0MjYQXjlpOgW5oPU3p7T6lMpgrXnPNz+p4rky+bTzY+Pv+ywsO0c3GU2+iPxP5Leq0ghhawbLQAB0BB9oCAgICAgICAgICAgICAgICAgICAgICAgICAgICD5a8HcQbZZcRvCD6Qa3STGo6OllqZLlsTS6w3uO5rR1kkDvQanBMIkqImz10kjpJWh3IskfHDC1wBDAxhG2QLXc+5ve1hkg+odGJIquOWnqp2QWdytO97pmOPyNjlLmLMkmx6BlvKDcV2LQwnZe/nEbWw1rnv2b2vsMBds3yvayD6wvFIaiPlIJGSMuRtNN7EbweBHA5oMOq0oo4/Hma1u1sl9ncmHXtsma2w03ysTvQbKeqYxm257WsyO0SA2x3Z7s0GtpdI6Kd5hjnilf4rmNO0RvycOjp3oIjqaLGUla4lrWtrai5NgGsa2O2e4NA7ggmVJpDSySiJko5Qjaa0hzC9vzmbQG23rbcINogICAg1eIYHHJmOY7iNx7Qgh2P6NAj45l+Ejej+b8CteTFW/VL0uuzaad8c8vDuQfFNG5YrlnxjOrxh2t6e5QMmmtTnHOHVaPjWDP5t/Nt8PZP3aKTxXdh9i0V6rPP+SfYxKOjkldsxtL3cB0dp3Adq3VrNp2hXZctMVe1edoTPBdCmizpztu/dtvs953uUqmniOdlHqeL2t5uGNvT3/4WLhWjZsNoCNg3NAANuzc1SYjbopbWm07zO8pNSUbIxZjQOJ6T2levHugICAgICAgICAgICAgICAgICAgICAgICAgICAgICAgrWgq6unpq2pjki5KGsqnmExkmRgqXcreTa5rjztmwtkL3ug2tRpJUjloBsfCfhUcUB2cjBMBI15ZfMtiEwPEx3QfWt/DJKjCKlkYJc0NksMyRG8OcAOk2BQbXQfHo62hhnjIN2hrx0skaLPaR0Z+og9KDD0g0wdS1NPA+mefhUvJRv22WvdoLnNzIbzr9Jy3dCDU6s61zqvFmTH49tWSQd/IWtBb6AaDbt60Eb0nhqIK/GTR7Qa+hbLJsfJnc5ouLZh5iErsus8EE+0dZT1OEQtAaYJKYMIysByey8ZbiCCO0IK40ajrWUWEVBZLNTUs8+21oL38k4lkEvJjNzWAyEW6C2wQTHDY46rGRW0jrxRQOgqHi4bJLtXZHY5l7Abk9HNHUAr+GqfFhE0guYmYyXTi17whzCbjpG2I8kFuswSKpfDUzSfCDGeUgLeZGwkZOaGkudcW8Zzh1BBv0BAQEBB+OAORzCDS4ho8x2cfMPD5J/JBCsc0XY53xsZa4/KbltDpz3H2rVfBS07zCfp+JajDTsVnePCee3q/ezb4FozZobGwRR8bZnrtvcesrZWsVjaETLlvlt2rzvKWUGGRxeKLn5xzP9u5etbNQEBAQEBAQEBAQEBAQEBAQEBAQEBAQEBAQEBAQEBAQEBBHP8GU2083m2JJTPJFyruSklL9u7mcNoDmiwNhcFB8swR0mKfDJIwwQxclGdoOMhLnEvLR4oa1zmi+fxj+jeElQRM6BU7Jnz0sk9HJIbv5BzQx564ZGuj9XHiUGZJolFJLDLUyTVMlMdqJ0jmsDHZc7YhaxpOQ3goMqu0cppZ21DmFs7W7Ilje+J5b81zmOG23qdcIMvD8NihDhGy22dp5JLnPcQBdz3EuebAC5JyACDWRaH0bQ9rY3NjlJL4myyticTvvCH7Fj0tAsc7goNdiOMv/AOpxYdE8UzOQ5bbDWlz7P2WxxB4LBYAk5E23Ab0GqbgD8OxOB9JK90ddK/4TTuINzsPe6doAAZY2BsAOc0dICCVYdopRwMljjhAZPflGOc97Hl1tolj3EEmwud+SDxwTQyjpCDAyRoBJDDNM6NpJuSInPLL3zvZBIEBAQEBAQEHy9gO8A9uaD6QEBAQEBAQEBAQEBAQEBAQEBAQEBAQEBAQEBAQEBAQEBAQEBAQEBAQEBAQa/FsDpqkN+EQxy7Bu0uaCWni129vRuQfeH4TBBcxRtYTkSBdxA3AuOZHUgzUBAQf/2Q=="/>
          <p:cNvSpPr>
            <a:spLocks noChangeAspect="1" noChangeArrowheads="1"/>
          </p:cNvSpPr>
          <p:nvPr/>
        </p:nvSpPr>
        <p:spPr bwMode="auto">
          <a:xfrm>
            <a:off x="155575" y="-846138"/>
            <a:ext cx="6619875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8" descr="http://upload.wikimedia.org/wikipedia/commons/thumb/d/d9/Node.js_logo.svg/2000px-Node.js_logo.svg.png"/>
          <p:cNvSpPr>
            <a:spLocks noChangeAspect="1" noChangeArrowheads="1"/>
          </p:cNvSpPr>
          <p:nvPr/>
        </p:nvSpPr>
        <p:spPr bwMode="auto">
          <a:xfrm>
            <a:off x="155575" y="-1012825"/>
            <a:ext cx="78105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4" descr="C:\Users\mayureshp\AppData\Local\Microsoft\Windows\Temporary Internet Files\Content.IE5\XTKGWW7F\large-Blue-Database-0-16973[1]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968" y="2261713"/>
            <a:ext cx="1181432" cy="135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nitor, Computer, Screen, Flat, Television, Plasm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76" y="2048919"/>
            <a:ext cx="1844952" cy="199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Left Arrow 19"/>
          <p:cNvSpPr/>
          <p:nvPr/>
        </p:nvSpPr>
        <p:spPr bwMode="auto">
          <a:xfrm>
            <a:off x="2651164" y="3004663"/>
            <a:ext cx="914400" cy="476250"/>
          </a:xfrm>
          <a:prstGeom prst="lef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JSON</a:t>
            </a:r>
          </a:p>
        </p:txBody>
      </p:sp>
      <p:sp>
        <p:nvSpPr>
          <p:cNvPr id="22" name="Right Arrow 21"/>
          <p:cNvSpPr/>
          <p:nvPr/>
        </p:nvSpPr>
        <p:spPr bwMode="auto">
          <a:xfrm>
            <a:off x="6286018" y="2414113"/>
            <a:ext cx="876782" cy="505897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JSON</a:t>
            </a:r>
          </a:p>
        </p:txBody>
      </p:sp>
      <p:sp>
        <p:nvSpPr>
          <p:cNvPr id="23" name="Left Arrow 22"/>
          <p:cNvSpPr/>
          <p:nvPr/>
        </p:nvSpPr>
        <p:spPr bwMode="auto">
          <a:xfrm>
            <a:off x="6248400" y="3004663"/>
            <a:ext cx="914400" cy="476250"/>
          </a:xfrm>
          <a:prstGeom prst="lef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JSON</a:t>
            </a:r>
          </a:p>
        </p:txBody>
      </p:sp>
      <p:pic>
        <p:nvPicPr>
          <p:cNvPr id="24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4232467"/>
            <a:ext cx="2688984" cy="71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12" y="4206948"/>
            <a:ext cx="2527678" cy="766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12" y="4889073"/>
            <a:ext cx="2544770" cy="86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0" descr="http://www.mongodb.com/sites/mongodb.com/files/media/mongodb-logo-rgb.jpe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450" y="4274875"/>
            <a:ext cx="2209800" cy="63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8" descr="Computer, Cloud, Datacenter, Server, Pc"/>
          <p:cNvSpPr>
            <a:spLocks noChangeAspect="1" noChangeArrowheads="1"/>
          </p:cNvSpPr>
          <p:nvPr/>
        </p:nvSpPr>
        <p:spPr bwMode="auto">
          <a:xfrm>
            <a:off x="155575" y="-1774825"/>
            <a:ext cx="60960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Mainframe, Cluster, Servers, Computers, Connecte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522" y="1295400"/>
            <a:ext cx="1478215" cy="28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ight Arrow 30"/>
          <p:cNvSpPr/>
          <p:nvPr/>
        </p:nvSpPr>
        <p:spPr bwMode="auto">
          <a:xfrm>
            <a:off x="2765184" y="2292213"/>
            <a:ext cx="876782" cy="505897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JSON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551" y="5822232"/>
            <a:ext cx="8985249" cy="3785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Collection of JavaScript based technologies used to develop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003538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39266-ADF8-4B71-A91F-6BE15A442923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69850"/>
            <a:ext cx="8228013" cy="1433513"/>
          </a:xfrm>
          <a:prstGeom prst="rect">
            <a:avLst/>
          </a:prstGeom>
        </p:spPr>
        <p:txBody>
          <a:bodyPr/>
          <a:lstStyle/>
          <a:p>
            <a:r>
              <a:rPr lang="en-US" sz="4200" dirty="0"/>
              <a:t>Stage 2 – Product Market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8532813" cy="2286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Do metrics based quantitative research by exposing a minimum viable product to determine a set of features that delivers value to a set of customers</a:t>
            </a:r>
          </a:p>
        </p:txBody>
      </p:sp>
      <p:pic>
        <p:nvPicPr>
          <p:cNvPr id="8196" name="Picture 4" descr="Jigsaw Puzzle, Parts, Jigsaw, Puzzle, Game,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331844"/>
            <a:ext cx="3657600" cy="261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3276600"/>
            <a:ext cx="5048250" cy="2992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1" fontAlgn="base" hangingPunct="1">
              <a:lnSpc>
                <a:spcPct val="93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1363" indent="-284163" algn="l" defTabSz="457200" rtl="0" eaLnBrk="1" fontAlgn="base" hangingPunct="1">
              <a:lnSpc>
                <a:spcPct val="93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defTabSz="457200" rtl="0" eaLnBrk="1" fontAlgn="base" hangingPunct="1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1" fontAlgn="base" hangingPunct="1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1" fontAlgn="base" hangingPunct="1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kern="0" dirty="0"/>
              <a:t>Change product features depending on customer feedback and take the modified product to customers quickly</a:t>
            </a:r>
          </a:p>
        </p:txBody>
      </p:sp>
    </p:spTree>
    <p:extLst>
      <p:ext uri="{BB962C8B-B14F-4D97-AF65-F5344CB8AC3E}">
        <p14:creationId xmlns:p14="http://schemas.microsoft.com/office/powerpoint/2010/main" val="1552076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39266-ADF8-4B71-A91F-6BE15A442923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69850"/>
            <a:ext cx="8610600" cy="1433513"/>
          </a:xfrm>
          <a:prstGeom prst="rect">
            <a:avLst/>
          </a:prstGeom>
        </p:spPr>
        <p:txBody>
          <a:bodyPr/>
          <a:lstStyle/>
          <a:p>
            <a:r>
              <a:rPr lang="en-US" sz="4200" dirty="0"/>
              <a:t>Build Iteratively</a:t>
            </a: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5482710"/>
              </p:ext>
            </p:extLst>
          </p:nvPr>
        </p:nvGraphicFramePr>
        <p:xfrm>
          <a:off x="304800" y="1219200"/>
          <a:ext cx="8532813" cy="5027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Pentagon 15"/>
          <p:cNvSpPr/>
          <p:nvPr/>
        </p:nvSpPr>
        <p:spPr bwMode="auto">
          <a:xfrm>
            <a:off x="7467600" y="152400"/>
            <a:ext cx="1676400" cy="838200"/>
          </a:xfrm>
          <a:prstGeom prst="homePlat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Stage 2</a:t>
            </a:r>
          </a:p>
        </p:txBody>
      </p:sp>
    </p:spTree>
    <p:extLst>
      <p:ext uri="{BB962C8B-B14F-4D97-AF65-F5344CB8AC3E}">
        <p14:creationId xmlns:p14="http://schemas.microsoft.com/office/powerpoint/2010/main" val="405143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39266-ADF8-4B71-A91F-6BE15A442923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69850"/>
            <a:ext cx="8228013" cy="143351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Changes from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8532813" cy="502761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Customers like the concept</a:t>
            </a:r>
          </a:p>
          <a:p>
            <a:r>
              <a:rPr lang="en-US" dirty="0"/>
              <a:t>Users want to discover restaurants in close vicinity</a:t>
            </a:r>
          </a:p>
          <a:p>
            <a:r>
              <a:rPr lang="en-US" dirty="0"/>
              <a:t>Feedback from demos indicate that geo-location should be added to restaurants, to be able to find nearest restaurants</a:t>
            </a:r>
          </a:p>
          <a:p>
            <a:endParaRPr lang="en-US" dirty="0"/>
          </a:p>
        </p:txBody>
      </p:sp>
      <p:sp>
        <p:nvSpPr>
          <p:cNvPr id="5" name="Pentagon 4"/>
          <p:cNvSpPr/>
          <p:nvPr/>
        </p:nvSpPr>
        <p:spPr bwMode="auto">
          <a:xfrm>
            <a:off x="7467600" y="152400"/>
            <a:ext cx="1676400" cy="838200"/>
          </a:xfrm>
          <a:prstGeom prst="homePlat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Stage 2</a:t>
            </a:r>
          </a:p>
        </p:txBody>
      </p:sp>
    </p:spTree>
    <p:extLst>
      <p:ext uri="{BB962C8B-B14F-4D97-AF65-F5344CB8AC3E}">
        <p14:creationId xmlns:p14="http://schemas.microsoft.com/office/powerpoint/2010/main" val="2411916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39266-ADF8-4B71-A91F-6BE15A442923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69850"/>
            <a:ext cx="8228013" cy="1433513"/>
          </a:xfrm>
          <a:prstGeom prst="rect">
            <a:avLst/>
          </a:prstGeom>
        </p:spPr>
        <p:txBody>
          <a:bodyPr/>
          <a:lstStyle/>
          <a:p>
            <a:r>
              <a:rPr lang="en-US" sz="4000" dirty="0"/>
              <a:t>Change Business Objects </a:t>
            </a:r>
            <a:br>
              <a:rPr lang="en-US" sz="4000" dirty="0"/>
            </a:br>
            <a:r>
              <a:rPr lang="en-US" sz="4000" dirty="0"/>
              <a:t>and Logic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2400" y="3647420"/>
            <a:ext cx="8991600" cy="4071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200" dirty="0"/>
              <a:t>$ edit public\modules\cities\controllers\restaurant.client.controller.js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2400" y="3037820"/>
            <a:ext cx="8686800" cy="435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$ edit app\controllers\restaurant.server.controller.js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2400" y="1752600"/>
            <a:ext cx="8686800" cy="435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$ edit app\models\restaurant.server.model.js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2400" y="1219200"/>
            <a:ext cx="853440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Add fields to model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400" y="2362200"/>
            <a:ext cx="853440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Add business logic by editing controllers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4419600"/>
            <a:ext cx="8534400" cy="13849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Mongo DB is schema-less, hence changing the models is possible without DB migration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Changes to models are very easy</a:t>
            </a:r>
          </a:p>
        </p:txBody>
      </p:sp>
      <p:sp>
        <p:nvSpPr>
          <p:cNvPr id="10" name="Pentagon 9"/>
          <p:cNvSpPr/>
          <p:nvPr/>
        </p:nvSpPr>
        <p:spPr bwMode="auto">
          <a:xfrm>
            <a:off x="7467600" y="152400"/>
            <a:ext cx="1676400" cy="838200"/>
          </a:xfrm>
          <a:prstGeom prst="homePlat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Stage 2</a:t>
            </a:r>
          </a:p>
        </p:txBody>
      </p:sp>
    </p:spTree>
    <p:extLst>
      <p:ext uri="{BB962C8B-B14F-4D97-AF65-F5344CB8AC3E}">
        <p14:creationId xmlns:p14="http://schemas.microsoft.com/office/powerpoint/2010/main" val="3838100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39266-ADF8-4B71-A91F-6BE15A442923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69850"/>
            <a:ext cx="8228013" cy="1433513"/>
          </a:xfrm>
          <a:prstGeom prst="rect">
            <a:avLst/>
          </a:prstGeom>
        </p:spPr>
        <p:txBody>
          <a:bodyPr/>
          <a:lstStyle/>
          <a:p>
            <a:r>
              <a:rPr lang="en-US" sz="4200" dirty="0"/>
              <a:t>Changes from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8532813" cy="502761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Geolocation could be easily added</a:t>
            </a:r>
          </a:p>
          <a:p>
            <a:r>
              <a:rPr lang="en-US" dirty="0"/>
              <a:t>The business logic around </a:t>
            </a:r>
            <a:r>
              <a:rPr lang="en-US" dirty="0" err="1"/>
              <a:t>geolocation</a:t>
            </a:r>
            <a:r>
              <a:rPr lang="en-US" dirty="0"/>
              <a:t> is updated</a:t>
            </a:r>
          </a:p>
          <a:p>
            <a:r>
              <a:rPr lang="en-US" dirty="0"/>
              <a:t>The time and effort to integrate feedback and to iterate through the Build – Demo – Feedback loop is minimal</a:t>
            </a:r>
          </a:p>
        </p:txBody>
      </p:sp>
      <p:sp>
        <p:nvSpPr>
          <p:cNvPr id="5" name="Pentagon 4"/>
          <p:cNvSpPr/>
          <p:nvPr/>
        </p:nvSpPr>
        <p:spPr bwMode="auto">
          <a:xfrm>
            <a:off x="7467600" y="152400"/>
            <a:ext cx="1676400" cy="838200"/>
          </a:xfrm>
          <a:prstGeom prst="homePlat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Stage 2</a:t>
            </a:r>
          </a:p>
        </p:txBody>
      </p:sp>
    </p:spTree>
    <p:extLst>
      <p:ext uri="{BB962C8B-B14F-4D97-AF65-F5344CB8AC3E}">
        <p14:creationId xmlns:p14="http://schemas.microsoft.com/office/powerpoint/2010/main" val="4153087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39266-ADF8-4B71-A91F-6BE15A442923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69850"/>
            <a:ext cx="8228013" cy="1433513"/>
          </a:xfrm>
          <a:prstGeom prst="rect">
            <a:avLst/>
          </a:prstGeom>
        </p:spPr>
        <p:txBody>
          <a:bodyPr/>
          <a:lstStyle/>
          <a:p>
            <a:r>
              <a:rPr lang="en-US" sz="4200" dirty="0"/>
              <a:t>Iterate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8532813" cy="502761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Keep building new features</a:t>
            </a:r>
          </a:p>
          <a:p>
            <a:r>
              <a:rPr lang="en-US" dirty="0"/>
              <a:t>Change features</a:t>
            </a:r>
          </a:p>
          <a:p>
            <a:r>
              <a:rPr lang="en-US" dirty="0"/>
              <a:t>Remove unrequired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 to a set of features </a:t>
            </a:r>
          </a:p>
          <a:p>
            <a:pPr marL="0" indent="0">
              <a:buNone/>
            </a:pPr>
            <a:r>
              <a:rPr lang="en-US" dirty="0"/>
              <a:t>which deliver value </a:t>
            </a:r>
          </a:p>
          <a:p>
            <a:pPr marL="0" indent="0">
              <a:buNone/>
            </a:pPr>
            <a:r>
              <a:rPr lang="en-US" dirty="0"/>
              <a:t>to a set of customers</a:t>
            </a:r>
          </a:p>
        </p:txBody>
      </p:sp>
      <p:sp>
        <p:nvSpPr>
          <p:cNvPr id="5" name="Pentagon 4"/>
          <p:cNvSpPr/>
          <p:nvPr/>
        </p:nvSpPr>
        <p:spPr bwMode="auto">
          <a:xfrm>
            <a:off x="7467600" y="152400"/>
            <a:ext cx="1676400" cy="838200"/>
          </a:xfrm>
          <a:prstGeom prst="homePlat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Stage 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90850"/>
            <a:ext cx="419100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010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05200" y="3029501"/>
            <a:ext cx="1981200" cy="146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Minimize total time through the loop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17344"/>
            <a:ext cx="5715000" cy="469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39266-ADF8-4B71-A91F-6BE15A442923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69850"/>
            <a:ext cx="8228013" cy="143351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Stage 3 - Growth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417344"/>
            <a:ext cx="4038600" cy="4876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68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39266-ADF8-4B71-A91F-6BE15A442923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69850"/>
            <a:ext cx="8228013" cy="1433513"/>
          </a:xfrm>
          <a:prstGeom prst="rect">
            <a:avLst/>
          </a:prstGeom>
        </p:spPr>
        <p:txBody>
          <a:bodyPr/>
          <a:lstStyle/>
          <a:p>
            <a:r>
              <a:rPr lang="en-US" sz="4000" dirty="0"/>
              <a:t>Readying for Growth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0" y="1219200"/>
            <a:ext cx="8532813" cy="502761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Once a product market fit is achieved, the aim would be to grow the customer base through various means</a:t>
            </a:r>
          </a:p>
          <a:p>
            <a:r>
              <a:rPr lang="en-US" dirty="0"/>
              <a:t>Growing the customer base means the tech stack needs to be ready to handle the growth</a:t>
            </a:r>
          </a:p>
          <a:p>
            <a:r>
              <a:rPr lang="en-US" dirty="0"/>
              <a:t>This includes automated tests, continuous integration, easy deployments, and scaling the server</a:t>
            </a:r>
          </a:p>
        </p:txBody>
      </p:sp>
      <p:sp>
        <p:nvSpPr>
          <p:cNvPr id="11" name="Pentagon 10"/>
          <p:cNvSpPr/>
          <p:nvPr/>
        </p:nvSpPr>
        <p:spPr bwMode="auto">
          <a:xfrm>
            <a:off x="7467600" y="152400"/>
            <a:ext cx="1676400" cy="838200"/>
          </a:xfrm>
          <a:prstGeom prst="homePlat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Stage 3</a:t>
            </a:r>
          </a:p>
        </p:txBody>
      </p:sp>
    </p:spTree>
    <p:extLst>
      <p:ext uri="{BB962C8B-B14F-4D97-AF65-F5344CB8AC3E}">
        <p14:creationId xmlns:p14="http://schemas.microsoft.com/office/powerpoint/2010/main" val="3990855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39266-ADF8-4B71-A91F-6BE15A442923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69850"/>
            <a:ext cx="8228013" cy="1433513"/>
          </a:xfrm>
          <a:prstGeom prst="rect">
            <a:avLst/>
          </a:prstGeom>
        </p:spPr>
        <p:txBody>
          <a:bodyPr/>
          <a:lstStyle/>
          <a:p>
            <a:r>
              <a:rPr lang="en-US" sz="4000" dirty="0"/>
              <a:t>Automated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5410200" cy="4191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Mocha is used to test server side logic. Mocha tests are asynchronous, easy to maintain, and uses a readable </a:t>
            </a:r>
            <a:r>
              <a:rPr lang="en-US" sz="2800" dirty="0">
                <a:hlinkClick r:id="rId2"/>
              </a:rPr>
              <a:t>BDD</a:t>
            </a:r>
            <a:r>
              <a:rPr lang="en-US" sz="2800" dirty="0"/>
              <a:t> syntax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Karma test runner is used to run client side tests on various browsers. Jasmine framework is used to write the tests.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pic>
        <p:nvPicPr>
          <p:cNvPr id="7" name="Picture 9" descr="https://avatars0.githubusercontent.com/u/8770005?v=3&amp;s=4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0"/>
            <a:ext cx="885825" cy="88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1" descr="http://nathanleclaire.com/images/unit-test-angularjs-service/jasmi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485083"/>
            <a:ext cx="1828800" cy="58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3" descr="http://karma-runner.github.io/assets/img/bann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566404"/>
            <a:ext cx="1809750" cy="42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75" y="1143000"/>
            <a:ext cx="3095625" cy="5543550"/>
          </a:xfrm>
          <a:prstGeom prst="rect">
            <a:avLst/>
          </a:prstGeom>
        </p:spPr>
      </p:pic>
      <p:sp>
        <p:nvSpPr>
          <p:cNvPr id="11" name="Pentagon 10"/>
          <p:cNvSpPr/>
          <p:nvPr/>
        </p:nvSpPr>
        <p:spPr bwMode="auto">
          <a:xfrm>
            <a:off x="7467600" y="152400"/>
            <a:ext cx="1676400" cy="838200"/>
          </a:xfrm>
          <a:prstGeom prst="homePlat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Stage 3</a:t>
            </a:r>
          </a:p>
        </p:txBody>
      </p:sp>
    </p:spTree>
    <p:extLst>
      <p:ext uri="{BB962C8B-B14F-4D97-AF65-F5344CB8AC3E}">
        <p14:creationId xmlns:p14="http://schemas.microsoft.com/office/powerpoint/2010/main" val="835978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39266-ADF8-4B71-A91F-6BE15A442923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69850"/>
            <a:ext cx="8228013" cy="1433513"/>
          </a:xfrm>
          <a:prstGeom prst="rect">
            <a:avLst/>
          </a:prstGeom>
        </p:spPr>
        <p:txBody>
          <a:bodyPr/>
          <a:lstStyle/>
          <a:p>
            <a:r>
              <a:rPr lang="en-US" sz="4000" dirty="0"/>
              <a:t>Continuous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8532813" cy="50276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starter .</a:t>
            </a:r>
            <a:r>
              <a:rPr lang="en-US" dirty="0" err="1"/>
              <a:t>travis.yml</a:t>
            </a:r>
            <a:r>
              <a:rPr lang="en-US" dirty="0"/>
              <a:t> file is provided which helps to get started with integrating with Travis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Travis integration provides a great way to test each check-in, and also allows developers to test each pull request before merge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438400"/>
            <a:ext cx="92015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entagon 5"/>
          <p:cNvSpPr/>
          <p:nvPr/>
        </p:nvSpPr>
        <p:spPr bwMode="auto">
          <a:xfrm>
            <a:off x="7467600" y="152400"/>
            <a:ext cx="1676400" cy="838200"/>
          </a:xfrm>
          <a:prstGeom prst="homePlat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Stage 3</a:t>
            </a:r>
          </a:p>
        </p:txBody>
      </p:sp>
    </p:spTree>
    <p:extLst>
      <p:ext uri="{BB962C8B-B14F-4D97-AF65-F5344CB8AC3E}">
        <p14:creationId xmlns:p14="http://schemas.microsoft.com/office/powerpoint/2010/main" val="241548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0" name="intervalshape"/>
          <p:cNvSpPr/>
          <p:nvPr>
            <p:custDataLst>
              <p:tags r:id="rId2"/>
            </p:custDataLst>
          </p:nvPr>
        </p:nvSpPr>
        <p:spPr>
          <a:xfrm>
            <a:off x="1193800" y="4424508"/>
            <a:ext cx="1174187" cy="2794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450" tIns="19050" rIns="44450" bIns="6350" rtlCol="0" anchor="ctr"/>
          <a:lstStyle/>
          <a:p>
            <a:pPr algn="ctr">
              <a:lnSpc>
                <a:spcPts val="1000"/>
              </a:lnSpc>
            </a:pPr>
            <a:r>
              <a:rPr lang="en-US" sz="1200" b="1" dirty="0">
                <a:solidFill>
                  <a:schemeClr val="bg1"/>
                </a:solidFill>
              </a:rPr>
              <a:t>Stanford University </a:t>
            </a:r>
          </a:p>
        </p:txBody>
      </p:sp>
      <p:sp>
        <p:nvSpPr>
          <p:cNvPr id="14003" name="pgshape"/>
          <p:cNvSpPr/>
          <p:nvPr>
            <p:custDataLst>
              <p:tags r:id="rId3"/>
            </p:custDataLst>
          </p:nvPr>
        </p:nvSpPr>
        <p:spPr>
          <a:xfrm>
            <a:off x="1193800" y="3124218"/>
            <a:ext cx="6756400" cy="508000"/>
          </a:xfrm>
          <a:prstGeom prst="rect">
            <a:avLst/>
          </a:prstGeom>
          <a:gradFill flip="none" rotWithShape="1">
            <a:gsLst>
              <a:gs pos="0">
                <a:srgbClr val="B03E31"/>
              </a:gs>
              <a:gs pos="100000">
                <a:srgbClr val="7F2C23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4004" name="pgshape"/>
          <p:cNvSpPr txBox="1"/>
          <p:nvPr>
            <p:custDataLst>
              <p:tags r:id="rId4"/>
            </p:custDataLst>
          </p:nvPr>
        </p:nvSpPr>
        <p:spPr>
          <a:xfrm>
            <a:off x="1193800" y="3124218"/>
            <a:ext cx="1124710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"/>
              </a:rPr>
              <a:t>Apr 2013</a:t>
            </a:r>
          </a:p>
        </p:txBody>
      </p:sp>
      <p:sp>
        <p:nvSpPr>
          <p:cNvPr id="14007" name="pgshape"/>
          <p:cNvSpPr txBox="1"/>
          <p:nvPr>
            <p:custDataLst>
              <p:tags r:id="rId5"/>
            </p:custDataLst>
          </p:nvPr>
        </p:nvSpPr>
        <p:spPr>
          <a:xfrm>
            <a:off x="2849438" y="3137791"/>
            <a:ext cx="1158389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"/>
              </a:rPr>
              <a:t>May 2013</a:t>
            </a:r>
          </a:p>
        </p:txBody>
      </p:sp>
      <p:cxnSp>
        <p:nvCxnSpPr>
          <p:cNvPr id="14009" name="pgshape"/>
          <p:cNvCxnSpPr/>
          <p:nvPr/>
        </p:nvCxnSpPr>
        <p:spPr>
          <a:xfrm>
            <a:off x="2319733" y="3276618"/>
            <a:ext cx="0" cy="203200"/>
          </a:xfrm>
          <a:prstGeom prst="line">
            <a:avLst/>
          </a:prstGeom>
          <a:ln w="12700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2" name="pgshape"/>
          <p:cNvCxnSpPr/>
          <p:nvPr/>
        </p:nvCxnSpPr>
        <p:spPr>
          <a:xfrm>
            <a:off x="2881895" y="3276618"/>
            <a:ext cx="0" cy="203200"/>
          </a:xfrm>
          <a:prstGeom prst="line">
            <a:avLst/>
          </a:prstGeom>
          <a:ln w="12700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8" name="pgshape"/>
          <p:cNvCxnSpPr/>
          <p:nvPr/>
        </p:nvCxnSpPr>
        <p:spPr>
          <a:xfrm>
            <a:off x="4007827" y="3276618"/>
            <a:ext cx="0" cy="203200"/>
          </a:xfrm>
          <a:prstGeom prst="line">
            <a:avLst/>
          </a:prstGeom>
          <a:ln w="12700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7" name="pgshape"/>
          <p:cNvCxnSpPr/>
          <p:nvPr/>
        </p:nvCxnSpPr>
        <p:spPr>
          <a:xfrm>
            <a:off x="5181600" y="3290191"/>
            <a:ext cx="0" cy="203200"/>
          </a:xfrm>
          <a:prstGeom prst="line">
            <a:avLst/>
          </a:prstGeom>
          <a:ln w="12700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34" name="pgshape"/>
          <p:cNvSpPr txBox="1"/>
          <p:nvPr>
            <p:custDataLst>
              <p:tags r:id="rId6"/>
            </p:custDataLst>
          </p:nvPr>
        </p:nvSpPr>
        <p:spPr>
          <a:xfrm>
            <a:off x="6324600" y="3124218"/>
            <a:ext cx="1061093" cy="508000"/>
          </a:xfrm>
          <a:prstGeom prst="rect">
            <a:avLst/>
          </a:prstGeom>
          <a:noFill/>
        </p:spPr>
        <p:txBody>
          <a:bodyPr vert="horz" wrap="square" rtlCol="0" anchor="ctr" anchorCtr="1">
            <a:no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"/>
              </a:rPr>
              <a:t>Feb 2014</a:t>
            </a:r>
          </a:p>
        </p:txBody>
      </p:sp>
      <p:cxnSp>
        <p:nvCxnSpPr>
          <p:cNvPr id="14036" name="pgshape"/>
          <p:cNvCxnSpPr/>
          <p:nvPr/>
        </p:nvCxnSpPr>
        <p:spPr>
          <a:xfrm>
            <a:off x="7387234" y="3276618"/>
            <a:ext cx="0" cy="203200"/>
          </a:xfrm>
          <a:prstGeom prst="line">
            <a:avLst/>
          </a:prstGeom>
          <a:ln w="12700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43" name="milestoneshape"/>
          <p:cNvSpPr/>
          <p:nvPr/>
        </p:nvSpPr>
        <p:spPr>
          <a:xfrm rot="10800000">
            <a:off x="6954455" y="36068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44" name="milestoneshape"/>
          <p:cNvSpPr txBox="1"/>
          <p:nvPr>
            <p:custDataLst>
              <p:tags r:id="rId7"/>
            </p:custDataLst>
          </p:nvPr>
        </p:nvSpPr>
        <p:spPr>
          <a:xfrm>
            <a:off x="5696727" y="3962400"/>
            <a:ext cx="2990073" cy="5477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88900" tIns="44450" rIns="88900" bIns="44450" rtlCol="0" anchor="t" anchorCtr="1">
            <a:spAutoFit/>
          </a:bodyPr>
          <a:lstStyle/>
          <a:p>
            <a:pPr lvl="0"/>
            <a:r>
              <a:rPr lang="en-US" sz="1600" dirty="0"/>
              <a:t>Amos </a:t>
            </a:r>
            <a:r>
              <a:rPr lang="en-US" sz="1600" dirty="0" err="1"/>
              <a:t>Haviv</a:t>
            </a:r>
            <a:r>
              <a:rPr lang="en-US" sz="1600" dirty="0"/>
              <a:t> leaves </a:t>
            </a:r>
            <a:r>
              <a:rPr lang="en-US" sz="1600" dirty="0" err="1"/>
              <a:t>Linnovate</a:t>
            </a:r>
            <a:r>
              <a:rPr lang="en-US" sz="1600" dirty="0"/>
              <a:t> and creates Meanjs.org</a:t>
            </a:r>
          </a:p>
        </p:txBody>
      </p:sp>
      <p:sp>
        <p:nvSpPr>
          <p:cNvPr id="14082" name="milestoneshape"/>
          <p:cNvSpPr/>
          <p:nvPr/>
        </p:nvSpPr>
        <p:spPr>
          <a:xfrm>
            <a:off x="3301632" y="2858391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83" name="milestoneshape"/>
          <p:cNvSpPr txBox="1"/>
          <p:nvPr>
            <p:custDataLst>
              <p:tags r:id="rId8"/>
            </p:custDataLst>
          </p:nvPr>
        </p:nvSpPr>
        <p:spPr>
          <a:xfrm>
            <a:off x="2290109" y="2234316"/>
            <a:ext cx="2586691" cy="5477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88900" tIns="44450" rIns="88900" bIns="44450" rtlCol="0" anchor="b" anchorCtr="1">
            <a:spAutoFit/>
          </a:bodyPr>
          <a:lstStyle/>
          <a:p>
            <a:pPr lvl="0"/>
            <a:r>
              <a:rPr lang="en-GB" sz="1600" dirty="0"/>
              <a:t>Mean.io created by </a:t>
            </a:r>
            <a:r>
              <a:rPr lang="en-GB" sz="1600" dirty="0" err="1"/>
              <a:t>Linnovate</a:t>
            </a:r>
            <a:endParaRPr lang="en-US" sz="1600" dirty="0"/>
          </a:p>
        </p:txBody>
      </p:sp>
      <p:sp>
        <p:nvSpPr>
          <p:cNvPr id="14086" name="milestoneshape"/>
          <p:cNvSpPr/>
          <p:nvPr/>
        </p:nvSpPr>
        <p:spPr>
          <a:xfrm rot="10800000">
            <a:off x="1346200" y="3581400"/>
            <a:ext cx="254000" cy="2794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87" name="milestoneshape"/>
          <p:cNvSpPr txBox="1"/>
          <p:nvPr>
            <p:custDataLst>
              <p:tags r:id="rId9"/>
            </p:custDataLst>
          </p:nvPr>
        </p:nvSpPr>
        <p:spPr>
          <a:xfrm>
            <a:off x="979420" y="4006868"/>
            <a:ext cx="2678180" cy="7766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88900" tIns="44450" rIns="88900" bIns="44450" rtlCol="0" anchor="t" anchorCtr="1">
            <a:spAutoFit/>
          </a:bodyPr>
          <a:lstStyle/>
          <a:p>
            <a:pPr lvl="0"/>
            <a:r>
              <a:rPr lang="en-US" sz="1600" i="1" dirty="0" err="1"/>
              <a:t>Valeri</a:t>
            </a:r>
            <a:r>
              <a:rPr lang="en-US" sz="1600" i="1" dirty="0"/>
              <a:t> </a:t>
            </a:r>
            <a:r>
              <a:rPr lang="en-US" sz="1600" i="1" dirty="0" err="1"/>
              <a:t>Karpov</a:t>
            </a:r>
            <a:r>
              <a:rPr lang="en-US" sz="1600" i="1" dirty="0"/>
              <a:t> </a:t>
            </a:r>
            <a:r>
              <a:rPr lang="en-GB" sz="1600" dirty="0"/>
              <a:t>coined the term “MEAN stack” on his blog.</a:t>
            </a:r>
          </a:p>
        </p:txBody>
      </p:sp>
      <p:pic>
        <p:nvPicPr>
          <p:cNvPr id="90" name="Picture 89" descr="http://meanjs.org/img/logo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061" y="4572000"/>
            <a:ext cx="2146339" cy="51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92" name="pgshape"/>
          <p:cNvCxnSpPr/>
          <p:nvPr/>
        </p:nvCxnSpPr>
        <p:spPr>
          <a:xfrm>
            <a:off x="6324600" y="3290191"/>
            <a:ext cx="0" cy="203200"/>
          </a:xfrm>
          <a:prstGeom prst="line">
            <a:avLst/>
          </a:prstGeom>
          <a:ln w="12700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2" descr="data:image/png;base64,iVBORw0KGgoAAAANSUhEUgAAAFwAAABjCAMAAAAhHZcSAAAAwFBMVEX///8AcowAfZbl5eUAbokAeZMAfpcAe5Xs6elFkaV5oa8AcIsAaoYAdZAAbIc2iqAAZ4WtyM/t8/XV2tz3+/zI2uCzxMvZ7fEihZzh7/LO5Ol7s8GMvsrz+vvq9PbH3+W41t1ZobNEmq2bxM9yprZqq7qKusZho7S20dnI1dlinK11qrc0hJnA3eOkxdBNl6p9t8WYusNXk6YdkKaOtb+VydOmztdapbSGvMmt1d1ytMN+qLVQobJpoLE4kaVJjJ8t3hdUAAAJ30lEQVRoga2a62KyOBCGA02IbghaS5cAgigqfh57sPZM7/+udgIEUYF2uzu/LOrj5M1MkpkUoW8tGAxuD3dJKnSiGUI8Tp7fnkZhGHz/zW8s9Bb3Y4H7poWZBmboOqWUEE4fn4cLL/w92T3sl4KZEsuwZZpmv8+lEUJ1+QtUjOcH5zfk4LBcE4wZY9jsm2J8F0e3nut63ubw8pxSjZNsCEZv/PTv/LcHUWqCxwwzsn7wX93Lj4Sbl3FPUPkLnD9Gof1Tn2/3QmqBLbHcR/mwQ8cbRQuwKBqNPDf31Y3iaUoITAMX/uYn/ofbT2IxjZk8KSbMOcTvy67QOWMmqG2IdJf48Wv2q4F3OxccpoAbSVwzwFOvX9ZcymGmB1eO1H6dfa2JBrEiZ1VGC83jRRe9nf+afSSMPpiUx+jdtXhvOz4zgaytV9KtwI1BeYtlMVgYhGJplHA+iV0Z767fNYic35nTIL63J6amWXwpx2d712P4Je3MqvDsBzgdbz0A2odPg8PkGr5Xg3f8NUiNzektjM2OpgLjc3INXPpPxDQC94ORD8GjE+F754q80CyiU6l0MOwSfOF0A1waMbrDQKr/AbFDqbirLg2DLQEFMJ06Uo+ZeSlHOzzTfyb1cH0BocmNWE2tfduVgvDPCF6PVtxqRDfDM/dXG8CPVobETzaZ9K5PMIT1bgFj2ayo1UxuhwNerDbg32bMM+khLA5rJhVZyDGNCWvx+ls4qCPGMtIiqQ3tvSJIDUZXoRyBWRcf/woO3vM7wIe+gKw1UMo0HQYTxqJN6x/DpThyNkdCpykaM8sHsZfV2MNmxXAjHEQ8Gj1qQxPw9oXQDzTDpocWJ3GN/7qpmN+U/nw/OJrdPdJBkAh5nLyh2Oxv0OJk7PivzlXFdFYLp+lJJlbhurFAI06e0MI0Y7TRm+GdxKqHJ3YjXIzQgfMIOX3rDnlr1gi/+mPWwal+QE1wOagXzh00wHiMnG4L/KryZgUu7Gb4zkUzQkI00HGKwoc2+DWugfMX1Awfh2hCxAANepgi+xO3wP8cRat47jbDyRQhQdIQBTuMEXpvg18d3y3h5AO1wCFzCPkIkD3FlovmbbJ0rsklPGqB60MUwpYHK+HetDYo1liL51fllCg4nZxv9RU4NQ7II3wIT69NfECvvE2Wzv4CPkQtnkOCvhJ+DU8XGA/RiLTBr274GRyypAUuPBQTsoCnG4J95NJWeJmlBZwm5+xTuIt8YsDqBYsjXiJ73ar51R98Cn9tg9MeQgkRcunxetYDQr12uMrSHH6enefwLkJLksqDlbuzvkK0w7Xw8sU9rsD5m0LatfAxCndkJ+Mp+LTWDizrdfDOtXpVZGkGp0TFob2pg8NC7qQ8yQ4v75bYoKFZC1/9KbP0CCfPyuHXQy38CSaSr7LHewxRc2iAv3dOsjT3PFLEj1rPYSGH/X+ePY41bYtGDfCvG+X6FyvgNFWquMKphXvoYOhx9vjA8T0K+7XwPVeqd3ys4HMFHNbD2QByyMgVi4i5R6iyQ1cntP9eZqnyXCgtwm4tnOogNSk+5VFrGiCjAb5WU9rZsbwO3anpjIx6+COyV1zk27e7tpahPBzVwU18f/yhDA6xkFvgk3r4BIUJ6RUTs8ZdFyW4Hs66pS6QxVATEeW480hr4WQGiUm66jmGMcyterhmlaG+xwAnzwoXc70WDgu5k5Jd8TzBxENbswmeqHj5mzKAl4vtI22Aw1YhSh98C9+i2ya4RlSo3zxgg6aqJBlxvQEOMFIuP7FpLpB3PJqfwbW9cv2e6yRWtGfSAKcOWnCupj0yzTly9SbPWZmlf9ZUqAOiY+S7wiUcHsaEqxXf6+MVcnuNnpMyS5c8UZXUkOa7wgVcrg4+4WpMQR/v7HDXCGfT8k+uVAl3jfBxaEP9U1aLFuvZwRQ3wvUySx+VKlG2ytTB4bxip5SUbxiMBPbeaoJr5l6FulIymJFG+BzZApYAZSm2gkqgX8CZUHD1DUfoTXC+RQGBJUBZgk0XXTdqDq6rKVXfeOGNcLpArnbMY0h9M4K66BJ+dZUv86x7CreLU0AdHI5bEa8csLemNUSbctG9hGt80anCn3gzHA5jEObHzfXWtGaV0qUGrr2feD6hjXBZstwRfizGXAtPkPvVAmfFnpF/fqMOXnVwOK88E3JMXZdigYIH3OI5u+8c4SvaAl/aKKWVdcHtYY7QZyu8e1PCvbQFLksW43hAQGgAh7kArdo017TrEh6XUVfnuY8CKGqOfbrgEzPnWLrUwq1lp4CHH21wKFkcmpUshcnUj9BBlS61cMZuCnjE9Wa4rH03Op9XjsFbi8XwpVZZrFUnh09oC1yHM/+BwhJwtAVmc+S1w9n6JoM7RG+FO7DUZyVLCeewXYSkFa5xiEb47BtvhYtAlixRBT7S8SdCtE1zeLyUnoc92g6HmCYn9ZjXww9BWbo0wDX9GuCx0QqnKbKhZKm2Ytyu9eWiMW6H4/crOKhVGwiXcJLI49auWgKHS2vtoTerHc7EjWyMtcPvIIFJctLrnlp6BOeXEq7sBK6Z9zBZ7XBYazeCrKpsqIsgeiK1BD78XZqpnbgePVb7B7q4La2XP+Eb2Ltl16Jic8a2sDsVurBj4087MUZO2MAqrfjbcNGW6qedgVizoLrwZtY3TdH2piUhsnc+J8bTCTziLG/nJu3t3BY4pWImG7kLQY3T6n1ENGaNvUC2qEVLI7oZznvS68BLSNa1qFrWtbD4dPFNC70JTozsMiHKmufV86k0m2diY/I5ks3/pKkh3XCtQLK2vzcT2XwTgU7N2/HMW4zT7HpgV699DZwWTXPng2ZoakzOb0RgSJ88vz80E4kfTfUa7S/hXPjZYGfyrhHKMWMWXaDBgsUu9xaTaSS1n/ILcc7hoPUIPImyexA5inHUdAk7iHqmwnvSnfG59qdwwrNBOoXWlD82ojN77fHMfYx38srIA+2b4KB11gz6oLnXRnrZnDoXZ/tQiGOtpFubKaltcROxyrT2M62lIIef3EqH1708zjF9z65mPrWLdivMm9R6o7Qmk8NP73PDrW5md5T5pVcwmpgn3TmijUf5dVahtfgxOrPhWiviPtN+tCNYwUFrGcjhc6G1nl60R7/1Pu5mkcMwyzM7C0wjuyWDP707PdeaTOLfXNA79yJfzrH+PpJpkIBMNIlkEM1zrXXyGP/qbh7MnbPC+/XKldqnE6V17jV9+e7euc1sf81yPB4P8ieDZ1oEn3j7r/8S4ewLcSw+98LQmxuFIL35bwWpGuRJnkaWWCa9Am3cXS59vzLbmfWzQJQTmq8pjbfkvzG5tx7j/Pn/EKRqo5UUx5BXtBdd//9u9mYqZZlt/kdBqnhv91H3LwON9g9Y3fO6oPp3EwAAAABJRU5ErkJggg=="/>
          <p:cNvSpPr>
            <a:spLocks noChangeAspect="1" noChangeArrowheads="1"/>
          </p:cNvSpPr>
          <p:nvPr/>
        </p:nvSpPr>
        <p:spPr bwMode="auto">
          <a:xfrm>
            <a:off x="155575" y="-563563"/>
            <a:ext cx="11049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mage result for MEAN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36" y="1625983"/>
            <a:ext cx="1901638" cy="608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F9D856-7208-43E3-9BCB-B5EA2CA70562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97" name="Shape 350"/>
          <p:cNvSpPr txBox="1">
            <a:spLocks noGrp="1"/>
          </p:cNvSpPr>
          <p:nvPr>
            <p:ph type="title" idx="4294967295"/>
          </p:nvPr>
        </p:nvSpPr>
        <p:spPr>
          <a:xfrm>
            <a:off x="0" y="-69850"/>
            <a:ext cx="8228013" cy="143351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44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MEAN.JS – Timeline</a:t>
            </a:r>
          </a:p>
        </p:txBody>
      </p:sp>
      <p:sp>
        <p:nvSpPr>
          <p:cNvPr id="25" name="milestoneshape"/>
          <p:cNvSpPr txBox="1"/>
          <p:nvPr>
            <p:custDataLst>
              <p:tags r:id="rId10"/>
            </p:custDataLst>
          </p:nvPr>
        </p:nvSpPr>
        <p:spPr>
          <a:xfrm>
            <a:off x="979420" y="4747259"/>
            <a:ext cx="4049781" cy="2400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88900" tIns="44450" rIns="88900" bIns="44450" rtlCol="0" anchor="t" anchorCtr="1">
            <a:spAutoFit/>
          </a:bodyPr>
          <a:lstStyle/>
          <a:p>
            <a:pPr lvl="0"/>
            <a:r>
              <a:rPr lang="en-GB" sz="700" dirty="0"/>
              <a:t>http://blog.mongodb.org/post/49262866911/the-mean-stack-mongodb-expressjs-angularjs-and</a:t>
            </a:r>
            <a:r>
              <a:rPr lang="en-GB" sz="1000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883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39266-ADF8-4B71-A91F-6BE15A442923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69850"/>
            <a:ext cx="8228013" cy="143351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8532813" cy="5027613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Meanjs</a:t>
            </a:r>
            <a:r>
              <a:rPr lang="en-US" dirty="0"/>
              <a:t> provides starter files to deploy on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– </a:t>
            </a:r>
            <a:r>
              <a:rPr lang="en-US" dirty="0" err="1"/>
              <a:t>Dockerfile</a:t>
            </a:r>
            <a:r>
              <a:rPr lang="en-US" dirty="0"/>
              <a:t>, </a:t>
            </a:r>
            <a:r>
              <a:rPr lang="en-US" dirty="0" err="1"/>
              <a:t>fig.yml</a:t>
            </a:r>
            <a:endParaRPr lang="en-US" dirty="0"/>
          </a:p>
          <a:p>
            <a:pPr lvl="1"/>
            <a:r>
              <a:rPr lang="en-US" dirty="0" err="1"/>
              <a:t>Heroku</a:t>
            </a:r>
            <a:r>
              <a:rPr lang="en-US" dirty="0"/>
              <a:t> – </a:t>
            </a:r>
            <a:r>
              <a:rPr lang="en-US" dirty="0" err="1"/>
              <a:t>Procfile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These can be used to deploy on a public facing server, enabling to get to customers faster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4509196"/>
            <a:ext cx="2305311" cy="1780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971264"/>
            <a:ext cx="2062163" cy="645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entagon 6"/>
          <p:cNvSpPr/>
          <p:nvPr/>
        </p:nvSpPr>
        <p:spPr bwMode="auto">
          <a:xfrm>
            <a:off x="7467600" y="152400"/>
            <a:ext cx="1676400" cy="838200"/>
          </a:xfrm>
          <a:prstGeom prst="homePlat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Stage 3</a:t>
            </a:r>
          </a:p>
        </p:txBody>
      </p:sp>
    </p:spTree>
    <p:extLst>
      <p:ext uri="{BB962C8B-B14F-4D97-AF65-F5344CB8AC3E}">
        <p14:creationId xmlns:p14="http://schemas.microsoft.com/office/powerpoint/2010/main" val="1078507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39266-ADF8-4B71-A91F-6BE15A442923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69850"/>
            <a:ext cx="8228013" cy="143351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Code Maintainability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8532813" cy="50276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As the code base grows, separation of concerns between functionality as follows</a:t>
            </a:r>
          </a:p>
          <a:p>
            <a:pPr lvl="1"/>
            <a:r>
              <a:rPr lang="en-US" dirty="0"/>
              <a:t>Client</a:t>
            </a:r>
          </a:p>
          <a:p>
            <a:pPr lvl="2"/>
            <a:r>
              <a:rPr lang="en-US" dirty="0"/>
              <a:t>Controllers</a:t>
            </a:r>
          </a:p>
          <a:p>
            <a:pPr lvl="2"/>
            <a:r>
              <a:rPr lang="en-US" dirty="0"/>
              <a:t>Services</a:t>
            </a:r>
          </a:p>
          <a:p>
            <a:pPr lvl="1"/>
            <a:r>
              <a:rPr lang="en-US" dirty="0"/>
              <a:t>Server</a:t>
            </a:r>
          </a:p>
          <a:p>
            <a:pPr lvl="2"/>
            <a:r>
              <a:rPr lang="en-US" dirty="0"/>
              <a:t>Models</a:t>
            </a:r>
          </a:p>
          <a:p>
            <a:pPr lvl="2"/>
            <a:r>
              <a:rPr lang="en-US" dirty="0"/>
              <a:t>Controllers</a:t>
            </a:r>
          </a:p>
          <a:p>
            <a:pPr marL="0" indent="0">
              <a:buNone/>
            </a:pPr>
            <a:r>
              <a:rPr lang="en-US" dirty="0"/>
              <a:t>allows different set of developers to work on separate directories and allows parallel development.</a:t>
            </a:r>
          </a:p>
        </p:txBody>
      </p:sp>
      <p:sp>
        <p:nvSpPr>
          <p:cNvPr id="5" name="Pentagon 4"/>
          <p:cNvSpPr/>
          <p:nvPr/>
        </p:nvSpPr>
        <p:spPr bwMode="auto">
          <a:xfrm>
            <a:off x="7467600" y="152400"/>
            <a:ext cx="1676400" cy="838200"/>
          </a:xfrm>
          <a:prstGeom prst="homePlat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Stage 3</a:t>
            </a:r>
          </a:p>
        </p:txBody>
      </p:sp>
    </p:spTree>
    <p:extLst>
      <p:ext uri="{BB962C8B-B14F-4D97-AF65-F5344CB8AC3E}">
        <p14:creationId xmlns:p14="http://schemas.microsoft.com/office/powerpoint/2010/main" val="36550950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39266-ADF8-4B71-A91F-6BE15A442923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69850"/>
            <a:ext cx="8228013" cy="143351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Scaling the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8532813" cy="5027613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Node.js</a:t>
            </a:r>
            <a:r>
              <a:rPr lang="en-US" dirty="0"/>
              <a:t> provides asynchronous, non-blocking I/O. This allows node to serve a large number of simultaneous requests to the server</a:t>
            </a:r>
          </a:p>
          <a:p>
            <a:r>
              <a:rPr lang="en-US" dirty="0"/>
              <a:t>MongoDB is proven to scale for large size of data as well as large number of I/O operations</a:t>
            </a:r>
          </a:p>
          <a:p>
            <a:r>
              <a:rPr lang="en-US" dirty="0"/>
              <a:t>Both these technologies help the MEAN stack to scale with the user growth</a:t>
            </a:r>
          </a:p>
        </p:txBody>
      </p:sp>
      <p:sp>
        <p:nvSpPr>
          <p:cNvPr id="5" name="Pentagon 4"/>
          <p:cNvSpPr/>
          <p:nvPr/>
        </p:nvSpPr>
        <p:spPr bwMode="auto">
          <a:xfrm>
            <a:off x="7467600" y="152400"/>
            <a:ext cx="1676400" cy="838200"/>
          </a:xfrm>
          <a:prstGeom prst="homePlat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Stage 3</a:t>
            </a:r>
          </a:p>
        </p:txBody>
      </p:sp>
    </p:spTree>
    <p:extLst>
      <p:ext uri="{BB962C8B-B14F-4D97-AF65-F5344CB8AC3E}">
        <p14:creationId xmlns:p14="http://schemas.microsoft.com/office/powerpoint/2010/main" val="2655666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39266-ADF8-4B71-A91F-6BE15A442923}" type="slidenum">
              <a:rPr lang="en-GB" smtClean="0"/>
              <a:pPr>
                <a:defRPr/>
              </a:pPr>
              <a:t>33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69850"/>
            <a:ext cx="8228013" cy="143351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MEAN Drawbacks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8532813" cy="502761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Opinionated stack – directory structure and technology choices are pre-decided.</a:t>
            </a:r>
          </a:p>
          <a:p>
            <a:r>
              <a:rPr lang="en-US" dirty="0"/>
              <a:t>If any component is changed, the advantage of auto-generating code and using the standard </a:t>
            </a:r>
            <a:r>
              <a:rPr lang="en-US" dirty="0" err="1"/>
              <a:t>config</a:t>
            </a:r>
            <a:r>
              <a:rPr lang="en-US" dirty="0"/>
              <a:t> files is lost.</a:t>
            </a:r>
          </a:p>
          <a:p>
            <a:r>
              <a:rPr lang="en-US" dirty="0"/>
              <a:t>Server side code in </a:t>
            </a:r>
            <a:r>
              <a:rPr lang="en-US" dirty="0" err="1"/>
              <a:t>Node.js</a:t>
            </a:r>
            <a:r>
              <a:rPr lang="en-US" dirty="0"/>
              <a:t> can become very complex if not written properly leading to callback hell.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777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39266-ADF8-4B71-A91F-6BE15A442923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69850"/>
            <a:ext cx="8228013" cy="143351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Lean with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8532813" cy="5027613"/>
          </a:xfrm>
          <a:prstGeom prst="rect">
            <a:avLst/>
          </a:prstGeom>
        </p:spPr>
        <p:txBody>
          <a:bodyPr/>
          <a:lstStyle/>
          <a:p>
            <a:r>
              <a:rPr lang="en-US" sz="2800" dirty="0"/>
              <a:t>Restaurant discovery startup using Lean principles went through the stages from conception to Growth utilizing the MEAN stack</a:t>
            </a:r>
          </a:p>
          <a:p>
            <a:r>
              <a:rPr lang="en-US" sz="2800" dirty="0"/>
              <a:t>Code generators make it easy to start writing code</a:t>
            </a:r>
          </a:p>
          <a:p>
            <a:r>
              <a:rPr lang="en-US" sz="2800" dirty="0"/>
              <a:t>CI and tests make sure the incremental changes do not break functionality</a:t>
            </a:r>
          </a:p>
          <a:p>
            <a:r>
              <a:rPr lang="en-US" sz="2800" dirty="0" err="1"/>
              <a:t>Heroku</a:t>
            </a:r>
            <a:r>
              <a:rPr lang="en-US" sz="2800" dirty="0"/>
              <a:t>/</a:t>
            </a:r>
            <a:r>
              <a:rPr lang="en-US" sz="2800" dirty="0" err="1"/>
              <a:t>Docker</a:t>
            </a:r>
            <a:r>
              <a:rPr lang="en-US" sz="2800" dirty="0"/>
              <a:t> allows easy deployments to get changes to customers faster</a:t>
            </a:r>
          </a:p>
          <a:p>
            <a:r>
              <a:rPr lang="en-US" sz="2800" dirty="0" err="1"/>
              <a:t>Node.js</a:t>
            </a:r>
            <a:r>
              <a:rPr lang="en-US" sz="2800" dirty="0"/>
              <a:t> helps scaling</a:t>
            </a:r>
          </a:p>
          <a:p>
            <a:r>
              <a:rPr lang="en-US" sz="2800" dirty="0"/>
              <a:t>Mongo allows quick changes to schemas and supports data at scale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2685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39266-ADF8-4B71-A91F-6BE15A442923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69850"/>
            <a:ext cx="8228013" cy="143351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Lean with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8532813" cy="50276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MEAN stack is a good candidate as a tech stack for a Lean startup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7948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4B6AD-3671-4008-91E0-E633ED85C726}" type="slidenum">
              <a:rPr lang="en-GB" smtClean="0"/>
              <a:pPr>
                <a:defRPr/>
              </a:pPr>
              <a:t>36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7241293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4"/>
          <p:cNvSpPr txBox="1">
            <a:spLocks noGrp="1"/>
          </p:cNvSpPr>
          <p:nvPr/>
        </p:nvSpPr>
        <p:spPr bwMode="white">
          <a:xfrm>
            <a:off x="8620125" y="6415088"/>
            <a:ext cx="4810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1440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Char char="•"/>
            </a:pPr>
            <a:fld id="{C73A46F4-B108-DA4D-84DD-AF322124C16C}" type="slidenum">
              <a:rPr lang="en-US" sz="1000" smtClean="0">
                <a:solidFill>
                  <a:srgbClr val="FFFFFF"/>
                </a:solidFill>
                <a:ea typeface="Osaka" charset="0"/>
                <a:cs typeface="Osaka" charset="0"/>
              </a:rPr>
              <a:pPr algn="r" defTabSz="914400">
                <a:lnSpc>
                  <a:spcPct val="90000"/>
                </a:lnSpc>
                <a:spcBef>
                  <a:spcPct val="20000"/>
                </a:spcBef>
                <a:buClrTx/>
                <a:buSzTx/>
                <a:buFontTx/>
                <a:buChar char="•"/>
              </a:pPr>
              <a:t>37</a:t>
            </a:fld>
            <a:endParaRPr lang="en-US" sz="1000">
              <a:solidFill>
                <a:srgbClr val="FFFFFF"/>
              </a:solidFill>
              <a:ea typeface="Osaka" charset="0"/>
              <a:cs typeface="Osaka" charset="0"/>
            </a:endParaRPr>
          </a:p>
        </p:txBody>
      </p:sp>
      <p:sp>
        <p:nvSpPr>
          <p:cNvPr id="47106" name="Slide Number Placeholder 4"/>
          <p:cNvSpPr txBox="1">
            <a:spLocks noGrp="1"/>
          </p:cNvSpPr>
          <p:nvPr/>
        </p:nvSpPr>
        <p:spPr bwMode="white">
          <a:xfrm>
            <a:off x="8620125" y="6415088"/>
            <a:ext cx="4810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1440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FFFFFF"/>
                </a:solidFill>
                <a:ea typeface="Osaka" charset="0"/>
                <a:cs typeface="Osaka" charset="0"/>
              </a:rPr>
              <a:t>84</a:t>
            </a:r>
          </a:p>
        </p:txBody>
      </p:sp>
      <p:sp>
        <p:nvSpPr>
          <p:cNvPr id="47107" name="Rectangle 6"/>
          <p:cNvSpPr txBox="1">
            <a:spLocks noGrp="1" noChangeArrowheads="1"/>
          </p:cNvSpPr>
          <p:nvPr/>
        </p:nvSpPr>
        <p:spPr bwMode="auto">
          <a:xfrm>
            <a:off x="7010400" y="631507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1440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Char char="•"/>
            </a:pPr>
            <a:endParaRPr lang="en-US" sz="1400">
              <a:solidFill>
                <a:srgbClr val="000000"/>
              </a:solidFill>
              <a:ea typeface="Osaka" charset="0"/>
              <a:cs typeface="Osaka" charset="0"/>
            </a:endParaRPr>
          </a:p>
        </p:txBody>
      </p:sp>
      <p:grpSp>
        <p:nvGrpSpPr>
          <p:cNvPr id="47108" name="Group 12"/>
          <p:cNvGrpSpPr>
            <a:grpSpLocks/>
          </p:cNvGrpSpPr>
          <p:nvPr/>
        </p:nvGrpSpPr>
        <p:grpSpPr bwMode="auto">
          <a:xfrm>
            <a:off x="2597150" y="3313113"/>
            <a:ext cx="4110038" cy="1901825"/>
            <a:chOff x="1387" y="2183"/>
            <a:chExt cx="2589" cy="1198"/>
          </a:xfrm>
        </p:grpSpPr>
        <p:sp>
          <p:nvSpPr>
            <p:cNvPr id="47113" name="TextBox 11"/>
            <p:cNvSpPr txBox="1">
              <a:spLocks noChangeArrowheads="1"/>
            </p:cNvSpPr>
            <p:nvPr/>
          </p:nvSpPr>
          <p:spPr bwMode="auto">
            <a:xfrm>
              <a:off x="1387" y="2183"/>
              <a:ext cx="2589" cy="1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914400">
                <a:lnSpc>
                  <a:spcPct val="9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sz="2800">
                  <a:solidFill>
                    <a:srgbClr val="000000"/>
                  </a:solidFill>
                  <a:ea typeface="Osaka" charset="0"/>
                  <a:cs typeface="Osaka" charset="0"/>
                </a:rPr>
                <a:t>www.synerzip.com</a:t>
              </a:r>
            </a:p>
            <a:p>
              <a:pPr algn="ctr" defTabSz="914400">
                <a:lnSpc>
                  <a:spcPct val="9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sz="2800">
                  <a:solidFill>
                    <a:srgbClr val="000000"/>
                  </a:solidFill>
                  <a:ea typeface="Osaka" charset="0"/>
                  <a:cs typeface="Osaka" charset="0"/>
                </a:rPr>
                <a:t>Hemant Elhence </a:t>
              </a:r>
            </a:p>
            <a:p>
              <a:pPr algn="ctr" defTabSz="914400">
                <a:lnSpc>
                  <a:spcPct val="9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sz="2800">
                  <a:solidFill>
                    <a:srgbClr val="000000"/>
                  </a:solidFill>
                  <a:ea typeface="Osaka" charset="0"/>
                  <a:cs typeface="Osaka" charset="0"/>
                </a:rPr>
                <a:t>hemant@synerzip.com</a:t>
              </a:r>
            </a:p>
            <a:p>
              <a:pPr algn="ctr" defTabSz="914400">
                <a:lnSpc>
                  <a:spcPct val="9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sz="2800">
                  <a:solidFill>
                    <a:srgbClr val="000000"/>
                  </a:solidFill>
                  <a:ea typeface="Osaka" charset="0"/>
                  <a:cs typeface="Osaka" charset="0"/>
                </a:rPr>
                <a:t>469.374.0500 </a:t>
              </a:r>
            </a:p>
          </p:txBody>
        </p:sp>
        <p:sp>
          <p:nvSpPr>
            <p:cNvPr id="47114" name="TextBox 13"/>
            <p:cNvSpPr txBox="1">
              <a:spLocks noChangeArrowheads="1"/>
            </p:cNvSpPr>
            <p:nvPr/>
          </p:nvSpPr>
          <p:spPr bwMode="auto">
            <a:xfrm>
              <a:off x="2813" y="2447"/>
              <a:ext cx="116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914400">
                <a:lnSpc>
                  <a:spcPct val="9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endParaRPr lang="en-US">
                <a:solidFill>
                  <a:srgbClr val="000000"/>
                </a:solidFill>
                <a:ea typeface="Osaka" charset="0"/>
                <a:cs typeface="Osaka" charset="0"/>
              </a:endParaRPr>
            </a:p>
          </p:txBody>
        </p:sp>
      </p:grp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5562600" y="6553200"/>
            <a:ext cx="2209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endParaRPr lang="en-US" sz="1400" b="1">
              <a:solidFill>
                <a:prstClr val="black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47110" name="Picture 1" descr="Synerzip-Logo-Vec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6858000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fld id="{9493937C-B987-784A-B9EB-136C93EB76F6}" type="slidenum">
              <a:rPr lang="en-US" sz="140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pPr algn="r"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t>37</a:t>
            </a:fld>
            <a:endParaRPr lang="en-US" sz="1400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0880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fld id="{9493937C-B987-784A-B9EB-136C93EB76F6}" type="slidenum">
              <a:rPr lang="en-US" b="1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pPr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t>38</a:t>
            </a:fld>
            <a:endParaRPr lang="en-US" b="1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1441" name="Title 1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8229600" cy="990600"/>
          </a:xfrm>
          <a:prstGeom prst="rect">
            <a:avLst/>
          </a:prstGeom>
        </p:spPr>
        <p:txBody>
          <a:bodyPr/>
          <a:lstStyle/>
          <a:p>
            <a:r>
              <a:rPr lang="en-US">
                <a:latin typeface="Arial" charset="0"/>
              </a:rPr>
              <a:t>Synerzip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43000"/>
            <a:ext cx="8839200" cy="5105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000" dirty="0"/>
              <a:t>Software product development </a:t>
            </a:r>
            <a:r>
              <a:rPr lang="en-US" sz="2000" b="1" i="1" dirty="0"/>
              <a:t>partner</a:t>
            </a:r>
            <a:r>
              <a:rPr lang="en-US" sz="2000" dirty="0"/>
              <a:t> for small/mid-sized technology companies</a:t>
            </a:r>
          </a:p>
          <a:p>
            <a:pPr marL="895350" lvl="1" indent="-381000" eaLnBrk="1" hangingPunct="1">
              <a:lnSpc>
                <a:spcPct val="80000"/>
              </a:lnSpc>
              <a:defRPr/>
            </a:pPr>
            <a:r>
              <a:rPr lang="en-US" sz="1800" dirty="0"/>
              <a:t>Exclusive focus on small/mid-sized technology companies, typically venture-backed companies in growth phase</a:t>
            </a:r>
          </a:p>
          <a:p>
            <a:pPr marL="895350" lvl="1" indent="-381000" eaLnBrk="1" hangingPunct="1">
              <a:lnSpc>
                <a:spcPct val="80000"/>
              </a:lnSpc>
              <a:defRPr/>
            </a:pPr>
            <a:r>
              <a:rPr lang="en-US" sz="1800" dirty="0"/>
              <a:t>By definition, all Synerzip work is the IP of its respective clients</a:t>
            </a:r>
          </a:p>
          <a:p>
            <a:pPr marL="895350" lvl="1" indent="-381000" eaLnBrk="1" hangingPunct="1">
              <a:lnSpc>
                <a:spcPct val="80000"/>
              </a:lnSpc>
              <a:defRPr/>
            </a:pPr>
            <a:r>
              <a:rPr lang="en-US" sz="1800" dirty="0"/>
              <a:t>Deep experience in full SDLC – design, </a:t>
            </a:r>
            <a:r>
              <a:rPr lang="en-US" sz="1800" dirty="0" err="1"/>
              <a:t>dev</a:t>
            </a:r>
            <a:r>
              <a:rPr lang="en-US" sz="1800" dirty="0"/>
              <a:t>, QA/testing, deployment</a:t>
            </a:r>
          </a:p>
          <a:p>
            <a:pPr marL="495300" indent="-381000" eaLnBrk="1" hangingPunct="1">
              <a:lnSpc>
                <a:spcPct val="80000"/>
              </a:lnSpc>
              <a:defRPr/>
            </a:pPr>
            <a:r>
              <a:rPr lang="en-US" sz="2000" dirty="0"/>
              <a:t>Dedicated team of </a:t>
            </a:r>
            <a:r>
              <a:rPr lang="en-US" sz="2000" b="1" dirty="0"/>
              <a:t>high caliber</a:t>
            </a:r>
            <a:r>
              <a:rPr lang="en-US" sz="2000" dirty="0"/>
              <a:t> software professionals for each client</a:t>
            </a:r>
          </a:p>
          <a:p>
            <a:pPr marL="895350" lvl="1" indent="-381000" eaLnBrk="1" hangingPunct="1">
              <a:lnSpc>
                <a:spcPct val="80000"/>
              </a:lnSpc>
              <a:defRPr/>
            </a:pPr>
            <a:r>
              <a:rPr lang="en-US" sz="1800" dirty="0"/>
              <a:t>Seamlessly extends client</a:t>
            </a:r>
            <a:r>
              <a:rPr lang="ja-JP" altLang="en-US" sz="1800" dirty="0"/>
              <a:t>’</a:t>
            </a:r>
            <a:r>
              <a:rPr lang="en-US" sz="1800" dirty="0"/>
              <a:t>s local team, offering full transparency</a:t>
            </a:r>
          </a:p>
          <a:p>
            <a:pPr marL="895350" lvl="1" indent="-381000" eaLnBrk="1" hangingPunct="1">
              <a:lnSpc>
                <a:spcPct val="80000"/>
              </a:lnSpc>
              <a:defRPr/>
            </a:pPr>
            <a:r>
              <a:rPr lang="en-US" sz="1800" dirty="0"/>
              <a:t>Stable teams with very low turn-over</a:t>
            </a:r>
          </a:p>
          <a:p>
            <a:pPr marL="895350" lvl="1" indent="-381000" eaLnBrk="1" hangingPunct="1">
              <a:lnSpc>
                <a:spcPct val="80000"/>
              </a:lnSpc>
              <a:defRPr/>
            </a:pPr>
            <a:r>
              <a:rPr lang="en-US" sz="1800" dirty="0"/>
              <a:t>NOT just </a:t>
            </a:r>
            <a:r>
              <a:rPr lang="ja-JP" altLang="en-US" sz="1800" dirty="0"/>
              <a:t>“</a:t>
            </a:r>
            <a:r>
              <a:rPr lang="en-US" sz="1800" dirty="0"/>
              <a:t>staff augmentation</a:t>
            </a:r>
            <a:r>
              <a:rPr lang="ja-JP" altLang="en-US" sz="1800" dirty="0"/>
              <a:t>”</a:t>
            </a:r>
            <a:r>
              <a:rPr lang="en-US" sz="1800" dirty="0"/>
              <a:t>, but provide full </a:t>
            </a:r>
            <a:r>
              <a:rPr lang="en-US" sz="1800" dirty="0" err="1"/>
              <a:t>mgmt</a:t>
            </a:r>
            <a:r>
              <a:rPr lang="en-US" sz="1800" dirty="0"/>
              <a:t> support</a:t>
            </a:r>
          </a:p>
          <a:p>
            <a:pPr marL="495300" indent="-381000" eaLnBrk="1" hangingPunct="1">
              <a:lnSpc>
                <a:spcPct val="80000"/>
              </a:lnSpc>
              <a:defRPr/>
            </a:pPr>
            <a:r>
              <a:rPr lang="en-US" sz="2000" dirty="0"/>
              <a:t>Actually </a:t>
            </a:r>
            <a:r>
              <a:rPr lang="en-US" sz="2000" b="1" i="1" dirty="0"/>
              <a:t>reduces risk</a:t>
            </a:r>
            <a:r>
              <a:rPr lang="en-US" sz="2000" dirty="0"/>
              <a:t> of development/delivery</a:t>
            </a:r>
          </a:p>
          <a:p>
            <a:pPr marL="895350" lvl="1" indent="-381000" eaLnBrk="1" hangingPunct="1">
              <a:lnSpc>
                <a:spcPct val="80000"/>
              </a:lnSpc>
              <a:defRPr/>
            </a:pPr>
            <a:r>
              <a:rPr lang="en-US" sz="1800" dirty="0"/>
              <a:t>Experienced team - uses appropriate level of engineering discipline</a:t>
            </a:r>
          </a:p>
          <a:p>
            <a:pPr marL="895350" lvl="1" indent="-381000" eaLnBrk="1" hangingPunct="1">
              <a:lnSpc>
                <a:spcPct val="80000"/>
              </a:lnSpc>
              <a:defRPr/>
            </a:pPr>
            <a:r>
              <a:rPr lang="en-US" sz="1800" dirty="0"/>
              <a:t>Practices </a:t>
            </a:r>
            <a:r>
              <a:rPr lang="en-US" sz="1800" b="1" i="1" dirty="0"/>
              <a:t>Agile</a:t>
            </a:r>
            <a:r>
              <a:rPr lang="en-US" sz="1800" dirty="0"/>
              <a:t> development – responsive, yet disciplined</a:t>
            </a:r>
          </a:p>
          <a:p>
            <a:pPr marL="495300" indent="-381000" eaLnBrk="1" hangingPunct="1">
              <a:lnSpc>
                <a:spcPct val="80000"/>
              </a:lnSpc>
              <a:defRPr/>
            </a:pPr>
            <a:r>
              <a:rPr lang="en-US" sz="2000" b="1" i="1" dirty="0"/>
              <a:t>Reduces cost</a:t>
            </a:r>
            <a:r>
              <a:rPr lang="en-US" sz="2000" dirty="0"/>
              <a:t> – dual-shore team, 50% cost advantage</a:t>
            </a:r>
          </a:p>
          <a:p>
            <a:pPr marL="495300" indent="-381000" eaLnBrk="1" hangingPunct="1">
              <a:lnSpc>
                <a:spcPct val="80000"/>
              </a:lnSpc>
              <a:defRPr/>
            </a:pPr>
            <a:r>
              <a:rPr lang="en-US" sz="2000" dirty="0"/>
              <a:t>Offers long term </a:t>
            </a:r>
            <a:r>
              <a:rPr lang="en-US" sz="2000" b="1" i="1" dirty="0"/>
              <a:t>flexibility</a:t>
            </a:r>
            <a:r>
              <a:rPr lang="en-US" sz="2000" dirty="0"/>
              <a:t> – allows (facilitates) taking offshore team captive – aka </a:t>
            </a:r>
            <a:r>
              <a:rPr lang="ja-JP" altLang="en-US" sz="2000" dirty="0"/>
              <a:t>“</a:t>
            </a:r>
            <a:r>
              <a:rPr lang="en-US" sz="2000" dirty="0"/>
              <a:t>BOT</a:t>
            </a:r>
            <a:r>
              <a:rPr lang="ja-JP" altLang="en-US" sz="2000" dirty="0"/>
              <a:t>”</a:t>
            </a:r>
            <a:r>
              <a:rPr lang="en-US" sz="2000" dirty="0"/>
              <a:t> option</a:t>
            </a:r>
          </a:p>
          <a:p>
            <a:pPr marL="495300" indent="-381000" eaLnBrk="1" hangingPunct="1">
              <a:lnSpc>
                <a:spcPct val="80000"/>
              </a:lnSpc>
              <a:defRPr/>
            </a:pPr>
            <a:endParaRPr lang="en-US" sz="2200" dirty="0"/>
          </a:p>
          <a:p>
            <a:pPr marL="895350" lvl="1" indent="-381000" eaLnBrk="1" hangingPunct="1">
              <a:lnSpc>
                <a:spcPct val="80000"/>
              </a:lnSpc>
              <a:defRPr/>
            </a:pPr>
            <a:endParaRPr lang="en-US" sz="1600" dirty="0"/>
          </a:p>
          <a:p>
            <a:pPr marL="495300" indent="-381000" eaLnBrk="1" hangingPunct="1">
              <a:lnSpc>
                <a:spcPct val="80000"/>
              </a:lnSpc>
              <a:defRPr/>
            </a:pPr>
            <a:endParaRPr lang="en-US" sz="2200" dirty="0"/>
          </a:p>
          <a:p>
            <a:pPr marL="895350" lvl="1" indent="-381000" eaLnBrk="1" hangingPunct="1">
              <a:lnSpc>
                <a:spcPct val="80000"/>
              </a:lnSpc>
              <a:defRPr/>
            </a:pPr>
            <a:endParaRPr lang="en-US" sz="1800" dirty="0"/>
          </a:p>
          <a:p>
            <a:pPr lvl="1">
              <a:lnSpc>
                <a:spcPct val="80000"/>
              </a:lnSpc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87140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2" descr="itko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1" t="18491" r="20689" b="18114"/>
          <a:stretch>
            <a:fillRect/>
          </a:stretch>
        </p:blipFill>
        <p:spPr bwMode="auto">
          <a:xfrm>
            <a:off x="304800" y="1752600"/>
            <a:ext cx="137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0" name="Picture 3" descr="skywi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r="9091"/>
          <a:stretch>
            <a:fillRect/>
          </a:stretch>
        </p:blipFill>
        <p:spPr bwMode="auto">
          <a:xfrm>
            <a:off x="4114800" y="3124200"/>
            <a:ext cx="144780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4" descr="unwired_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77" b="31100"/>
          <a:stretch>
            <a:fillRect/>
          </a:stretch>
        </p:blipFill>
        <p:spPr bwMode="auto">
          <a:xfrm>
            <a:off x="7353300" y="5638800"/>
            <a:ext cx="1790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5" descr="mediaCart_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35" r="1888" b="32108"/>
          <a:stretch>
            <a:fillRect/>
          </a:stretch>
        </p:blipFill>
        <p:spPr bwMode="auto">
          <a:xfrm>
            <a:off x="4267200" y="1828800"/>
            <a:ext cx="1981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6" descr="barfly_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8" t="16000" r="20000" b="12000"/>
          <a:stretch>
            <a:fillRect/>
          </a:stretch>
        </p:blipFill>
        <p:spPr bwMode="auto">
          <a:xfrm>
            <a:off x="0" y="2438400"/>
            <a:ext cx="106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7" descr="fxks_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29" r="8333"/>
          <a:stretch>
            <a:fillRect/>
          </a:stretch>
        </p:blipFill>
        <p:spPr bwMode="auto">
          <a:xfrm>
            <a:off x="4648200" y="990600"/>
            <a:ext cx="25146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8" descr="Gimmal_Group_Inc_logo_2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5" t="21239" r="7895" b="22124"/>
          <a:stretch>
            <a:fillRect/>
          </a:stretch>
        </p:blipFill>
        <p:spPr bwMode="auto">
          <a:xfrm>
            <a:off x="4648200" y="4724400"/>
            <a:ext cx="22098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fld id="{9493937C-B987-784A-B9EB-136C93EB76F6}" type="slidenum">
              <a:rPr lang="en-US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pPr defTabSz="91440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t>39</a:t>
            </a:fld>
            <a:endParaRPr lang="en-US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813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Our Clients</a:t>
            </a:r>
          </a:p>
        </p:txBody>
      </p:sp>
      <p:pic>
        <p:nvPicPr>
          <p:cNvPr id="48137" name="Picture 10" descr="DEP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9600"/>
            <a:ext cx="18288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8" name="Picture 11" descr="CAPS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410200"/>
            <a:ext cx="24384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9" name="Picture 12" descr="untitl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24200"/>
            <a:ext cx="22098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0" name="Picture 14" descr="servient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019800"/>
            <a:ext cx="12954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1" name="Picture 16" descr="logo_black_147x4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791200"/>
            <a:ext cx="17526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2" name="Picture 17" descr="Yagna iQ - Grow with Knowledge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05400"/>
            <a:ext cx="200025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3" name="Picture 18" descr="COlogo">
            <a:hlinkClick r:id="rId18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43"/>
          <a:stretch>
            <a:fillRect/>
          </a:stretch>
        </p:blipFill>
        <p:spPr bwMode="auto">
          <a:xfrm>
            <a:off x="152400" y="3886200"/>
            <a:ext cx="14478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4" name="Picture 19" descr="credant_logo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3"/>
          <a:stretch>
            <a:fillRect/>
          </a:stretch>
        </p:blipFill>
        <p:spPr bwMode="auto">
          <a:xfrm>
            <a:off x="2590800" y="2286000"/>
            <a:ext cx="19812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5" name="Picture 20" descr="AwardLogo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" r="4762"/>
          <a:stretch>
            <a:fillRect/>
          </a:stretch>
        </p:blipFill>
        <p:spPr bwMode="auto">
          <a:xfrm>
            <a:off x="3048000" y="5105400"/>
            <a:ext cx="14478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6" name="Picture 2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57"/>
          <a:stretch>
            <a:fillRect/>
          </a:stretch>
        </p:blipFill>
        <p:spPr bwMode="auto">
          <a:xfrm>
            <a:off x="4572000" y="2286000"/>
            <a:ext cx="15240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7" name="Picture 21" descr="Pavilion_logo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3382963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8" name="Picture 23" descr="logo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7" b="25333"/>
          <a:stretch>
            <a:fillRect/>
          </a:stretch>
        </p:blipFill>
        <p:spPr bwMode="auto">
          <a:xfrm>
            <a:off x="0" y="1066800"/>
            <a:ext cx="2438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9" name="Picture 24" descr="Logo">
            <a:hlinkClick r:id="rId25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257800"/>
            <a:ext cx="12192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150" name="Group 25"/>
          <p:cNvGrpSpPr>
            <a:grpSpLocks/>
          </p:cNvGrpSpPr>
          <p:nvPr/>
        </p:nvGrpSpPr>
        <p:grpSpPr bwMode="auto">
          <a:xfrm>
            <a:off x="6553200" y="3886200"/>
            <a:ext cx="2381250" cy="990600"/>
            <a:chOff x="1680" y="3168"/>
            <a:chExt cx="1540" cy="672"/>
          </a:xfrm>
        </p:grpSpPr>
        <p:pic>
          <p:nvPicPr>
            <p:cNvPr id="48175" name="Picture 26" descr="menu-main_01">
              <a:hlinkClick r:id="rId27"/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3168"/>
              <a:ext cx="864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76" name="Picture 27" descr="menu-main_02"/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912"/>
            <a:stretch>
              <a:fillRect/>
            </a:stretch>
          </p:blipFill>
          <p:spPr bwMode="auto">
            <a:xfrm>
              <a:off x="1680" y="3654"/>
              <a:ext cx="154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8151" name="Picture 28" descr="fd2s">
            <a:hlinkClick r:id="rId30" tooltip="hom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733800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2" name="Picture 29" descr="header_logoclick">
            <a:hlinkClick r:id="rId32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4953000"/>
            <a:ext cx="68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3" name="Picture 30" descr="The Broadlane Logo">
            <a:hlinkClick r:id="rId34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9" t="26422" r="19231" b="20734"/>
          <a:stretch>
            <a:fillRect/>
          </a:stretch>
        </p:blipFill>
        <p:spPr bwMode="auto">
          <a:xfrm>
            <a:off x="7772400" y="30480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4" name="Picture 31" descr="Web-based Church Software from Fellowship Technologies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2" b="4636"/>
          <a:stretch>
            <a:fillRect/>
          </a:stretch>
        </p:blipFill>
        <p:spPr bwMode="auto">
          <a:xfrm>
            <a:off x="1524000" y="3657600"/>
            <a:ext cx="152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5" name="Picture 32" descr="arcOne_logo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91" b="25829"/>
          <a:stretch>
            <a:fillRect/>
          </a:stretch>
        </p:blipFill>
        <p:spPr bwMode="auto">
          <a:xfrm>
            <a:off x="7848600" y="2514600"/>
            <a:ext cx="1295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6" name="Picture 33" descr="Neofirma">
            <a:hlinkClick r:id="rId38" tooltip="Neofirma"/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33600"/>
            <a:ext cx="15240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7" name="Picture 34" descr="logo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9" r="75951" b="8218"/>
          <a:stretch>
            <a:fillRect/>
          </a:stretch>
        </p:blipFill>
        <p:spPr bwMode="auto">
          <a:xfrm>
            <a:off x="1066800" y="2362200"/>
            <a:ext cx="1447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8" name="Picture 35" descr="smlogo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066800"/>
            <a:ext cx="1981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9" name="Picture 36"/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29200"/>
            <a:ext cx="6858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60" name="Picture 37" descr="SevaYatra">
            <a:hlinkClick r:id="rId43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013" y="5835650"/>
            <a:ext cx="137160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61" name="Picture 39" descr="coreConcept_logo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>
            <a:fillRect/>
          </a:stretch>
        </p:blipFill>
        <p:spPr bwMode="auto">
          <a:xfrm>
            <a:off x="6477000" y="2667000"/>
            <a:ext cx="1096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62" name="Picture 40" descr="Quick-office-logo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4" r="5486" b="22581"/>
          <a:stretch>
            <a:fillRect/>
          </a:stretch>
        </p:blipFill>
        <p:spPr bwMode="auto">
          <a:xfrm>
            <a:off x="1828800" y="1752600"/>
            <a:ext cx="2133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63" name="Picture 41" descr="provalogo01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86200"/>
            <a:ext cx="1447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64" name="Picture 42" descr="eGistics-logo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29906" r="5714" b="32710"/>
          <a:stretch>
            <a:fillRect/>
          </a:stretch>
        </p:blipFill>
        <p:spPr bwMode="auto">
          <a:xfrm>
            <a:off x="5638800" y="3505200"/>
            <a:ext cx="2362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65" name="Picture 43" descr="logo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257800"/>
            <a:ext cx="1143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66" name="Picture 2" descr="FuelQuest: Optimize. Comply. Lead.">
            <a:hlinkClick r:id="rId50" tooltip="FuelQuest"/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752600"/>
            <a:ext cx="22050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67" name="Picture 4" descr="logo">
            <a:hlinkClick r:id="rId52"/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066800"/>
            <a:ext cx="178911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68" name="Picture 12" descr="CoreTrace">
            <a:hlinkClick r:id="rId54"/>
          </p:cNvPr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36000"/>
          <a:stretch>
            <a:fillRect/>
          </a:stretch>
        </p:blipFill>
        <p:spPr bwMode="auto">
          <a:xfrm>
            <a:off x="4876800" y="28956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69" name="Picture 26" descr="HPS Healthcare Payment Specialists">
            <a:hlinkClick r:id="rId56"/>
          </p:cNvPr>
          <p:cNvPicPr>
            <a:picLocks noChangeAspect="1" noChangeArrowheads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648200"/>
            <a:ext cx="25828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70" name="Picture 28" descr="SOURCECORP">
            <a:hlinkClick r:id="rId58"/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810000"/>
            <a:ext cx="95885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71" name="Picture 48"/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2" t="11613" r="65410" b="82091"/>
          <a:stretch>
            <a:fillRect/>
          </a:stretch>
        </p:blipFill>
        <p:spPr bwMode="auto">
          <a:xfrm>
            <a:off x="5715000" y="4191000"/>
            <a:ext cx="1314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91" name="Text Box 47"/>
          <p:cNvSpPr txBox="1">
            <a:spLocks noChangeArrowheads="1"/>
          </p:cNvSpPr>
          <p:nvPr/>
        </p:nvSpPr>
        <p:spPr bwMode="auto">
          <a:xfrm>
            <a:off x="5562600" y="6553200"/>
            <a:ext cx="2209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endParaRPr lang="en-US" sz="1400" b="1">
              <a:solidFill>
                <a:prstClr val="black"/>
              </a:solidFill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63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data:image/png;base64,iVBORw0KGgoAAAANSUhEUgAAAFwAAABjCAMAAAAhHZcSAAAAwFBMVEX///8AcowAfZbl5eUAbokAeZMAfpcAe5Xs6elFkaV5oa8AcIsAaoYAdZAAbIc2iqAAZ4WtyM/t8/XV2tz3+/zI2uCzxMvZ7fEihZzh7/LO5Ol7s8GMvsrz+vvq9PbH3+W41t1ZobNEmq2bxM9yprZqq7qKusZho7S20dnI1dlinK11qrc0hJnA3eOkxdBNl6p9t8WYusNXk6YdkKaOtb+VydOmztdapbSGvMmt1d1ytMN+qLVQobJpoLE4kaVJjJ8t3hdUAAAJ30lEQVRoga2a62KyOBCGA02IbghaS5cAgigqfh57sPZM7/+udgIEUYF2uzu/LOrj5M1MkpkUoW8tGAxuD3dJKnSiGUI8Tp7fnkZhGHz/zW8s9Bb3Y4H7poWZBmboOqWUEE4fn4cLL/w92T3sl4KZEsuwZZpmv8+lEUJ1+QtUjOcH5zfk4LBcE4wZY9jsm2J8F0e3nut63ubw8pxSjZNsCEZv/PTv/LcHUWqCxwwzsn7wX93Lj4Sbl3FPUPkLnD9Gof1Tn2/3QmqBLbHcR/mwQ8cbRQuwKBqNPDf31Y3iaUoITAMX/uYn/ofbT2IxjZk8KSbMOcTvy67QOWMmqG2IdJf48Wv2q4F3OxccpoAbSVwzwFOvX9ZcymGmB1eO1H6dfa2JBrEiZ1VGC83jRRe9nf+afSSMPpiUx+jdtXhvOz4zgaytV9KtwI1BeYtlMVgYhGJplHA+iV0Z767fNYic35nTIL63J6amWXwpx2d712P4Je3MqvDsBzgdbz0A2odPg8PkGr5Xg3f8NUiNzektjM2OpgLjc3INXPpPxDQC94ORD8GjE+F754q80CyiU6l0MOwSfOF0A1waMbrDQKr/AbFDqbirLg2DLQEFMJ06Uo+ZeSlHOzzTfyb1cH0BocmNWE2tfduVgvDPCF6PVtxqRDfDM/dXG8CPVobETzaZ9K5PMIT1bgFj2ayo1UxuhwNerDbg32bMM+khLA5rJhVZyDGNCWvx+ls4qCPGMtIiqQ3tvSJIDUZXoRyBWRcf/woO3vM7wIe+gKw1UMo0HQYTxqJN6x/DpThyNkdCpykaM8sHsZfV2MNmxXAjHEQ8Gj1qQxPw9oXQDzTDpocWJ3GN/7qpmN+U/nw/OJrdPdJBkAh5nLyh2Oxv0OJk7PivzlXFdFYLp+lJJlbhurFAI06e0MI0Y7TRm+GdxKqHJ3YjXIzQgfMIOX3rDnlr1gi/+mPWwal+QE1wOagXzh00wHiMnG4L/KryZgUu7Gb4zkUzQkI00HGKwoc2+DWugfMX1Awfh2hCxAANepgi+xO3wP8cRat47jbDyRQhQdIQBTuMEXpvg18d3y3h5AO1wCFzCPkIkD3FlovmbbJ0rsklPGqB60MUwpYHK+HetDYo1liL51fllCg4nZxv9RU4NQ7II3wIT69NfECvvE2Wzv4CPkQtnkOCvhJ+DU8XGA/RiLTBr274GRyypAUuPBQTsoCnG4J95NJWeJmlBZwm5+xTuIt8YsDqBYsjXiJ73ar51R98Cn9tg9MeQgkRcunxetYDQr12uMrSHH6enefwLkJLksqDlbuzvkK0w7Xw8sU9rsD5m0LatfAxCndkJ+Mp+LTWDizrdfDOtXpVZGkGp0TFob2pg8NC7qQ8yQ4v75bYoKFZC1/9KbP0CCfPyuHXQy38CSaSr7LHewxRc2iAv3dOsjT3PFLEj1rPYSGH/X+ePY41bYtGDfCvG+X6FyvgNFWquMKphXvoYOhx9vjA8T0K+7XwPVeqd3ys4HMFHNbD2QByyMgVi4i5R6iyQ1cntP9eZqnyXCgtwm4tnOogNSk+5VFrGiCjAb5WU9rZsbwO3anpjIx6+COyV1zk27e7tpahPBzVwU18f/yhDA6xkFvgk3r4BIUJ6RUTs8ZdFyW4Hs66pS6QxVATEeW480hr4WQGiUm66jmGMcyterhmlaG+xwAnzwoXc70WDgu5k5Jd8TzBxENbswmeqHj5mzKAl4vtI22Aw1YhSh98C9+i2ya4RlSo3zxgg6aqJBlxvQEOMFIuP7FpLpB3PJqfwbW9cv2e6yRWtGfSAKcOWnCupj0yzTly9SbPWZmlf9ZUqAOiY+S7wiUcHsaEqxXf6+MVcnuNnpMyS5c8UZXUkOa7wgVcrg4+4WpMQR/v7HDXCGfT8k+uVAl3jfBxaEP9U1aLFuvZwRQ3wvUySx+VKlG2ytTB4bxip5SUbxiMBPbeaoJr5l6FulIymJFG+BzZApYAZSm2gkqgX8CZUHD1DUfoTXC+RQGBJUBZgk0XXTdqDq6rKVXfeOGNcLpArnbMY0h9M4K66BJ+dZUv86x7CreLU0AdHI5bEa8csLemNUSbctG9hGt80anCn3gzHA5jEObHzfXWtGaV0qUGrr2feD6hjXBZstwRfizGXAtPkPvVAmfFnpF/fqMOXnVwOK88E3JMXZdigYIH3OI5u+8c4SvaAl/aKKWVdcHtYY7QZyu8e1PCvbQFLksW43hAQGgAh7kArdo017TrEh6XUVfnuY8CKGqOfbrgEzPnWLrUwq1lp4CHH21wKFkcmpUshcnUj9BBlS61cMZuCnjE9Wa4rH03Op9XjsFbi8XwpVZZrFUnh09oC1yHM/+BwhJwtAVmc+S1w9n6JoM7RG+FO7DUZyVLCeewXYSkFa5xiEb47BtvhYtAlixRBT7S8SdCtE1zeLyUnoc92g6HmCYn9ZjXww9BWbo0wDX9GuCx0QqnKbKhZKm2Ytyu9eWiMW6H4/crOKhVGwiXcJLI49auWgKHS2vtoTerHc7EjWyMtcPvIIFJctLrnlp6BOeXEq7sBK6Z9zBZ7XBYazeCrKpsqIsgeiK1BD78XZqpnbgePVb7B7q4La2XP+Eb2Ltl16Jic8a2sDsVurBj4087MUZO2MAqrfjbcNGW6qedgVizoLrwZtY3TdH2piUhsnc+J8bTCTziLG/nJu3t3BY4pWImG7kLQY3T6n1ENGaNvUC2qEVLI7oZznvS68BLSNa1qFrWtbD4dPFNC70JTozsMiHKmufV86k0m2diY/I5ks3/pKkh3XCtQLK2vzcT2XwTgU7N2/HMW4zT7HpgV699DZwWTXPng2ZoakzOb0RgSJ88vz80E4kfTfUa7S/hXPjZYGfyrhHKMWMWXaDBgsUu9xaTaSS1n/ILcc7hoPUIPImyexA5inHUdAk7iHqmwnvSnfG59qdwwrNBOoXWlD82ojN77fHMfYx38srIA+2b4KB11gz6oLnXRnrZnDoXZ/tQiGOtpFubKaltcROxyrT2M62lIIef3EqH1708zjF9z65mPrWLdivMm9R6o7Qmk8NP73PDrW5md5T5pVcwmpgn3TmijUf5dVahtfgxOrPhWiviPtN+tCNYwUFrGcjhc6G1nl60R7/1Pu5mkcMwyzM7C0wjuyWDP707PdeaTOLfXNA79yJfzrH+PpJpkIBMNIlkEM1zrXXyGP/qbh7MnbPC+/XKldqnE6V17jV9+e7euc1sf81yPB4P8ieDZ1oEn3j7r/8S4ewLcSw+98LQmxuFIL35bwWpGuRJnkaWWCa9Am3cXS59vzLbmfWzQJQTmq8pjbfkvzG5tx7j/Pn/EKRqo5UUx5BXtBdd//9u9mYqZZlt/kdBqnhv91H3LwON9g9Y3fO6oPp3EwAAAABJRU5ErkJggg=="/>
          <p:cNvSpPr>
            <a:spLocks noChangeAspect="1" noChangeArrowheads="1"/>
          </p:cNvSpPr>
          <p:nvPr/>
        </p:nvSpPr>
        <p:spPr bwMode="auto">
          <a:xfrm>
            <a:off x="155575" y="-563563"/>
            <a:ext cx="11049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mage result for MEAN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39266-ADF8-4B71-A91F-6BE15A44292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97" name="Shape 350"/>
          <p:cNvSpPr txBox="1">
            <a:spLocks noGrp="1"/>
          </p:cNvSpPr>
          <p:nvPr>
            <p:ph type="title" idx="4294967295"/>
          </p:nvPr>
        </p:nvSpPr>
        <p:spPr>
          <a:xfrm>
            <a:off x="0" y="-69850"/>
            <a:ext cx="8228013" cy="143351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44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              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1219200"/>
            <a:ext cx="8532813" cy="502761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MEAN.JS is a full-stack JavaScript solution that helps you build fast, robust, and maintainable production web applications using MongoDB, Express, AngularJS, and Node.js.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MEAN.JS helps to get started and avoid useless grunt work and common pitfalls, while keeping the application organized. </a:t>
            </a:r>
          </a:p>
        </p:txBody>
      </p:sp>
      <p:pic>
        <p:nvPicPr>
          <p:cNvPr id="24" name="Picture 23" descr="http://meanjs.org/img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61" y="383274"/>
            <a:ext cx="2146339" cy="51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276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39266-ADF8-4B71-A91F-6BE15A44292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pic>
        <p:nvPicPr>
          <p:cNvPr id="1034" name="Picture 10" descr="http://www.mongodb.com/sites/mongodb.com/files/media/mongodb-logo-rgb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12" y="3020001"/>
            <a:ext cx="1464504" cy="41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data:image/png;base64,iVBORw0KGgoAAAANSUhEUgAAAXQAAABwCAMAAAA5W3vDAAAAkFBMVEX///85R1O6v8KMk5rm6OlsdH3V2NtLVmFmbnYSKTorO0nt7u/7+/z4+fnv8PEiNEMxQE0aLj6ip6zKzdAoOUd1fYVATVnc3uCtsrcfMkEYLT1XYWuprrLi5Oa+wsVJVWCBiI+Vm6FcZm9SXWiEi5LFyczP0tZ6gYkACCUAGS6CipAGIzW8wMWKkpicoaU8Slhg/f7rAAANo0lEQVR4nO2cWWOrrBaGg3MdcUKNiWPUMzT2//+7g2nToIKS3eyvF4fnZu8YgvAKi8Vi2cNBIBAIBAKBQCAQCAQCgUAgEAgEAoFAIBAIBAKBQCAQCAQCgUAgoKIUaVDLdZAWof3yyt3wFIxyPZ6k0OH8iaNJwVhf+/U3mnQaZRnX1Z056klw6Vq+1mOQ9u5+QzvcUCxDHZy4av8JThG3CEae55kQoGZc36+/1rtypdfu8z/u6TK7HucImrjyaKpc1ui/VsaAuF2clwC357/potQ5MEowtTQyAdLV5dfL0nKjA3Pq19Szst0u76Rq+9nQqalIb2plu/qfoATQR001pp0WpoEc6+ZbWywkdmI/3qmmeDO+HpZi/JuoHGQwj+uT1PdSUMctfNOXld/QUPP1PystfZDHgVSE88FpJ/GbWRp1IIVakY6XBmVRxXiGmF7NTF2VA6nrtbBIaxWXN2XWALZGz0PNf4L0PdT6ThoHo4z8XOOdmc/hFnmW1531uKKdqg/zksyLJY0vbdaT6OXdFijq2/3qe5OVl5ToaJJWAF4pSmm6cfvX7o0MyQVFm2RE3pD2D+vndoERoRNdFyvwYHzSSFupFHXrtSnNfNpFk+UBqQJuSKBCWP8NK2NdccULgQ9uj5uwmIoF0tmDCtcTZ98/+BbdHWE09MtJExpeW6wq+BLdTksvpi4rfe7l0tIsKyfkVcvm374YzHZVGt/lAs2RUnuNIGUOWBIwDVrtP8NVzZb2LN0AwHF+afRUto2z6+hhfu6iuxcTpZRx6NYQrabNp+g2fkzv1KFblLCmrYRnNcrXowH3K6eum7aE4Fr1NEIF1X84G2a5v/4+h4JgxbBaWm4G8yuqd2VauDQzHm37Et2KvYbR4B6A5Zr2KXrt6yH9BhC8M+5dw3KlehwNrLaGIFreuwA6xU26YcVm81q7rhj00XNDQwthzs2qtXcSsyX6/SV65alMgyghsLAwN9F7L6drLsGWpTmeHUBfzEEtM9i2ODXbeXFsGtnrlZKvxsePcOrosvEUQ/Qxf/4dgnQDZ6mQbNin6Km3ZQ5TgOa3nkS3muWjuN8AIfoXN5zajOeVxVtCObFXzy50sGEUnZCyDbP6PBIsd75v5xcCaNAmhnP1ruTnm+h9qW8uQXU0+81N9JMpU8s68dLUzbFVeCI/J21uscoeptEEZ7XL2cYTPRxa2G19/RwJQNsrs3PxZn052BeqWT9F85Eyie5U2fasXI5qTVethjEIRrPa3iafzZzsSgouzKIYd/DJ0m6LNtfKNKtft0kfzNNOiaRduDauTpm34cdiTE+iF8DYqVzyY3I4YtHDiD7iktzcGrgTgUfumINou2djRE4cC6ibop/p8/uPULyNxeaLejmtQ1guZ4ejg8UypKjHwwC3vPobOSAXTU1vxpbeuZNHtzoEVg4Iwztu24tD8TEQn5SM5cF94hpg75lzc90d6Lgv/nIRSaE+v2AP0cKhx6Jn1oZ7eafIZKKMpiOd3iCrRPsr2SkjhkfAdLM+6UuVrB9uj3RnyF61kmplw/H8VLBw4Rw5usws3GiuPGJFNUdId/1I3BYQU01rYUufHIEX7NtUTSfWgxTW7JKHKWRBLkJWSd9H3XHkt1ftSgNzu2GfdP5y+6YYM2vSlR+rYaCoEMX7T9QefWJoY9EHet8/1nufNc7l+HiCEhg2ik6OOTlQ3GbbfNgpYzQ8jXPxeWqy0GpTmfjt48ErebT2p7DoYN90TXtDYrHFotNHgXLkeIDYvpgPK6fp+bZBsMgasZO2HctzlRftSZPG5Cnmxt6q+WlkfLc5py0MWHTmtprkbHiPD9pqPb7fztv00e+EiLDTMeT6zRcdRE+U/gEdrHiK2cFxZZxt2bu7wbV3oZgELDor6DLDqQiToOmMKGaMuPYmVk5Y5i5jhBOoKKoX/J24+YLA3/aq7nQr3+TmnXwGQgqQ07xOvJDunXh8MnoPL0PTqeHOg5tv7i4fqORDq7z8iW1kgcD4D6juVD5fdL5HFP16dFtakvyNOjgVNeKb3Sl8hAKwHabOjr7c22V9cSV3uJbqlSP/liZ9AzGPQfwZrsrp8M9csW+kKbZuGYyNH56ufMMsJJ4o3hxRHcMObXsi34yz5cWtywhdeodzA/+ew0iVrL873N2csftbkuQftMtXr7av3oXeJWx++Hwsjdik3I/rlkiAx7U9TBGg+fTSqjY6tnV35lLSCgzog1hKXrb5pNyjVPmeqmJA2mVXhXLECnkqqs+3hUsIoVmipyZnOFtaejmOlg5RBpvrqeNpjlLIpRfp8fj++gO6TyzQXmUeKp3uWmo52y1U1CPnE20fpzIs0QMYczVUjs31ku8mQZP5JsqHE4eSjlXE8OiB1pD/QvIP7m4EOEF00c+G2bL6QWQDbEN6JizRR8jbUrAW/UZXGy3AQ74qFA6Ter6l6WRRE5zdFyuveEb6LvFB+71bmUPE2ilOUUYuSN+aKXokF5wNZS8kZ2msGniEappwCOmGp6uBMi+vuRPSuLBg/KP6pl1RHDGC+1h0vlX63D48FqZ52dmj8+Im4SmGGRaSp7R97otL6YOKksbxx1gfPwrMd1MsXmlNuh4vXUhP2yd1T+FaAfLQwBm+cqwwPoLmdbe3dE6XkYr2mXik6UeqWed2GfuS9NMZ3stOmPZZCiOC1CQvKucLyrjibTy4Dfrzqqz4a8pLoKENabw54ot8FB/V9//ZfvrmeefzuDKi+DlMiobpGj9959j845ps+X74b8sRPeDFaYfn4Vi66B0ZPXwJdgrMJwIzSmluJao8gVP7T4Th5qTR43irpYd2GakUS2SiESzR8WL76rw27PtTZyiDpGSsXU8jZXymsl9ll2rHhjjEaL11tFJRIVeQyor9h3FliX4weA6O8DA63dN3z92u5STyZNxwN9JV7OQHcRPupkjccKrl+eC5mcW3uxLQjuuoId8lWkscHjBFrxiHG8vKvvPbg3/vBg667PtoMEH5Xmnsjb0mMpC01JjKEjcv58PGvcxDHPZoxqv8ZRWWPEZTiqrHB6boAV+c+LHgvvv7Z4XR92y18n3zRcb9f4I7cLl1ireQ9GQutLGH1R5pOpjm8A+cISNmNlP0xOfy2R7ChEdaBvqcxzGV07S79v1lbmsKeVyxIJunPxTr7GenXcYBFTU6cdiXeeYUU/SD/sGx5uP14X7Hs7/vbRCpJcbmyw43ClDtt4CHROc5BivRbJk50xK5+xLNVcGbI4VjwZ9PWrbop4wj7yUE38muFtjOY5mIH6JzrBkF+s9uA/iIORao3p/lorgxpJnLFOqzoTUFvJrd2I4DZ0OMLfoZ7ovoyP73E3TVaHea5Y97p96u7UiXb6X8MQVH3vUwyzu364hqkvD1YfZClfp2kCiu5Bw5mnWWLbpTebt9PgNiwQ/2V1L4cHs58mqCFy2kGNYR5wMJzMJiqclInsf7W3IxnUS34mi7Kz2ab1DYouOvdpMJDXKTFoK9PJbkSMzg1UshSxap1T9C+1hl4M45G6R7gWViLjkKQsTbKbdDDAky3/qZWL1ysiE6dkurzYbirR45WrFntjMyL6SZTL2do8sQ6ZvfP4M9esbWCoWndUV+1CF7ESgi/WFHb6Lbl62sYPztYtZsiI73vdvv/eBd1mxfwAjEPcqXRGsPVrO96juV/8K3jpQ42koSVk3yW3vYDGyfzMdo+Dqua0123pQcLXOGt0Q/hBBu9LtfOa0x81Rr4mzMN3jvMNoKBcjR614KONwc6oE1JJTBG4iGT1N8axI610cK9Zfo5yZjJKm79frtt03RDxIymUHwrgTL4WDlXsUc60nszROonBGWzK2Ak/qvStr9Qmkjgz61JMOfPY8C7QTglebbBNwPphM1u9CGkBZT3rfdFv2QIpP+xrgSwI+1HdNwxxg6hvnqLWRHzvSAPprPV7j1Yt8fcVY9IK/V1AbgzbL7lNbc2xYm/v2PA3xnAyixX65qt09tZqyH4Y7oeKxHzdrEOKkRtbR8Cc3wSpniJyRXRJkEjuxBgxYuChpz/z2e55HyCBqp69wT0BxHSXMTqPNbtVs29V7T/aVYIgUj1aE5FNZX5bbjJFdg6rS69kTH6xkwgazhht4rc5MaQsSIZtgBgmZeWO597OCbW5JhwpLak94AEaoT9y4DLu32MjLR8FdSvizZAD6Ir2PahUUaXNpjVlbdbPA4l6O8f3hi19ln7hCZ96IEqunDuA6krkvrqvFgs4rQ33iEZpl0Ve5l7TD96ZFOSkcVHD1jZHu92q1EOwSp1IVSIMc5PH6oAUNEVxp07w2p9Ukqwu5UDwY6mi3tr/y8hnMYNNB7ezse397eolxOl3+4wi0KnpMWt/hMWJgnGylFrSJcN67chy31j4p8/ng/Guwk0qU1cU1TQ7FA4/v2ft8Kg6oxccfw7X3fbOMg3OiH06e18eFPTcWlPWTUG5k0r8BSlCSUUilMlJ+nri4zvGxXSfoilfrzzyt3LOWsdWla4Mp4MrBca7q3dJK6XrH2QzjuVLuEq8dCuP/IiwKvgjutTvA6hOi/gBD9FxCi/wJC9F9AiP4LCNF/ASH6LyBE/wWE6L+AEP0XEKL/AkL0X0CI/gucm3/9dhP+/7CVv/V2vUAgEAgEAoFAIBAIBAKBQCAQCAR/g/8BKwnlHh9rPN4AAAAASUVORK5CYII="/>
          <p:cNvSpPr>
            <a:spLocks noChangeAspect="1" noChangeArrowheads="1"/>
          </p:cNvSpPr>
          <p:nvPr/>
        </p:nvSpPr>
        <p:spPr bwMode="auto">
          <a:xfrm>
            <a:off x="155575" y="-639763"/>
            <a:ext cx="4429125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12" y="3442914"/>
            <a:ext cx="1713197" cy="519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15" descr="data:image/jpeg;base64,/9j/4AAQSkZJRgABAQAAAQABAAD/2wCEAAkGBxITERUUExQUFRUUGRkYGBcYGBgWGRYWGhUXHhccHBUbHCggGBolHBgXITEhJSwrLjEuHB8zODMsNygtLiwBCgoKDg0OGxAQGywmICQ0MjYsNzQ0LCwsNzIsNjQvLC8sMCwsLCwsLDQsLDAvLywsLCwsLCwsLCwsLCwsLCw0LP/AABEIAHQBtAMBEQACEQEDEQH/xAAcAAEAAgMBAQEAAAAAAAAAAAAABgcEBQgDAgH/xABNEAABAwICBQYICggFBAMBAAABAAIDBBEFIQYHEjFREyJBYXGBCDI1cpGhsbMUI0JSYnOSssHRFzM0U1SCw+EWdKLC0hWEo9NDRGMk/8QAGwEBAAIDAQEAAAAAAAAAAAAAAAQFAgMGAQf/xAA4EQEAAgECAwMKBAUFAQAAAAAAAQIDBBEFITESQVETImFxgZGhscHRFDJS8AYzNHLhFRYjQvGi/9oADAMBAAIRAxEAPwC8UBAQEBBg1WLQx73Ang3M/wBkGoqNJXX5jAB9LM+gbkGRS6SMOT2lvWMx+aDb09Wx/iODuw5+jeEHsgICAgICAgICAgICAgICAgICAgICAgICAgICAgICAgICAgICAgICAgICAgICAgICDFqsRij8Z4vwGZ9AQaeq0l6I2d7vyH5oI5i2kYH66YD6IP8AsbmVrvlpTrKVp9Fnz/y6TPp7vf0Ret0uG6Jl/pOy/wBI/NRb6z9MLzT/AMPT1zX9kff/AA1sM1XVmQNe7mMc/m80CwyHN6SSALrVS+XLbqnZ9No9Fi37Ec5iOfOfj6PBg4fpfUx+MRK3g4WP2hn6brZXUXjrzRc3CsF+kdmfR9klw7TWB1tvaidx8Zv2hmO8Bb66is9eSqzcIzU502tHun3JjhmkjyAWSNlb2h3rGa3xMT0Vt8d8c7XiYn0t5S6RxnxwWHj4w/NesG2gqGPF2ODuwoPVAQEBAQEBAQEBAQEBAQEBAQEBAQEBAQEBAQEBAQEBAQEBAQEBAQEBAQEBBqMXxnknbIbc2vcmw/ugjWKaQuteSUMbwB2f7lY2vWvWW7Dp8uadsdZlFK3S2Mfq2l54nmj15lRb6ysfljddaf8Ah/LbnltFfVzn7NDW4/USZF+yODOb69/rUW+oyW715p+E6XDziu8+M8/8fBrCtKxEerQ0JwjksPfK4c+ezuyMHmem5d3qy0tOzTfxcZx3VeVz+TjpT59/2VrpbhvI1LrDmSc9vVc84dx9oWnNTs29ay4dqPLYI36xyn6NKtKc9IZnMN2Oc08WktPpC9iZjoxtWt42tG8elvqDTGpZk/ZlH0snfaH4hbq6i8deauzcJwX513rPw9yS4bprA4jaLoXdd7fbbu77KRXUVnryVebhOenOvnR6OvuTHDtJH2Ba9sre0H/UPxW6JieittS1J2tGyVYbWcrGH22b3Fr33da9YspAQEBAQEBAQEBAQEBAQEBAQEBAQEBAQEBAQEBAQEBAQEBAQEBAQEBAQRjStnxjDxbb0H+6ClsSaRNICSSHuFzmbbRtn2Kmyfnnd9G0kxOCk18I+THWCQICDY6PYWampjhG5x53UwZvPoy7SFnjp27RVF1mojT4LZZ7unr7l3YmwNp3NAsA0ADgBawVz0fPJmZneVb6Y4by1OSBz4ue3rHyh6PYFpz07VfUn8M1Hks0RPS3KforRV7qxAQEEn1fR/8A9Lz0CM37S5tvVdSNNHnSqeM2/wCCI9P0le2BMtTx9hPpJP4qc5pnoCAgICAgICAgICAgICAgICAgICAgICAg/A4XtfMIP1AQEBAQEBAQEBAQEBAQEBBoNLWc2M8CR6R/ZBS+kTLVUo6wfS0H8VU542yS77hVu1o8c+j5TMNctKwEBBZ2qnCNmN9S4ZycxnmNPOPe4W/lU/R49om7lP4g1XavGCO7nPrnp8PmkGmeMspqe7/luDQOq93HuaCfQpOTJFI5qbSaS2otMV7o3+3xaUG/WFsReiq9JMN5CocwDmnnM809HcbhVuWnZts7DQ6jy+GLT16T62rWtLEBBNNXUX653mt9p/FS9LHWVFxu35K+teNEy0bBwaPYpahQ3TPWjR4dUCCaOd7ywPvG1haAXOFrue035p6OCCTaOY7DW0zKiA3ZINxttNPS1wBNnA5EINmgIIfpxrEpcLfGydkzzKHEckGG2zbftPb87oQSPBsSbU08U7A4MmY2RodYOAc0EXAJF8+KDNQaTSLSyioRepnZGSLhl9p5HVGLuPbZBBavXxhzSQyKqkt07MbWnrF5L+kBB5Ra/KD5VPVDsETvbIEEy0V0/oMQfydPKTIAXGNzXNdYWucxY2uNxQbfSHGY6OmkqJQ4sibtENsXHqAJAv3oNHoLrApsUMogZMzkQ0u5QMF9vatbZe75pQS1AQaXS7SWHD6Z1RMHuY0tGywAuO04DIOIHTxQYug+mcGJxPlgZKxsb9giQNBJ2QctlzsrFBlaXaTQ4fTGomD3MBaNmMNLiXEDIOcB08UGJoPppT4nHJJAyVjY3bB5QNBJIvlsudlmgkqAgICDyqZ2xsc9xs1gLnHgALlBRmrbWE6bHZ+UJ5OuOyy/yDHfkR1XbdvaQgvhAQYmLYg2nglmeCWxMc8htrkNaSQLkC5tlchBWf6esN/cVn2Iv/agfp6w39xWfYi/9qD1p9e2GOcAY6tgPynRxkDt2ZCfQEE/wDSCmrYuVppWyt3G29p4Oac2nqKDZoCCG1GselbV/BeTnL+UbHtAM2NpxABuX3tnwWmc9Yt2VjThuW2LysTG22/fv8kyW5XMPFMUhp2cpPI2NvFxtc8AN5PUF5a0VjeWzFivlt2aRvKGVmtqhaSGMnk+kGta0/acD6lonU0WVOD55jeZiP36IY7NcFL009QOzkz/ALwvPxNfBnPBcv6o+P2bKg1oYdJ4z5Ij/wDow+1pcPWs41FJaMnCtRXpET6p++yaA3W5WtTpQy8F/muB9o/FBTOmEdqm/wA5rT35j8AqzVxtkdrwK++k28Jn7/VpFGXIgyMPo3TSsiZ40jg0dV957ALnuWVazaYiGrNlrix2yW6RG6/aGkbFGyNgs1jQ0dgCua1isbQ+dZctst5vbrPNUus/FuWqXRtN2QNLP5yLv9gHcVX6i/aybeDrOFabyWj7c9b7T7O77+17aD4lysHJnxobN7WfJPtHcpWnvvXbwUfFdP5PN246W+ff935pzhvKQcoPGh53az5Q9h7k1FN67+D3hOo8nm7E9LfPu+yu1AdMICCw9XVP8QT8+X1ANHtup2mjzXNcZtvniPCF0hSFS5m1/wDlUfUs95Kg89WulkuD1roKkObBIQJW79hxA2ZW8Ra17b2nqCDpuOQOAc0gggEEG4IO4g9IQfSDn/wkf2ml8yT+mgt/V55Kof8ALQ+7ag0Wt3Tr/ptMGxW+Ez3Ee48m0DnSEHI2yAB6exBUWgerqqxh7qqolcyFzjtSu50krgc9i+Vhu2jkLWsegLgwzVJhMI/Ucoel0ji+/wDKTsjuCDKqdWOFPbb4LGOwbJ9LbH1oPPRXVrSUFWamAvadhzNjaLm2cQT413X5o6eKD01ueSKrzCgrrwZ/HrvNg9sqC9kBBXGvvyS/z2e8Yg1Hg2/sNT9f/SYg2uv3yU7z2ffag1Hg2fsdV9cPdhBcCAgICCsdfWknwag+DsNpKolvWIh4578m96Clsa0XnoKahrLua+b4y/7t1w6HruW59oKDp7Q/HW1tFBUtt8YwFwGezIMnt7nAhBuUGg098m1f1Evu3IOftSejtNW1ssdTGJGNhLgCSLO22i+XUSgun9FGE/wzfS780Gq0g1O4c+J3JRmJ9snNc/Lr2S7ZPZbvQVJqnxOWixmKImwkkNPK0bnEuLR6H2N+3ig6nQEHPVZ5Z/7qP7zFX3/m+11eD+hj+2fq6DkeGgk7gLnuVg5Rz/Xzz4viQYHW23ubGDm2KJtyTbjYXPEqvtM5b7Osx1potN2tu7n6ZWdhmrKgiaNthld0ueb3/l8UKVXBSO5R5eJ6i88rbR6P3uzZNAMPIt8HYOwAesBZeSp4NUa7Ux/3n3tLiGqijf8Aqy+O/BxNu5xIPqWE6ek9EjHxfUVnztp9n22T9jbADgt6sYWOMvA/qF/QQUFN6cM+MiPFrh6CPzVfrI86JdZ/Dtt8WSvhMfGP8I0obohBYGqjCNp76lwyZeNnnGxce4WHeVN0ePnN3N/xBqtq1wR3859XdH19yeaQYmKamlmPyGnZHF5yYO9xCmZL9is2c9o9POoz1xR3zz9Xf8FB1Dy7bc43Ltok8Sbkn0qorzl3+WIjHtHSNn5o5iXweoa8nmnmv809PcbHuUjFfsW3U+t0/l8M1jr1j1rUc0EWOYPrCsnIRMxO6psbw8wTvj6Abt62HNv5dxVZkp2bTDstLnjPii/v9fewVgkCC2NXVP8AE04+c7a/1k+wKxwRtSHJ8Tt2tTb0bfJai2oDmbX/AOVR9S33kqCda2NAfhVNHUQN+OjY3IfLba5Z27yO8dKDW6idPt2HVLuPwd7j/wCI+st7xwCC8UHP/hI/tNL5kn9NBb+rzyVQ/wCWh921Bz/rjq31WNPibmWcnCwXyuQD3ZvQdK4NhzKaCKCMWZExrB3Df2nf3oMxAQEEO1ueSKrzCgrrwZ/HrvNg9sqC9kBBXGvvyS/z2e8Yg1Hg2/sNT9f/AEmINrr98lO89n32oNR4Nn7HVfXD3YQXAgICAUHN+NSHG9ImxNO1Ax4Z1CGPOU/zEOsetqC39Z2jgq8PkiaBtNbdnU5ubOzMbPY4oK58HXSMtkmoJDbavLEDvDwLSN9AabfRcgvdBoNPfJtX9RL7tyCk/By8oTfUH3jEHRaCMadaZUuH073SvaZS08nEDz3utllvDb73HJBR+pjR6atxMVb2nkoHmV77ZOmObGj6VztdQGe8XDpdAQc9Vnln/uo/vMVff+b7XV4P6GP7Z+q/MRbeJ44tPsVg5SOSgtDK9tFijHTc1rHSRvJ+TtAtueq9j2Kuxz2MnN1urpOo0u1O+ImHQcUrXAOaQ4HMEG4I6iN6sXJzExO0vtHggIPGtZtRvHFrh6igpvTiPmRu4OI9I/soWsjlEuj/AIdv/wAmSvjEfD/1EVAdW+o43OIa0Xc4gAcSTYD0pEb8nk2isb26QvvAcMbTU8cLfkDM8XHNx7ySrnHTsVir53q9ROozWyz3/Lue2I4fFOzYmYHtvfZN7XG4r21ItG0teHPkw27WOdpaPE9E6FsTyKaMG3A8e1YRgxx3JM8T1cxtOSUX/wAN0n7hnr/Ne+Sp4Mf9Q1P65bONgaABkALDsC2RyRJmZneUX0+w3biEwGceTuth/I+0qNqKbx2vBb8I1HZyTinpbp60BUJ0YSj1d2glNs/B2/MjH3P7q0pG1YhxWqv2817eMynyyaHM2v8A8qj6lvvJUHSFIwOhYDuLG/dCDn3XJoQ6lm+G04IY5wL9nIsffKQW3Anfwd2oLO1SadjEqbYkIFVCAJBu227myDt3HgeohBXnhI/tNL5kn9NBb+rzyVQ/5aH3bUHPGlfN0iJd0VMDj2fFn2IOqEBB41dQ2Njnu8VgLj2AIIfohrNosRqOQgbMH7Bfz2tAs0gHMOOeYQeutzyRVeYUFdeDP49d5sHtlQXsgIK419+SX+ez3jEGo8G39hqfr/6TEG11++Sneez77UGo8Gz9jqvrh7sILgQEBBDdbOknwHDZXtNpZfio+O04G57m3KCE+Dro+GQz10gsZPioybZRtzkN+BdYfyILDl05wpwINdS5i361n5oOddIq+Oixn4VRSxytEgmaWOBbdxPKMJG4HnDscEHU2G1zJ4Y5ozdkrWvaeLXC4QanT3ybV/US+7cgpPwcvKE31B94xBLdfuK10EcJp5ZYorkSOicWEk22NpzTe2Thw9IQQnVPoVS4q+SSqqJHSRkF0N7Oe3KzjISSW3yysRbrCDorC8Nhp4mxQRtjjZua0WA49pJzJ6UGUgIOeqzyz/3Uf3mKvv8Azfa6vB/Qx/bP1dCEKwcorzTLVw2oeZYXbEh35XDuG0OPRcegrRkwRfnHVZ6PiVsEdi0b1+MepD2avsUjyjdYfRkkYPQAtPkMkdJWU8U0tudqz7ol+TaIYwwbW3JlwneD6TYetJw5fH4kcQ0U8pj/AOYfWBaeV1FMI6ovlYCA9kmcjQelr95yzzJB6l5XNek7WZZtBp9RTt4tonu26e5d9PM17GvabtcA5p4gi4PoU6J3czas1mYl9kI8VFprF8QfoPHtLfxUbVx/xrrgNttXt4xP3+iCqsdomWrDCOVqTM4cyAXHXI4Wb6Bc+hStLj7V+14KPjuq8lg8lHW3yj9/Na1VUNjY57zZrGlzjwAFyrGZ2jeXIY6WvaKV6zyhVztZtVfKKC3RcPvbovz96r/xl/CHWf7e0/fa3w+zwrNY9U+NzTHBYjoD+jP569jV3mekMMnANPWu8Wt8Ps0f+Oaj93D6H/8AJZ/ibeEI/wDo2H9Vvh9mbg+mMkkzGStja152bt2gQT4u9xyvl3rKmombbS0anhNKYpvjmZmPV7e5MJ4g9rmuF2uBBHEEWKlTG8bSpK2mtotHWFSYnRGGV8Z+SbA8W/JPeLKsvXs2mHaYM0ZscZI7/wByxgwnIbzkO05BeNu+3OXQGicVpTway3rFvYrVwszvzStHjmbX/wCVR9S33kqDpKg/VR+Y37oQeWLYcyeJ0b2hzXAgg5ggixB6ig5kx3DqnAcTZLCSGB21GTuezLbjfxyNj1EEZ7g2GubSGGvFFUwnmvZJdp3seOT2mnrB9ORQXtq88lUP+Wh921BRWvnBnQ14nA5szbX+m3r80t9B4IL00B0kZX0MU7SNrZDZW9LZWizwe05jqIQSJBrNJ/2SfzHexBz54PXlY/USfejQXbrNpXS4XUsaLkxvIHEhpIHeRZBUfg4Yi1lZUQk2dNG0t6zG43HbZxPcUHQqAgqnwiMRazD44r86aQWH0W84n0hvpQfXg60bmYbI87pZ3FvY1jGn1goMvX75Kd57PvtQajwbP2Oq+uHuwguBAQEHOOuvGX12KR0UPOEJbE0D5U7yNr0XaO4oLr/ws1uGCgidybeS5IvGRsQdtwy8ZxJPeUFefoCg/iZf9P8AxQR3TzVC2io31EUskjmWJadm2zcbRyA3A37AUEr8HnSXlaV9G88+nJewdJhec/svJ+01BPtPfJtX9RL7tyCk/By8oTfUH3jEF8aRYNHVQPikaHNcCCOI7ejiDxAQcvzsqsDxMOYTeM3aTkJoSbEO7RcEdBHUEHT+jOOw1tNHUwm7JBuO9rhk5ruBByQbRAQc9T87GhbO9Uz1Pbf2Kvt/N9rq8XLQxv8Apl0KrByggICCmNdNOxtRCWgAua+/ZdlvWXelQ9V1h0HBJns3ju5fVYurxxOGUt9/Jj0Am3qspGL8kKviG34m+3ikS2Ias9N4OZUDgS70ODlp1Eb45WPCb9nWY/Xt7+Ss1Uu9XjobhHwWkYwiz3c+Tz3AXHcLDuVvgx9ikQ4Dieq/E6i146Ryj1R+92m1pYrydMIWnnTmx+rbm70nZHeVq1d9qdnxTuA6bymecs9K/Oen1lU6rXYvmTxXdh9iyr1ac35Ja1bEI9X4ILYwDEOXp2SdJFndThkfz71Z479qsS43WYPIZrU7u71I/rAw27WztHi8x/YTzT3E271o1NOXaWfB9RtM4Z7+cfX9+hFcEi2qmFvGRvqN/wAFGxxvaFxqrdnBefRK/dEmfrD5o9qs3FpCg5m1/wDlUfUt95Kg6SoP1UfmN+6EHugi2n+icVfSvjcOda7XWuWuA5rh2cOkXCDlLGMNlppnwSgtdGSCOg9Y4gixug611eeSqH/LQ+7ag89O9E4sQpnRPGe9pG9rhezh1i57QSEFAwMxbAKhz2AmMmzjsl0MrRu2h8h3oIz6EE9wzX9AWj4RSytd08m5r29vO2SOzNAx7XjRSQSRxwVBL2loLthoF+xxKCI+Dy0/9VcbGwgkuegXcyyDo+phD2Fp6Qg5n030Oq8LrPhVKHiNry9j2C5hO+zhbxN4BORGR6wmOA6/I9gCrpn7YsC+EgtdxOw4jZ7LlBm1+vykDTyNNO91stssjbfrILj6kFc8jiWkVcHltm+LtWIhp477r9J6bXuT1DIOlNHsHjo6aKniHMiaGjiTvc49ZJJPWUEH1++Sneez77UFZaqdZFPhcE0csUshkkDwWbNgNkDPaIzyQTj9PtF/DVP/AI/+SB+n2i/hqn/x/wDJBJGax4ZMJmxFjHMawuY1r7XdJkGjIneXD1oKt1DYI6qxGSsl5wgBdtH5U8hNuo2G2eo7KDoxAQYmK0bZoXxuFw4EW45ZjvFwg5d0frXYNjQ2idiOQxyfSgf07vmlrsukIOjdO3A4ZVkG4MEhBG4jkygpTwcvKE31B94xB0WggOtjQptfTEsAE0d3MP0rZgn5rsgeuxQU7qm01fhlWYZ7inldsStOXIyA2D7Hdbc4cOwIOnHTNDdq42bXuMxbj1oKrx3W5zXMp4S12beUkcOb0XDBv7yFEtqfCF9g4NzicluXhDA1WaJzS1LayZrmxxkuYXAgyyHcQDvaLk34261jgxzM9qW3iespTH5Gk85+ELnKmucVXimtKanq5onQMkjY6zecWOtYdNiHdPQFFvqJraY2XeDhVM2Gt4tMTPthmQ636U+NBO3s2Hf7gvfxNfBjPBcvdaPi+azXBTgHk6eZzujaLWDvIJPqSdTXugpwXJM+daPmhEcFZjVZt2yNg54B5OGMdAPSereT6tG1stt1nNsOgxbf+zK+cPo2wxMiYLNja1jexosFPiNo2hy2S83tNp6yyF6wQbTCm2nzNHy2ZdpZb2rG9e1WYb9NkjHmpee6Yn4qsg2qedjpI7mNwdsOuA4jMZjeL23Ko2mlvOh33apqcM+SvymNt4S86z5/3EX2nKT+Mt4Qp/8AbuH9c+6EY0ixySslEkgDbNDQ1t7AAk9PElR8mSck7yttFo6aXH2Kc+e7VrWlvmTxXdh9iyr1ac/5Ja1bEIQbjAdIZKUODWh4cQbEkWI6Rbjl6Ftx5ZohavQU1MxMztMNhV6Zukjcx8DC1wIPOPT3LZbUbxtMIuPhFcd4vW87x6HnoZhUrp45SwiNlztHK52SBa+/MjMLzBS02i3cz4nqcdcNscT5093t7136KstCTxcfUApzmG5QaHFdDaGpl5WeCOV+672h2QJNsxuzPpQb1jQAAMgMh2IP1AQR/FdC6Cpk5Senjkfa13NByve27dcn0oN3SUzImNjjaGMYA1rQLBrQLAAdAAQeqDxqKRjxzmgoI5WavcMkO06liuenYaPYEHjFqzwpv/1Ij2tBQSTDsMhgbswxMjbwY0NHqQZaDznga8WcAUEbrtX2GyuLn00Rcd52WgnvAuUHlT6tsKYb/BIjbi0EegoJPS0rI2hkbGsaNzWgNA7gg9kGvxrBYKqPk52CRl77JsQT0XHcg0X6NcK/hIvst/JA/RrhX8JF9lv5IH6NcK/hIvst/JBnP0NoTAKfkGCEO2uTAGyX28Yi2ZyQZ2CYJT0jDHTxMiaTtENAF3WAubbzYBBsUBAQR7EtCaCok5WanjkeelzQchuGY3INtPhsToeQLRyRbsbHRsWts24WyQYGB6KUVI4vp4I43uFi5rQDs5ZXHRcBBukH44XFj0oI1WaA4dLIZJKaN73G5c5rSSevLPcg3sNDGyIQsaGRtbsta3INaBYAcAAg1tHonRRu2m08e1vuWgm/oWMUrHSG+2pzWjabT726AWTQ/UGtrMCppfHiY7tAPqK8mInqzrkvT8szDVSaA4ef/gZ6APYFh5Kng3xrtRH/AHl+02guHNNxTxm3EAp5KngTrtRPW8+9IaanZG0NY1rWjcGgAegLYjTMzO8vVHggwsQwyOXxhZ3Q4b/7hBE8b0cOyQ9gkZxtu6+LT1hY2pW0bWhuwajLgt2sdtp/fVBMU0Vc27oTtj5pttDsO4qDk0kxzpzdPo+PUv5ueNp8e7/COPYQSCCCN4ORHcocxtyX9bRaN6zvD8Rk+ZPFd2H2LKvVpz/klrVsQhBnYXhU1QbRNuOlxyaO0/gM1nSlr9GjPqcWCN7z7O9OcB0MjYQXjlpOgW5oPU3p7T6lMpgrXnPNz+p4rky+bTzY+Pv+ywsO0c3GU2+iPxP5Leq0ghhawbLQAB0BB9oCAgICAgICAgICAgICAgICAgICAgICAgICAgICD5a8HcQbZZcRvCD6Qa3STGo6OllqZLlsTS6w3uO5rR1kkDvQanBMIkqImz10kjpJWh3IskfHDC1wBDAxhG2QLXc+5ve1hkg+odGJIquOWnqp2QWdytO97pmOPyNjlLmLMkmx6BlvKDcV2LQwnZe/nEbWw1rnv2b2vsMBds3yvayD6wvFIaiPlIJGSMuRtNN7EbweBHA5oMOq0oo4/Hma1u1sl9ncmHXtsma2w03ysTvQbKeqYxm257WsyO0SA2x3Z7s0GtpdI6Kd5hjnilf4rmNO0RvycOjp3oIjqaLGUla4lrWtrai5NgGsa2O2e4NA7ggmVJpDSySiJko5Qjaa0hzC9vzmbQG23rbcINogICAg1eIYHHJmOY7iNx7Qgh2P6NAj45l+Ejej+b8CteTFW/VL0uuzaad8c8vDuQfFNG5YrlnxjOrxh2t6e5QMmmtTnHOHVaPjWDP5t/Nt8PZP3aKTxXdh9i0V6rPP+SfYxKOjkldsxtL3cB0dp3Adq3VrNp2hXZctMVe1edoTPBdCmizpztu/dtvs953uUqmniOdlHqeL2t5uGNvT3/4WLhWjZsNoCNg3NAANuzc1SYjbopbWm07zO8pNSUbIxZjQOJ6T2levHugICAgICAgICAgICAgICAgICAgICAgICAgICAgICAgrWgq6unpq2pjki5KGsqnmExkmRgqXcreTa5rjztmwtkL3ug2tRpJUjloBsfCfhUcUB2cjBMBI15ZfMtiEwPEx3QfWt/DJKjCKlkYJc0NksMyRG8OcAOk2BQbXQfHo62hhnjIN2hrx0skaLPaR0Z+og9KDD0g0wdS1NPA+mefhUvJRv22WvdoLnNzIbzr9Jy3dCDU6s61zqvFmTH49tWSQd/IWtBb6AaDbt60Eb0nhqIK/GTR7Qa+hbLJsfJnc5ouLZh5iErsus8EE+0dZT1OEQtAaYJKYMIysByey8ZbiCCO0IK40ajrWUWEVBZLNTUs8+21oL38k4lkEvJjNzWAyEW6C2wQTHDY46rGRW0jrxRQOgqHi4bJLtXZHY5l7Abk9HNHUAr+GqfFhE0guYmYyXTi17whzCbjpG2I8kFuswSKpfDUzSfCDGeUgLeZGwkZOaGkudcW8Zzh1BBv0BAQEBB+OAORzCDS4ho8x2cfMPD5J/JBCsc0XY53xsZa4/KbltDpz3H2rVfBS07zCfp+JajDTsVnePCee3q/ezb4FozZobGwRR8bZnrtvcesrZWsVjaETLlvlt2rzvKWUGGRxeKLn5xzP9u5etbNQEBAQEBAQEBAQEBAQEBAQEBAQEBAQEBAQEBAQEBAQEBBHP8GU2083m2JJTPJFyruSklL9u7mcNoDmiwNhcFB8swR0mKfDJIwwQxclGdoOMhLnEvLR4oa1zmi+fxj+jeElQRM6BU7Jnz0sk9HJIbv5BzQx564ZGuj9XHiUGZJolFJLDLUyTVMlMdqJ0jmsDHZc7YhaxpOQ3goMqu0cppZ21DmFs7W7Ilje+J5b81zmOG23qdcIMvD8NihDhGy22dp5JLnPcQBdz3EuebAC5JyACDWRaH0bQ9rY3NjlJL4myyticTvvCH7Fj0tAsc7goNdiOMv/AOpxYdE8UzOQ5bbDWlz7P2WxxB4LBYAk5E23Ab0GqbgD8OxOB9JK90ddK/4TTuINzsPe6doAAZY2BsAOc0dICCVYdopRwMljjhAZPflGOc97Hl1tolj3EEmwud+SDxwTQyjpCDAyRoBJDDNM6NpJuSInPLL3zvZBIEBAQEBAQEHy9gO8A9uaD6QEBAQEBAQEBAQEBAQEBAQEBAQEBAQEBAQEBAQEBAQEBAQEBAQEBAQEBAQa/FsDpqkN+EQxy7Bu0uaCWni129vRuQfeH4TBBcxRtYTkSBdxA3AuOZHUgzUBAQf/2Q=="/>
          <p:cNvSpPr>
            <a:spLocks noChangeAspect="1" noChangeArrowheads="1"/>
          </p:cNvSpPr>
          <p:nvPr/>
        </p:nvSpPr>
        <p:spPr bwMode="auto">
          <a:xfrm>
            <a:off x="155575" y="-846138"/>
            <a:ext cx="6619875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12" y="3917819"/>
            <a:ext cx="1600200" cy="425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914" y="4271459"/>
            <a:ext cx="1807191" cy="61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://www.dotnet-rocks.com/content/images/yeoman_toolset_k50sok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2" y="1123027"/>
            <a:ext cx="4191000" cy="16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http://ohdoylerules.com/content/images/npm-logo.svg"/>
          <p:cNvSpPr>
            <a:spLocks noChangeAspect="1" noChangeArrowheads="1"/>
          </p:cNvSpPr>
          <p:nvPr/>
        </p:nvSpPr>
        <p:spPr bwMode="auto">
          <a:xfrm>
            <a:off x="155575" y="-890588"/>
            <a:ext cx="476250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480" y="1435759"/>
            <a:ext cx="1984720" cy="77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https://vickev.com/uploads/1376269369423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4314" y="2707921"/>
            <a:ext cx="3875714" cy="117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ttps://avatars0.githubusercontent.com/u/8770005?v=3&amp;s=40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100" y="5109127"/>
            <a:ext cx="1231900" cy="123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http://nathanleclaire.com/images/unit-test-angularjs-service/jasmin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296452"/>
            <a:ext cx="26860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http://karma-runner.github.io/assets/img/banner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70" y="5405990"/>
            <a:ext cx="27432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http://www.logicalimagination.com/Content/DesignLogos/bootstrap2_logo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54" y="3997167"/>
            <a:ext cx="2673642" cy="57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meanjs.org/img/logo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3088"/>
            <a:ext cx="3124200" cy="75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476835"/>
            <a:ext cx="2305311" cy="1780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004" y="2685395"/>
            <a:ext cx="1145396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837" y="2931868"/>
            <a:ext cx="2062163" cy="645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384895" y="2819400"/>
            <a:ext cx="2025305" cy="22548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05201" y="221005"/>
            <a:ext cx="3810000" cy="6933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200" dirty="0"/>
              <a:t>ECOSYSTEM</a:t>
            </a:r>
          </a:p>
        </p:txBody>
      </p:sp>
    </p:spTree>
    <p:extLst>
      <p:ext uri="{BB962C8B-B14F-4D97-AF65-F5344CB8AC3E}">
        <p14:creationId xmlns:p14="http://schemas.microsoft.com/office/powerpoint/2010/main" val="280577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2362200"/>
            <a:ext cx="7467600" cy="146623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600" dirty="0"/>
              <a:t>LEAN STARTUP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F9D856-7208-43E3-9BCB-B5EA2CA70562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339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39266-ADF8-4B71-A91F-6BE15A44292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-69850"/>
            <a:ext cx="8228013" cy="143351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Lean Startup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54535667"/>
              </p:ext>
            </p:extLst>
          </p:nvPr>
        </p:nvGraphicFramePr>
        <p:xfrm>
          <a:off x="0" y="1219200"/>
          <a:ext cx="8532813" cy="5027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05200" y="3029501"/>
            <a:ext cx="1981200" cy="146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Minimize total time through the loop</a:t>
            </a:r>
          </a:p>
        </p:txBody>
      </p:sp>
    </p:spTree>
    <p:extLst>
      <p:ext uri="{BB962C8B-B14F-4D97-AF65-F5344CB8AC3E}">
        <p14:creationId xmlns:p14="http://schemas.microsoft.com/office/powerpoint/2010/main" val="59848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F9D856-7208-43E3-9BCB-B5EA2CA70562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Typical Lifecycle of Lean startups </a:t>
            </a:r>
            <a:br>
              <a:rPr lang="en-US" sz="5400" dirty="0"/>
            </a:br>
            <a:r>
              <a:rPr lang="en-US" sz="5400" dirty="0"/>
              <a:t>and how MEAN fits in</a:t>
            </a:r>
            <a:br>
              <a:rPr lang="en-US" sz="5400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87709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F9D856-7208-43E3-9BCB-B5EA2CA70562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-69850"/>
            <a:ext cx="8228013" cy="143351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Lean Startup Lifecycle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99260265"/>
              </p:ext>
            </p:extLst>
          </p:nvPr>
        </p:nvGraphicFramePr>
        <p:xfrm>
          <a:off x="0" y="1219200"/>
          <a:ext cx="8532813" cy="5027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57522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LINETYPE" val="Standard"/>
  <p:tag name="VERSION" val="1.5"/>
  <p:tag name="WORDWRAPINTERVAL" val="False"/>
  <p:tag name="ELAPSEDSTYLE" val="thin"/>
  <p:tag name="AUTOFIT" val="1"/>
  <p:tag name="TIMEBANDROUNDED" val="false"/>
  <p:tag name="TIMEBANDTHIN" val="false"/>
  <p:tag name="SHOWFLAGDIALOG" val="Finish"/>
  <p:tag name="MARKERCOLOR" val="255,0,0,false"/>
  <p:tag name="TODAYMARKERFONTCHANGES" val="Calibri;11"/>
  <p:tag name="TIMEBANDPOS" val="custom"/>
  <p:tag name="CUSTOMTIMEBANDPOSITION" val="246.0014"/>
  <p:tag name="INTERVALVERTCONNECTOR" val="true"/>
  <p:tag name="INTERVALTHICKBAND" val="true"/>
  <p:tag name="INTERVALABOVE" val="false"/>
  <p:tag name="LEFTBANDDATE" val="Calibri;24"/>
  <p:tag name="RIGHTBANDDATE" val="Calibri;24"/>
  <p:tag name="WORDWRAPMILESTONE" val="true"/>
  <p:tag name="TIMESCALEPOINT" val="Months"/>
  <p:tag name="CONFIGUREAUTOMATICFLAG" val="True"/>
  <p:tag name="MILESTONEDATEFORMAT" val="M/d/yyyy"/>
  <p:tag name="INTERVALDATEFORMAT" val="M/yy"/>
  <p:tag name="TIMESCALEDATEFORMAT" val="MMM"/>
  <p:tag name="3DEFFECT" val="true"/>
  <p:tag name="TIMESCALEFONT" val="Calibri;13;False;16777215"/>
  <p:tag name="TODAYMARKER" val="false"/>
  <p:tag name="TODAYMARKERABOVE" val="false"/>
  <p:tag name="ELAPSED" val="false"/>
  <p:tag name="TIMEBANDDATES" val="remove"/>
  <p:tag name="INTERVALTIMESCALEENDDATE" val="12/31/2012 12:00:00 AM"/>
  <p:tag name="INTERVALTIMESCALESTARTDATE" val="1/1/1990 12:00:00 AM"/>
  <p:tag name="INTERVALDATE" val="right"/>
  <p:tag name="INTERVALHORIZCONNECTOR" val="false"/>
  <p:tag name="INTERVALTEXT" val="center"/>
  <p:tag name="FLAGCONNECTORCOLOR" val="79,129,189,true"/>
  <p:tag name="ACTUALTIMESCALESTARTDATE" val="1/1/1990 12:00:00 AM"/>
  <p:tag name="ACTUALTIMESCALEENDDATE" val="12/31/2012 12:00:00 AM"/>
  <p:tag name="TIMEBANDCOLOR" val="176,62,49,False"/>
  <p:tag name="TIMEBANDPOSVALUE" val="246.0014"/>
  <p:tag name="CONFIGURETIMESCALESTARTDATE" val="1/1/1990 12:00:00 AM"/>
  <p:tag name="CONFIGURETIMESCALEENDDATE" val="12/31/2012 12:00:00 AM"/>
  <p:tag name="MILESTONETIMESCALESTARTDATE" val="12/15/1990 12:00:00 AM"/>
  <p:tag name="MILESTONETIMESCALEENDDATE" val="1/1/2012 12:00:00 AM"/>
  <p:tag name="PREVIOUSTIMEBANDPOSITION" val="246.00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1" val="0,114,188,-16747844,False;12/15/1990 12:00:00 AM;Student Body  Treasurer;False;False;True;False;True;tbName;11;;11;;10;11;-1;-1;False;79.83536;False;False;False;False;False;315.5014;77.1196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LINETYPE" val="Standard"/>
  <p:tag name="VERSION" val="1.5"/>
  <p:tag name="WORDWRAPINTERVAL" val="False"/>
  <p:tag name="ELAPSEDSTYLE" val="thin"/>
  <p:tag name="AUTOFIT" val="1"/>
  <p:tag name="TIMEBANDROUNDED" val="false"/>
  <p:tag name="TIMEBANDTHIN" val="false"/>
  <p:tag name="SHOWFLAGDIALOG" val="Finish"/>
  <p:tag name="MARKERCOLOR" val="255,0,0,false"/>
  <p:tag name="TODAYMARKERFONTCHANGES" val="Calibri;11"/>
  <p:tag name="TIMEBANDPOS" val="custom"/>
  <p:tag name="CUSTOMTIMEBANDPOSITION" val="246.0014"/>
  <p:tag name="INTERVALVERTCONNECTOR" val="true"/>
  <p:tag name="INTERVALTHICKBAND" val="true"/>
  <p:tag name="INTERVALABOVE" val="false"/>
  <p:tag name="LEFTBANDDATE" val="Calibri;24"/>
  <p:tag name="RIGHTBANDDATE" val="Calibri;24"/>
  <p:tag name="WORDWRAPMILESTONE" val="true"/>
  <p:tag name="TIMESCALEPOINT" val="Months"/>
  <p:tag name="CONFIGUREAUTOMATICFLAG" val="True"/>
  <p:tag name="MILESTONEDATEFORMAT" val="M/d/yyyy"/>
  <p:tag name="INTERVALDATEFORMAT" val="M/yy"/>
  <p:tag name="TIMESCALEDATEFORMAT" val="MMM"/>
  <p:tag name="3DEFFECT" val="true"/>
  <p:tag name="TIMESCALEFONT" val="Calibri;13;False;16777215"/>
  <p:tag name="TODAYMARKER" val="false"/>
  <p:tag name="TODAYMARKERABOVE" val="false"/>
  <p:tag name="ELAPSED" val="false"/>
  <p:tag name="TIMEBANDDATES" val="remove"/>
  <p:tag name="INTERVALTIMESCALEENDDATE" val="12/31/2012 12:00:00 AM"/>
  <p:tag name="INTERVALTIMESCALESTARTDATE" val="1/1/1990 12:00:00 AM"/>
  <p:tag name="INTERVALDATE" val="right"/>
  <p:tag name="INTERVALHORIZCONNECTOR" val="false"/>
  <p:tag name="INTERVALTEXT" val="center"/>
  <p:tag name="FLAGCONNECTORCOLOR" val="79,129,189,true"/>
  <p:tag name="ACTUALTIMESCALESTARTDATE" val="1/1/1990 12:00:00 AM"/>
  <p:tag name="ACTUALTIMESCALEENDDATE" val="12/31/2012 12:00:00 AM"/>
  <p:tag name="TIMEBANDCOLOR" val="176,62,49,False"/>
  <p:tag name="TIMEBANDPOSVALUE" val="246.0014"/>
  <p:tag name="CONFIGURETIMESCALESTARTDATE" val="1/1/1990 12:00:00 AM"/>
  <p:tag name="CONFIGURETIMESCALEENDDATE" val="12/31/2012 12:00:00 AM"/>
  <p:tag name="MILESTONETIMESCALESTARTDATE" val="12/15/1990 12:00:00 AM"/>
  <p:tag name="MILESTONETIMESCALEENDDATE" val="1/1/2012 12:00:00 AM"/>
  <p:tag name="PREVIOUSTIMEBANDPOSITION" val="246.00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4" val="0,114,188,-16747844,False;;1/1/1990 12:00:00 AM;12/31/1993 12:00:00 AM;Western University ;0;Shape;4;;11;;10;;10;0;16777215;-1;-1;False;45.43945;False;False;False;False;False;False;False;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BAND" val="Timeban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" val="0,114,188,-16747844,False;1/1/2010 12:00:00 AM;Director  Mobile Channels;False;False;True;False;True;tbName;1;;11;;10;1;-1;-1;False;88.67087;False;False;False;False;False;315.5014;513.259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0" val="0,114,188,-16747844,False;4/30/1992 12:00:00 AM;Tennis Division Champion;False;False;True;False;False;tbName;10;;11;;10;10;-1;-1;False;73.85299;False;False;False;False;False;179.9998;111.900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1" val="0,114,188,-16747844,False;12/15/1990 12:00:00 AM;Student Body  Treasurer;False;False;True;False;True;tbName;11;;11;;10;11;-1;-1;False;79.83536;False;False;False;False;False;315.5014;77.11968"/>
</p:tagLst>
</file>

<file path=ppt/theme/theme1.xml><?xml version="1.0" encoding="utf-8"?>
<a:theme xmlns:a="http://schemas.openxmlformats.org/drawingml/2006/main" name="1_SalesForceIntegration_V1.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LeanMEAN</Template>
  <TotalTime>9965</TotalTime>
  <Words>1328</Words>
  <Application>Microsoft Office PowerPoint</Application>
  <PresentationFormat>On-screen Show (4:3)</PresentationFormat>
  <Paragraphs>284</Paragraphs>
  <Slides>39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Arial Black</vt:lpstr>
      <vt:lpstr>Calibri</vt:lpstr>
      <vt:lpstr>Courier New</vt:lpstr>
      <vt:lpstr>Times New Roman</vt:lpstr>
      <vt:lpstr>Wingdings</vt:lpstr>
      <vt:lpstr>1_SalesForceIntegration_V1.1</vt:lpstr>
      <vt:lpstr>Custom Design</vt:lpstr>
      <vt:lpstr>PowerPoint Presentation</vt:lpstr>
      <vt:lpstr>PowerPoint Presentation</vt:lpstr>
      <vt:lpstr>MEAN.JS – Timeline</vt:lpstr>
      <vt:lpstr>What is                </vt:lpstr>
      <vt:lpstr>PowerPoint Presentation</vt:lpstr>
      <vt:lpstr>PowerPoint Presentation</vt:lpstr>
      <vt:lpstr>Lean Startup</vt:lpstr>
      <vt:lpstr>  Typical Lifecycle of Lean startups  and how MEAN fits in </vt:lpstr>
      <vt:lpstr>Lean Startup Lifecycle</vt:lpstr>
      <vt:lpstr>Example - Restaurant Discovery</vt:lpstr>
      <vt:lpstr>Stage 1- Problem/Solution Fit</vt:lpstr>
      <vt:lpstr>Starting Out</vt:lpstr>
      <vt:lpstr>Define MVP</vt:lpstr>
      <vt:lpstr>Get started MEAN stack</vt:lpstr>
      <vt:lpstr>Add Business Objects</vt:lpstr>
      <vt:lpstr>Generated Code</vt:lpstr>
      <vt:lpstr>Run Demo</vt:lpstr>
      <vt:lpstr>Initial Demo</vt:lpstr>
      <vt:lpstr>Initial Demo</vt:lpstr>
      <vt:lpstr>Stage 2 – Product Market Fit</vt:lpstr>
      <vt:lpstr>Build Iteratively</vt:lpstr>
      <vt:lpstr>Changes from Feedback</vt:lpstr>
      <vt:lpstr>Change Business Objects  and Logic</vt:lpstr>
      <vt:lpstr>Changes from Feedback</vt:lpstr>
      <vt:lpstr>Iterate</vt:lpstr>
      <vt:lpstr>Stage 3 - Growth</vt:lpstr>
      <vt:lpstr>Readying for Growth</vt:lpstr>
      <vt:lpstr>Automated Tests</vt:lpstr>
      <vt:lpstr>Continuous Integration</vt:lpstr>
      <vt:lpstr>Deployment</vt:lpstr>
      <vt:lpstr>Code Maintainability</vt:lpstr>
      <vt:lpstr>Scaling the server</vt:lpstr>
      <vt:lpstr>MEAN Drawbacks</vt:lpstr>
      <vt:lpstr>Lean with MEAN</vt:lpstr>
      <vt:lpstr>Lean with MEAN</vt:lpstr>
      <vt:lpstr>Q &amp; A</vt:lpstr>
      <vt:lpstr>PowerPoint Presentation</vt:lpstr>
      <vt:lpstr>Synerzip in a Nutshell</vt:lpstr>
      <vt:lpstr>Our Clients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Mayuresh Phadke</dc:creator>
  <cp:lastModifiedBy>dev raj</cp:lastModifiedBy>
  <cp:revision>187</cp:revision>
  <dcterms:created xsi:type="dcterms:W3CDTF">2015-05-07T09:16:01Z</dcterms:created>
  <dcterms:modified xsi:type="dcterms:W3CDTF">2019-10-11T19:09:58Z</dcterms:modified>
</cp:coreProperties>
</file>