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1C524-5A5D-4042-9EB4-77949B248C8E}" type="datetimeFigureOut">
              <a:rPr lang="en-CA" smtClean="0"/>
              <a:t>2022-12-01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839B4-0FE5-4687-90F5-83A24FA94495}" type="slidenum">
              <a:rPr lang="en-CA" smtClean="0"/>
              <a:t>‹#›</a:t>
            </a:fld>
            <a:endParaRPr lang="en-CA"/>
          </a:p>
        </p:txBody>
      </p:sp>
    </p:spTree>
    <p:extLst>
      <p:ext uri="{BB962C8B-B14F-4D97-AF65-F5344CB8AC3E}">
        <p14:creationId xmlns:p14="http://schemas.microsoft.com/office/powerpoint/2010/main" val="2036794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67F7DD-A9E9-4679-994E-5840CBD91285}" type="datetime2">
              <a:rPr lang="en-US" smtClean="0"/>
              <a:t>Thursday, December 1, 2022</a:t>
            </a:fld>
            <a:endParaRPr lang="en-US" dirty="0"/>
          </a:p>
        </p:txBody>
      </p:sp>
      <p:sp>
        <p:nvSpPr>
          <p:cNvPr id="5" name="Footer Placeholder 4"/>
          <p:cNvSpPr>
            <a:spLocks noGrp="1"/>
          </p:cNvSpPr>
          <p:nvPr>
            <p:ph type="ftr" sz="quarter" idx="11"/>
          </p:nvPr>
        </p:nvSpPr>
        <p:spPr/>
        <p:txBody>
          <a:bodyPr/>
          <a:lstStyle/>
          <a:p>
            <a:r>
              <a:rPr lang="en-US"/>
              <a:t>CCGC 5004 Database Systems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9570D-6A5A-43CF-902D-8A4A44658EDB}" type="datetime2">
              <a:rPr lang="en-US" smtClean="0"/>
              <a:t>Thursday, December 1, 2022</a:t>
            </a:fld>
            <a:endParaRPr lang="en-US" dirty="0"/>
          </a:p>
        </p:txBody>
      </p:sp>
      <p:sp>
        <p:nvSpPr>
          <p:cNvPr id="5" name="Footer Placeholder 4"/>
          <p:cNvSpPr>
            <a:spLocks noGrp="1"/>
          </p:cNvSpPr>
          <p:nvPr>
            <p:ph type="ftr" sz="quarter" idx="11"/>
          </p:nvPr>
        </p:nvSpPr>
        <p:spPr/>
        <p:txBody>
          <a:bodyPr/>
          <a:lstStyle/>
          <a:p>
            <a:r>
              <a:rPr lang="en-US"/>
              <a:t>CCGC 5004 Database Systems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4E423-CCF9-468B-A763-7F784662AF12}" type="datetime2">
              <a:rPr lang="en-US" smtClean="0"/>
              <a:t>Thursday, December 1, 2022</a:t>
            </a:fld>
            <a:endParaRPr lang="en-US" dirty="0"/>
          </a:p>
        </p:txBody>
      </p:sp>
      <p:sp>
        <p:nvSpPr>
          <p:cNvPr id="5" name="Footer Placeholder 4"/>
          <p:cNvSpPr>
            <a:spLocks noGrp="1"/>
          </p:cNvSpPr>
          <p:nvPr>
            <p:ph type="ftr" sz="quarter" idx="11"/>
          </p:nvPr>
        </p:nvSpPr>
        <p:spPr/>
        <p:txBody>
          <a:bodyPr/>
          <a:lstStyle/>
          <a:p>
            <a:r>
              <a:rPr lang="en-US"/>
              <a:t>CCGC 5004 Database Systems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3EFFE-20D5-404F-A48B-5DA26B38E91D}" type="datetime2">
              <a:rPr lang="en-US" smtClean="0"/>
              <a:t>Thursday, December 1, 2022</a:t>
            </a:fld>
            <a:endParaRPr lang="en-US" dirty="0"/>
          </a:p>
        </p:txBody>
      </p:sp>
      <p:sp>
        <p:nvSpPr>
          <p:cNvPr id="5" name="Footer Placeholder 4"/>
          <p:cNvSpPr>
            <a:spLocks noGrp="1"/>
          </p:cNvSpPr>
          <p:nvPr>
            <p:ph type="ftr" sz="quarter" idx="11"/>
          </p:nvPr>
        </p:nvSpPr>
        <p:spPr/>
        <p:txBody>
          <a:bodyPr/>
          <a:lstStyle/>
          <a:p>
            <a:r>
              <a:rPr lang="en-US"/>
              <a:t>CCGC 5004 Database Systems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AD6FF-6ECF-4BCF-8382-8B4480B55F10}" type="datetime2">
              <a:rPr lang="en-US" smtClean="0"/>
              <a:t>Thursday, December 1, 2022</a:t>
            </a:fld>
            <a:endParaRPr lang="en-US" dirty="0"/>
          </a:p>
        </p:txBody>
      </p:sp>
      <p:sp>
        <p:nvSpPr>
          <p:cNvPr id="5" name="Footer Placeholder 4"/>
          <p:cNvSpPr>
            <a:spLocks noGrp="1"/>
          </p:cNvSpPr>
          <p:nvPr>
            <p:ph type="ftr" sz="quarter" idx="11"/>
          </p:nvPr>
        </p:nvSpPr>
        <p:spPr/>
        <p:txBody>
          <a:bodyPr/>
          <a:lstStyle/>
          <a:p>
            <a:r>
              <a:rPr lang="en-US"/>
              <a:t>CCGC 5004 Database Systems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0924FE-EEEA-4A2B-9B95-B8AE04256D96}" type="datetime2">
              <a:rPr lang="en-US" smtClean="0"/>
              <a:t>Thursday, December 1, 2022</a:t>
            </a:fld>
            <a:endParaRPr lang="en-US" dirty="0"/>
          </a:p>
        </p:txBody>
      </p:sp>
      <p:sp>
        <p:nvSpPr>
          <p:cNvPr id="6" name="Footer Placeholder 5"/>
          <p:cNvSpPr>
            <a:spLocks noGrp="1"/>
          </p:cNvSpPr>
          <p:nvPr>
            <p:ph type="ftr" sz="quarter" idx="11"/>
          </p:nvPr>
        </p:nvSpPr>
        <p:spPr/>
        <p:txBody>
          <a:bodyPr/>
          <a:lstStyle/>
          <a:p>
            <a:r>
              <a:rPr lang="en-US"/>
              <a:t>CCGC 5004 Database Systems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54B9DD-21C2-4FBD-94D1-1A2813D75CF2}" type="datetime2">
              <a:rPr lang="en-US" smtClean="0"/>
              <a:t>Thursday, December 1, 2022</a:t>
            </a:fld>
            <a:endParaRPr lang="en-US" dirty="0"/>
          </a:p>
        </p:txBody>
      </p:sp>
      <p:sp>
        <p:nvSpPr>
          <p:cNvPr id="8" name="Footer Placeholder 7"/>
          <p:cNvSpPr>
            <a:spLocks noGrp="1"/>
          </p:cNvSpPr>
          <p:nvPr>
            <p:ph type="ftr" sz="quarter" idx="11"/>
          </p:nvPr>
        </p:nvSpPr>
        <p:spPr/>
        <p:txBody>
          <a:bodyPr/>
          <a:lstStyle/>
          <a:p>
            <a:r>
              <a:rPr lang="en-US"/>
              <a:t>CCGC 5004 Database Systems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97CB1-B61E-4F75-A867-276348FC5328}" type="datetime2">
              <a:rPr lang="en-US" smtClean="0"/>
              <a:t>Thursday, December 1, 2022</a:t>
            </a:fld>
            <a:endParaRPr lang="en-US" dirty="0"/>
          </a:p>
        </p:txBody>
      </p:sp>
      <p:sp>
        <p:nvSpPr>
          <p:cNvPr id="4" name="Footer Placeholder 3"/>
          <p:cNvSpPr>
            <a:spLocks noGrp="1"/>
          </p:cNvSpPr>
          <p:nvPr>
            <p:ph type="ftr" sz="quarter" idx="11"/>
          </p:nvPr>
        </p:nvSpPr>
        <p:spPr/>
        <p:txBody>
          <a:bodyPr/>
          <a:lstStyle/>
          <a:p>
            <a:r>
              <a:rPr lang="en-US"/>
              <a:t>CCGC 5004 Database Systems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6D7F73-7445-423D-B899-633BE35ECD6A}" type="datetime2">
              <a:rPr lang="en-US" smtClean="0"/>
              <a:t>Thursday, December 1, 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CCGC 5004 Database Systems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A3DB6-E332-4460-AF14-57AEABD34234}" type="datetime2">
              <a:rPr lang="en-US" smtClean="0"/>
              <a:t>Thursday, December 1, 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CCGC 5004 Database Systems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52DE77-6FC8-441D-9DF2-5B40C9920936}" type="datetime2">
              <a:rPr lang="en-US" smtClean="0"/>
              <a:t>Thursday, December 1, 2022</a:t>
            </a:fld>
            <a:endParaRPr lang="en-US" dirty="0"/>
          </a:p>
        </p:txBody>
      </p:sp>
      <p:sp>
        <p:nvSpPr>
          <p:cNvPr id="6" name="Footer Placeholder 5"/>
          <p:cNvSpPr>
            <a:spLocks noGrp="1"/>
          </p:cNvSpPr>
          <p:nvPr>
            <p:ph type="ftr" sz="quarter" idx="11"/>
          </p:nvPr>
        </p:nvSpPr>
        <p:spPr/>
        <p:txBody>
          <a:bodyPr/>
          <a:lstStyle/>
          <a:p>
            <a:r>
              <a:rPr lang="en-US"/>
              <a:t>CCGC 5004 Database Systems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C6541C-FFE4-47EC-98BB-4DA3B7F7A555}" type="datetime2">
              <a:rPr lang="en-US" smtClean="0"/>
              <a:t>Thursday, December 1, 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CCGC 5004 Database Systems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2589-B21C-45FE-AA0C-AE22BC5C6837}"/>
              </a:ext>
            </a:extLst>
          </p:cNvPr>
          <p:cNvSpPr>
            <a:spLocks noGrp="1"/>
          </p:cNvSpPr>
          <p:nvPr>
            <p:ph type="ctrTitle"/>
          </p:nvPr>
        </p:nvSpPr>
        <p:spPr/>
        <p:txBody>
          <a:bodyPr/>
          <a:lstStyle/>
          <a:p>
            <a:r>
              <a:rPr lang="en-CA" dirty="0"/>
              <a:t>CCGC 5004 Database Systems</a:t>
            </a:r>
          </a:p>
        </p:txBody>
      </p:sp>
      <p:sp>
        <p:nvSpPr>
          <p:cNvPr id="3" name="Subtitle 2">
            <a:extLst>
              <a:ext uri="{FF2B5EF4-FFF2-40B4-BE49-F238E27FC236}">
                <a16:creationId xmlns:a16="http://schemas.microsoft.com/office/drawing/2014/main" id="{5C583B7D-71EF-4FBA-85C6-BFB8A0A1F5CE}"/>
              </a:ext>
            </a:extLst>
          </p:cNvPr>
          <p:cNvSpPr>
            <a:spLocks noGrp="1"/>
          </p:cNvSpPr>
          <p:nvPr>
            <p:ph type="subTitle" idx="1"/>
          </p:nvPr>
        </p:nvSpPr>
        <p:spPr/>
        <p:txBody>
          <a:bodyPr/>
          <a:lstStyle/>
          <a:p>
            <a:r>
              <a:rPr lang="en-CA" dirty="0"/>
              <a:t>Document store</a:t>
            </a:r>
          </a:p>
        </p:txBody>
      </p:sp>
      <p:sp>
        <p:nvSpPr>
          <p:cNvPr id="4" name="Date Placeholder 3">
            <a:extLst>
              <a:ext uri="{FF2B5EF4-FFF2-40B4-BE49-F238E27FC236}">
                <a16:creationId xmlns:a16="http://schemas.microsoft.com/office/drawing/2014/main" id="{6D24A236-2F3D-452A-8BFA-66891DD5B4C7}"/>
              </a:ext>
            </a:extLst>
          </p:cNvPr>
          <p:cNvSpPr>
            <a:spLocks noGrp="1"/>
          </p:cNvSpPr>
          <p:nvPr>
            <p:ph type="dt" sz="half" idx="10"/>
          </p:nvPr>
        </p:nvSpPr>
        <p:spPr/>
        <p:txBody>
          <a:bodyPr/>
          <a:lstStyle/>
          <a:p>
            <a:fld id="{98BE1CA5-4A18-44BB-B3E6-54A25F9AFCCC}"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C679706E-DC1F-4A70-9100-ADB8E355AFBD}"/>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80037F97-DE7E-4882-BEEB-D49E20D8D06E}"/>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105208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312E-0156-43EC-ACB3-3DBACDAE926A}"/>
              </a:ext>
            </a:extLst>
          </p:cNvPr>
          <p:cNvSpPr>
            <a:spLocks noGrp="1"/>
          </p:cNvSpPr>
          <p:nvPr>
            <p:ph type="title"/>
          </p:nvPr>
        </p:nvSpPr>
        <p:spPr/>
        <p:txBody>
          <a:bodyPr/>
          <a:lstStyle/>
          <a:p>
            <a:r>
              <a:rPr lang="en-CA" dirty="0"/>
              <a:t>Working with Complex Types in JSON</a:t>
            </a:r>
          </a:p>
        </p:txBody>
      </p:sp>
      <p:sp>
        <p:nvSpPr>
          <p:cNvPr id="3" name="Content Placeholder 2">
            <a:extLst>
              <a:ext uri="{FF2B5EF4-FFF2-40B4-BE49-F238E27FC236}">
                <a16:creationId xmlns:a16="http://schemas.microsoft.com/office/drawing/2014/main" id="{D53CE0A1-8763-42D8-B1CB-8A384CA79AD2}"/>
              </a:ext>
            </a:extLst>
          </p:cNvPr>
          <p:cNvSpPr>
            <a:spLocks noGrp="1"/>
          </p:cNvSpPr>
          <p:nvPr>
            <p:ph idx="1"/>
          </p:nvPr>
        </p:nvSpPr>
        <p:spPr/>
        <p:txBody>
          <a:bodyPr/>
          <a:lstStyle/>
          <a:p>
            <a:pPr>
              <a:buFont typeface="Arial" panose="020B0604020202020204" pitchFamily="34" charset="0"/>
              <a:buChar char="•"/>
            </a:pPr>
            <a:r>
              <a:rPr lang="en-CA" dirty="0"/>
              <a:t>In the example on the previous page, curly brackets are used throughout to form a nested JSON object with associated username, and location data for each of the 4 users</a:t>
            </a:r>
          </a:p>
          <a:p>
            <a:pPr>
              <a:buFont typeface="Arial" panose="020B0604020202020204" pitchFamily="34" charset="0"/>
              <a:buChar char="•"/>
            </a:pPr>
            <a:r>
              <a:rPr lang="en-CA" dirty="0"/>
              <a:t>Just like any other value, when using objects, commas are used to separate elements</a:t>
            </a:r>
          </a:p>
        </p:txBody>
      </p:sp>
      <p:sp>
        <p:nvSpPr>
          <p:cNvPr id="4" name="Date Placeholder 3">
            <a:extLst>
              <a:ext uri="{FF2B5EF4-FFF2-40B4-BE49-F238E27FC236}">
                <a16:creationId xmlns:a16="http://schemas.microsoft.com/office/drawing/2014/main" id="{F869E09A-0ED0-4381-91A6-5B0C579D19EB}"/>
              </a:ext>
            </a:extLst>
          </p:cNvPr>
          <p:cNvSpPr>
            <a:spLocks noGrp="1"/>
          </p:cNvSpPr>
          <p:nvPr>
            <p:ph type="dt" sz="half" idx="10"/>
          </p:nvPr>
        </p:nvSpPr>
        <p:spPr/>
        <p:txBody>
          <a:bodyPr/>
          <a:lstStyle/>
          <a:p>
            <a:fld id="{226CB930-68F6-4742-9B5F-620421A7B7DA}"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A00CCF95-2F76-486D-B08E-F7B28B9A3803}"/>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7A653CF2-2D42-4DF8-A8B9-397FA97091FB}"/>
              </a:ext>
            </a:extLst>
          </p:cNvPr>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394233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A075-EFCA-43DF-86F4-EDC20915CA0C}"/>
              </a:ext>
            </a:extLst>
          </p:cNvPr>
          <p:cNvSpPr>
            <a:spLocks noGrp="1"/>
          </p:cNvSpPr>
          <p:nvPr>
            <p:ph type="title"/>
          </p:nvPr>
        </p:nvSpPr>
        <p:spPr/>
        <p:txBody>
          <a:bodyPr/>
          <a:lstStyle/>
          <a:p>
            <a:r>
              <a:rPr lang="en-CA" dirty="0"/>
              <a:t>Nested Arrays </a:t>
            </a:r>
          </a:p>
        </p:txBody>
      </p:sp>
      <p:sp>
        <p:nvSpPr>
          <p:cNvPr id="3" name="Content Placeholder 2">
            <a:extLst>
              <a:ext uri="{FF2B5EF4-FFF2-40B4-BE49-F238E27FC236}">
                <a16:creationId xmlns:a16="http://schemas.microsoft.com/office/drawing/2014/main" id="{5C1C4630-8735-41E0-895B-2F410C89EDB5}"/>
              </a:ext>
            </a:extLst>
          </p:cNvPr>
          <p:cNvSpPr>
            <a:spLocks noGrp="1"/>
          </p:cNvSpPr>
          <p:nvPr>
            <p:ph idx="1"/>
          </p:nvPr>
        </p:nvSpPr>
        <p:spPr/>
        <p:txBody>
          <a:bodyPr/>
          <a:lstStyle/>
          <a:p>
            <a:pPr>
              <a:buFont typeface="Arial" panose="020B0604020202020204" pitchFamily="34" charset="0"/>
              <a:buChar char="•"/>
            </a:pPr>
            <a:r>
              <a:rPr lang="en-CA" dirty="0"/>
              <a:t>Data can also be nested within the JSON format by using JavaScript arrays that are passed as a value</a:t>
            </a:r>
          </a:p>
          <a:p>
            <a:pPr>
              <a:buFont typeface="Arial" panose="020B0604020202020204" pitchFamily="34" charset="0"/>
              <a:buChar char="•"/>
            </a:pPr>
            <a:r>
              <a:rPr lang="en-CA" dirty="0"/>
              <a:t>JavaScript uses square brackets [  ] on either end of this array type</a:t>
            </a:r>
          </a:p>
          <a:p>
            <a:pPr>
              <a:buFont typeface="Arial" panose="020B0604020202020204" pitchFamily="34" charset="0"/>
              <a:buChar char="•"/>
            </a:pPr>
            <a:r>
              <a:rPr lang="en-CA" dirty="0"/>
              <a:t>Arrays are ordered collections and can contain values of differing data types</a:t>
            </a:r>
          </a:p>
          <a:p>
            <a:pPr>
              <a:buFont typeface="Arial" panose="020B0604020202020204" pitchFamily="34" charset="0"/>
              <a:buChar char="•"/>
            </a:pPr>
            <a:r>
              <a:rPr lang="en-CA" dirty="0"/>
              <a:t>We may use an array when we are dealing with a lot of data that can be easily grouped together </a:t>
            </a:r>
          </a:p>
          <a:p>
            <a:pPr>
              <a:buFont typeface="Arial" panose="020B0604020202020204" pitchFamily="34" charset="0"/>
              <a:buChar char="•"/>
            </a:pPr>
            <a:r>
              <a:rPr lang="en-CA" dirty="0"/>
              <a:t>Consider the example of a single user with various websites and social media  profiles associated with the single user</a:t>
            </a:r>
          </a:p>
          <a:p>
            <a:pPr>
              <a:buFont typeface="Arial" panose="020B0604020202020204" pitchFamily="34" charset="0"/>
              <a:buChar char="•"/>
            </a:pPr>
            <a:r>
              <a:rPr lang="en-CA" dirty="0"/>
              <a:t>On the next slide the nested array is highlighted for Sammy</a:t>
            </a:r>
          </a:p>
        </p:txBody>
      </p:sp>
      <p:sp>
        <p:nvSpPr>
          <p:cNvPr id="4" name="Date Placeholder 3">
            <a:extLst>
              <a:ext uri="{FF2B5EF4-FFF2-40B4-BE49-F238E27FC236}">
                <a16:creationId xmlns:a16="http://schemas.microsoft.com/office/drawing/2014/main" id="{749E8038-2E98-496D-9E5B-EEBD1BDCB261}"/>
              </a:ext>
            </a:extLst>
          </p:cNvPr>
          <p:cNvSpPr>
            <a:spLocks noGrp="1"/>
          </p:cNvSpPr>
          <p:nvPr>
            <p:ph type="dt" sz="half" idx="10"/>
          </p:nvPr>
        </p:nvSpPr>
        <p:spPr/>
        <p:txBody>
          <a:bodyPr/>
          <a:lstStyle/>
          <a:p>
            <a:fld id="{2CAC0531-5518-4614-9D1C-846B475EFF22}"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EB4F4960-19AF-4807-8B37-8D0685C24778}"/>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AF182D3C-BFC4-4DEE-9FA6-FDFE31525E75}"/>
              </a:ext>
            </a:extLst>
          </p:cNvPr>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207187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7059-CA50-43BE-832D-799CE4F6CEEC}"/>
              </a:ext>
            </a:extLst>
          </p:cNvPr>
          <p:cNvSpPr>
            <a:spLocks noGrp="1"/>
          </p:cNvSpPr>
          <p:nvPr>
            <p:ph type="title"/>
          </p:nvPr>
        </p:nvSpPr>
        <p:spPr/>
        <p:txBody>
          <a:bodyPr/>
          <a:lstStyle/>
          <a:p>
            <a:r>
              <a:rPr lang="en-CA" dirty="0"/>
              <a:t>Nested Arrays</a:t>
            </a:r>
          </a:p>
        </p:txBody>
      </p:sp>
      <p:pic>
        <p:nvPicPr>
          <p:cNvPr id="5" name="Content Placeholder 4">
            <a:extLst>
              <a:ext uri="{FF2B5EF4-FFF2-40B4-BE49-F238E27FC236}">
                <a16:creationId xmlns:a16="http://schemas.microsoft.com/office/drawing/2014/main" id="{E08E44B3-3F9A-41B4-857E-78A000A3380F}"/>
              </a:ext>
            </a:extLst>
          </p:cNvPr>
          <p:cNvPicPr>
            <a:picLocks noGrp="1" noChangeAspect="1"/>
          </p:cNvPicPr>
          <p:nvPr>
            <p:ph idx="1"/>
          </p:nvPr>
        </p:nvPicPr>
        <p:blipFill>
          <a:blip r:embed="rId2"/>
          <a:stretch>
            <a:fillRect/>
          </a:stretch>
        </p:blipFill>
        <p:spPr>
          <a:xfrm>
            <a:off x="1092611" y="1823836"/>
            <a:ext cx="5597438" cy="4500340"/>
          </a:xfrm>
        </p:spPr>
      </p:pic>
      <p:sp>
        <p:nvSpPr>
          <p:cNvPr id="3" name="Date Placeholder 2">
            <a:extLst>
              <a:ext uri="{FF2B5EF4-FFF2-40B4-BE49-F238E27FC236}">
                <a16:creationId xmlns:a16="http://schemas.microsoft.com/office/drawing/2014/main" id="{AE6B299B-5EB5-4A6B-9C4A-519D67E6F32B}"/>
              </a:ext>
            </a:extLst>
          </p:cNvPr>
          <p:cNvSpPr>
            <a:spLocks noGrp="1"/>
          </p:cNvSpPr>
          <p:nvPr>
            <p:ph type="dt" sz="half" idx="10"/>
          </p:nvPr>
        </p:nvSpPr>
        <p:spPr/>
        <p:txBody>
          <a:bodyPr/>
          <a:lstStyle/>
          <a:p>
            <a:fld id="{9A3CB978-6E52-4457-9AB7-1C4051A252FF}" type="datetime2">
              <a:rPr lang="en-US" smtClean="0"/>
              <a:t>Thursday, December 1, 2022</a:t>
            </a:fld>
            <a:endParaRPr lang="en-US" dirty="0"/>
          </a:p>
        </p:txBody>
      </p:sp>
      <p:sp>
        <p:nvSpPr>
          <p:cNvPr id="4" name="Footer Placeholder 3">
            <a:extLst>
              <a:ext uri="{FF2B5EF4-FFF2-40B4-BE49-F238E27FC236}">
                <a16:creationId xmlns:a16="http://schemas.microsoft.com/office/drawing/2014/main" id="{F17D0B63-EA16-4B15-BD54-83C852D75AB4}"/>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0CFDCDC7-0232-4E53-B55F-621088C59FDE}"/>
              </a:ext>
            </a:extLst>
          </p:cNvPr>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296605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722B-7F4A-4C60-8C29-92B9E37F64BB}"/>
              </a:ext>
            </a:extLst>
          </p:cNvPr>
          <p:cNvSpPr>
            <a:spLocks noGrp="1"/>
          </p:cNvSpPr>
          <p:nvPr>
            <p:ph type="title"/>
          </p:nvPr>
        </p:nvSpPr>
        <p:spPr/>
        <p:txBody>
          <a:bodyPr/>
          <a:lstStyle/>
          <a:p>
            <a:r>
              <a:rPr lang="en-CA" dirty="0"/>
              <a:t>Relational Tables</a:t>
            </a:r>
          </a:p>
        </p:txBody>
      </p:sp>
      <p:sp>
        <p:nvSpPr>
          <p:cNvPr id="3" name="Content Placeholder 2">
            <a:extLst>
              <a:ext uri="{FF2B5EF4-FFF2-40B4-BE49-F238E27FC236}">
                <a16:creationId xmlns:a16="http://schemas.microsoft.com/office/drawing/2014/main" id="{F26F62E4-EFE3-4DBF-B7C2-F2DCC3A35815}"/>
              </a:ext>
            </a:extLst>
          </p:cNvPr>
          <p:cNvSpPr>
            <a:spLocks noGrp="1"/>
          </p:cNvSpPr>
          <p:nvPr>
            <p:ph idx="1"/>
          </p:nvPr>
        </p:nvSpPr>
        <p:spPr/>
        <p:txBody>
          <a:bodyPr/>
          <a:lstStyle/>
          <a:p>
            <a:r>
              <a:rPr lang="en-CA" dirty="0"/>
              <a:t>The </a:t>
            </a:r>
            <a:r>
              <a:rPr lang="en-CA" dirty="0">
                <a:solidFill>
                  <a:srgbClr val="FF0000"/>
                </a:solidFill>
              </a:rPr>
              <a:t>X </a:t>
            </a:r>
            <a:r>
              <a:rPr lang="en-CA" dirty="0" err="1">
                <a:solidFill>
                  <a:srgbClr val="FF0000"/>
                </a:solidFill>
              </a:rPr>
              <a:t>DevAPI</a:t>
            </a:r>
            <a:r>
              <a:rPr lang="en-CA" dirty="0">
                <a:solidFill>
                  <a:srgbClr val="FF0000"/>
                </a:solidFill>
              </a:rPr>
              <a:t> </a:t>
            </a:r>
            <a:r>
              <a:rPr lang="en-CA" dirty="0"/>
              <a:t>of MySQL can also work with relational tables</a:t>
            </a:r>
          </a:p>
          <a:p>
            <a:r>
              <a:rPr lang="en-CA" dirty="0"/>
              <a:t>Each relational table is associated with a storage engine</a:t>
            </a:r>
          </a:p>
          <a:p>
            <a:r>
              <a:rPr lang="en-CA" dirty="0"/>
              <a:t>The </a:t>
            </a:r>
            <a:r>
              <a:rPr lang="en-CA" dirty="0">
                <a:solidFill>
                  <a:srgbClr val="FF0000"/>
                </a:solidFill>
              </a:rPr>
              <a:t>default engine </a:t>
            </a:r>
            <a:r>
              <a:rPr lang="en-CA" dirty="0"/>
              <a:t>is </a:t>
            </a:r>
            <a:r>
              <a:rPr lang="en-CA" dirty="0">
                <a:solidFill>
                  <a:srgbClr val="FF0000"/>
                </a:solidFill>
              </a:rPr>
              <a:t>InnoDB f</a:t>
            </a:r>
            <a:r>
              <a:rPr lang="en-CA" dirty="0"/>
              <a:t>or SQL and it is also the </a:t>
            </a:r>
            <a:r>
              <a:rPr lang="en-CA" dirty="0">
                <a:solidFill>
                  <a:srgbClr val="FF0000"/>
                </a:solidFill>
              </a:rPr>
              <a:t>default engine </a:t>
            </a:r>
            <a:r>
              <a:rPr lang="en-CA" dirty="0"/>
              <a:t>with the </a:t>
            </a:r>
            <a:r>
              <a:rPr lang="en-CA" dirty="0">
                <a:solidFill>
                  <a:srgbClr val="FF0000"/>
                </a:solidFill>
              </a:rPr>
              <a:t>X </a:t>
            </a:r>
            <a:r>
              <a:rPr lang="en-CA" dirty="0" err="1">
                <a:solidFill>
                  <a:srgbClr val="FF0000"/>
                </a:solidFill>
              </a:rPr>
              <a:t>DevAPI</a:t>
            </a:r>
            <a:r>
              <a:rPr lang="en-CA" dirty="0">
                <a:solidFill>
                  <a:srgbClr val="FF0000"/>
                </a:solidFill>
              </a:rPr>
              <a:t> </a:t>
            </a:r>
            <a:r>
              <a:rPr lang="en-CA" dirty="0"/>
              <a:t>of MySQL for document collections</a:t>
            </a:r>
          </a:p>
          <a:p>
            <a:r>
              <a:rPr lang="en-CA" dirty="0"/>
              <a:t>To confirm the schema that is assigned to the global variable, issue </a:t>
            </a:r>
            <a:r>
              <a:rPr lang="en-CA" dirty="0" err="1">
                <a:solidFill>
                  <a:srgbClr val="FF0000"/>
                </a:solidFill>
              </a:rPr>
              <a:t>db</a:t>
            </a:r>
            <a:endParaRPr lang="en-CA" dirty="0">
              <a:solidFill>
                <a:srgbClr val="FF0000"/>
              </a:solidFill>
            </a:endParaRPr>
          </a:p>
        </p:txBody>
      </p:sp>
      <p:pic>
        <p:nvPicPr>
          <p:cNvPr id="5" name="Picture 4">
            <a:extLst>
              <a:ext uri="{FF2B5EF4-FFF2-40B4-BE49-F238E27FC236}">
                <a16:creationId xmlns:a16="http://schemas.microsoft.com/office/drawing/2014/main" id="{24FC7293-AB1C-4E69-949B-A24A11062F10}"/>
              </a:ext>
            </a:extLst>
          </p:cNvPr>
          <p:cNvPicPr>
            <a:picLocks noChangeAspect="1"/>
          </p:cNvPicPr>
          <p:nvPr/>
        </p:nvPicPr>
        <p:blipFill>
          <a:blip r:embed="rId2"/>
          <a:stretch>
            <a:fillRect/>
          </a:stretch>
        </p:blipFill>
        <p:spPr>
          <a:xfrm>
            <a:off x="1097279" y="4288527"/>
            <a:ext cx="10818323" cy="628030"/>
          </a:xfrm>
          <a:prstGeom prst="rect">
            <a:avLst/>
          </a:prstGeom>
        </p:spPr>
      </p:pic>
      <p:graphicFrame>
        <p:nvGraphicFramePr>
          <p:cNvPr id="6" name="Table 4">
            <a:extLst>
              <a:ext uri="{FF2B5EF4-FFF2-40B4-BE49-F238E27FC236}">
                <a16:creationId xmlns:a16="http://schemas.microsoft.com/office/drawing/2014/main" id="{2BF93795-CF94-46E3-BF57-7E2F1E40B119}"/>
              </a:ext>
            </a:extLst>
          </p:cNvPr>
          <p:cNvGraphicFramePr>
            <a:graphicFrameLocks/>
          </p:cNvGraphicFramePr>
          <p:nvPr>
            <p:extLst>
              <p:ext uri="{D42A27DB-BD31-4B8C-83A1-F6EECF244321}">
                <p14:modId xmlns:p14="http://schemas.microsoft.com/office/powerpoint/2010/main" val="3248571923"/>
              </p:ext>
            </p:extLst>
          </p:nvPr>
        </p:nvGraphicFramePr>
        <p:xfrm>
          <a:off x="969963" y="18843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188112806"/>
                    </a:ext>
                  </a:extLst>
                </a:gridCol>
                <a:gridCol w="2514600">
                  <a:extLst>
                    <a:ext uri="{9D8B030D-6E8A-4147-A177-3AD203B41FA5}">
                      <a16:colId xmlns:a16="http://schemas.microsoft.com/office/drawing/2014/main" val="4220672479"/>
                    </a:ext>
                  </a:extLst>
                </a:gridCol>
                <a:gridCol w="2514600">
                  <a:extLst>
                    <a:ext uri="{9D8B030D-6E8A-4147-A177-3AD203B41FA5}">
                      <a16:colId xmlns:a16="http://schemas.microsoft.com/office/drawing/2014/main" val="1649002372"/>
                    </a:ext>
                  </a:extLst>
                </a:gridCol>
                <a:gridCol w="2514600">
                  <a:extLst>
                    <a:ext uri="{9D8B030D-6E8A-4147-A177-3AD203B41FA5}">
                      <a16:colId xmlns:a16="http://schemas.microsoft.com/office/drawing/2014/main" val="798175216"/>
                    </a:ext>
                  </a:extLst>
                </a:gridCol>
              </a:tblGrid>
              <a:tr h="370840">
                <a:tc>
                  <a:txBody>
                    <a:bodyPr/>
                    <a:lstStyle/>
                    <a:p>
                      <a:r>
                        <a:rPr lang="en-CA" dirty="0"/>
                        <a:t>CRUD Operation</a:t>
                      </a:r>
                    </a:p>
                  </a:txBody>
                  <a:tcPr/>
                </a:tc>
                <a:tc>
                  <a:txBody>
                    <a:bodyPr/>
                    <a:lstStyle/>
                    <a:p>
                      <a:r>
                        <a:rPr lang="en-CA" dirty="0"/>
                        <a:t>Description</a:t>
                      </a:r>
                    </a:p>
                  </a:txBody>
                  <a:tcPr/>
                </a:tc>
                <a:tc>
                  <a:txBody>
                    <a:bodyPr/>
                    <a:lstStyle/>
                    <a:p>
                      <a:r>
                        <a:rPr lang="en-CA" dirty="0"/>
                        <a:t>Document Store</a:t>
                      </a:r>
                    </a:p>
                  </a:txBody>
                  <a:tcPr/>
                </a:tc>
                <a:tc>
                  <a:txBody>
                    <a:bodyPr/>
                    <a:lstStyle/>
                    <a:p>
                      <a:r>
                        <a:rPr lang="en-CA" dirty="0"/>
                        <a:t>Relational Data</a:t>
                      </a:r>
                    </a:p>
                  </a:txBody>
                  <a:tcPr>
                    <a:solidFill>
                      <a:schemeClr val="accent4">
                        <a:lumMod val="60000"/>
                        <a:lumOff val="40000"/>
                      </a:schemeClr>
                    </a:solidFill>
                  </a:tcPr>
                </a:tc>
                <a:extLst>
                  <a:ext uri="{0D108BD9-81ED-4DB2-BD59-A6C34878D82A}">
                    <a16:rowId xmlns:a16="http://schemas.microsoft.com/office/drawing/2014/main" val="3210937220"/>
                  </a:ext>
                </a:extLst>
              </a:tr>
              <a:tr h="370840">
                <a:tc>
                  <a:txBody>
                    <a:bodyPr/>
                    <a:lstStyle/>
                    <a:p>
                      <a:r>
                        <a:rPr lang="en-CA" dirty="0"/>
                        <a:t>CREATE</a:t>
                      </a:r>
                    </a:p>
                  </a:txBody>
                  <a:tcPr/>
                </a:tc>
                <a:tc>
                  <a:txBody>
                    <a:bodyPr/>
                    <a:lstStyle/>
                    <a:p>
                      <a:r>
                        <a:rPr lang="en-CA" dirty="0"/>
                        <a:t>Add  new item/object</a:t>
                      </a:r>
                    </a:p>
                  </a:txBody>
                  <a:tcPr/>
                </a:tc>
                <a:tc>
                  <a:txBody>
                    <a:bodyPr/>
                    <a:lstStyle/>
                    <a:p>
                      <a:r>
                        <a:rPr lang="en-CA" dirty="0" err="1"/>
                        <a:t>collection.add</a:t>
                      </a:r>
                      <a:r>
                        <a:rPr lang="en-CA" dirty="0"/>
                        <a:t>()</a:t>
                      </a:r>
                    </a:p>
                  </a:txBody>
                  <a:tcPr/>
                </a:tc>
                <a:tc>
                  <a:txBody>
                    <a:bodyPr/>
                    <a:lstStyle/>
                    <a:p>
                      <a:r>
                        <a:rPr lang="en-CA" dirty="0" err="1"/>
                        <a:t>table.insert</a:t>
                      </a:r>
                      <a:r>
                        <a:rPr lang="en-CA" dirty="0"/>
                        <a:t>()</a:t>
                      </a:r>
                    </a:p>
                  </a:txBody>
                  <a:tcPr>
                    <a:solidFill>
                      <a:schemeClr val="accent4">
                        <a:lumMod val="60000"/>
                        <a:lumOff val="40000"/>
                      </a:schemeClr>
                    </a:solidFill>
                  </a:tcPr>
                </a:tc>
                <a:extLst>
                  <a:ext uri="{0D108BD9-81ED-4DB2-BD59-A6C34878D82A}">
                    <a16:rowId xmlns:a16="http://schemas.microsoft.com/office/drawing/2014/main" val="2914385069"/>
                  </a:ext>
                </a:extLst>
              </a:tr>
              <a:tr h="370840">
                <a:tc>
                  <a:txBody>
                    <a:bodyPr/>
                    <a:lstStyle/>
                    <a:p>
                      <a:r>
                        <a:rPr lang="en-CA" dirty="0"/>
                        <a:t>READ</a:t>
                      </a:r>
                    </a:p>
                  </a:txBody>
                  <a:tcPr/>
                </a:tc>
                <a:tc>
                  <a:txBody>
                    <a:bodyPr/>
                    <a:lstStyle/>
                    <a:p>
                      <a:r>
                        <a:rPr lang="en-CA" dirty="0"/>
                        <a:t>Retrieve/search for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collection.find</a:t>
                      </a:r>
                      <a:r>
                        <a:rPr lang="en-C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table.select</a:t>
                      </a:r>
                      <a:r>
                        <a:rPr lang="en-CA" dirty="0"/>
                        <a:t>()</a:t>
                      </a:r>
                    </a:p>
                  </a:txBody>
                  <a:tcPr>
                    <a:solidFill>
                      <a:schemeClr val="accent4">
                        <a:lumMod val="60000"/>
                        <a:lumOff val="40000"/>
                      </a:schemeClr>
                    </a:solidFill>
                  </a:tcPr>
                </a:tc>
                <a:extLst>
                  <a:ext uri="{0D108BD9-81ED-4DB2-BD59-A6C34878D82A}">
                    <a16:rowId xmlns:a16="http://schemas.microsoft.com/office/drawing/2014/main" val="876442871"/>
                  </a:ext>
                </a:extLst>
              </a:tr>
              <a:tr h="370840">
                <a:tc>
                  <a:txBody>
                    <a:bodyPr/>
                    <a:lstStyle/>
                    <a:p>
                      <a:r>
                        <a:rPr lang="en-CA" dirty="0"/>
                        <a:t>UPDATE</a:t>
                      </a:r>
                    </a:p>
                  </a:txBody>
                  <a:tcPr/>
                </a:tc>
                <a:tc>
                  <a:txBody>
                    <a:bodyPr/>
                    <a:lstStyle/>
                    <a:p>
                      <a:r>
                        <a:rPr lang="en-CA" dirty="0"/>
                        <a:t>Modify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collection.modify</a:t>
                      </a:r>
                      <a:r>
                        <a:rPr lang="en-C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table.update</a:t>
                      </a:r>
                      <a:r>
                        <a:rPr lang="en-CA" dirty="0"/>
                        <a:t>()</a:t>
                      </a:r>
                    </a:p>
                  </a:txBody>
                  <a:tcPr>
                    <a:solidFill>
                      <a:schemeClr val="accent4">
                        <a:lumMod val="60000"/>
                        <a:lumOff val="40000"/>
                      </a:schemeClr>
                    </a:solidFill>
                  </a:tcPr>
                </a:tc>
                <a:extLst>
                  <a:ext uri="{0D108BD9-81ED-4DB2-BD59-A6C34878D82A}">
                    <a16:rowId xmlns:a16="http://schemas.microsoft.com/office/drawing/2014/main" val="694031047"/>
                  </a:ext>
                </a:extLst>
              </a:tr>
              <a:tr h="370840">
                <a:tc>
                  <a:txBody>
                    <a:bodyPr/>
                    <a:lstStyle/>
                    <a:p>
                      <a:r>
                        <a:rPr lang="en-CA" dirty="0"/>
                        <a:t>DELETE</a:t>
                      </a:r>
                    </a:p>
                  </a:txBody>
                  <a:tcPr/>
                </a:tc>
                <a:tc>
                  <a:txBody>
                    <a:bodyPr/>
                    <a:lstStyle/>
                    <a:p>
                      <a:r>
                        <a:rPr lang="en-CA" dirty="0"/>
                        <a:t>Remove item/object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collection.remove</a:t>
                      </a:r>
                      <a:r>
                        <a:rPr lang="en-C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table.delete</a:t>
                      </a:r>
                      <a:r>
                        <a:rPr lang="en-CA" dirty="0"/>
                        <a:t>()</a:t>
                      </a:r>
                    </a:p>
                  </a:txBody>
                  <a:tcPr>
                    <a:solidFill>
                      <a:schemeClr val="accent4">
                        <a:lumMod val="60000"/>
                        <a:lumOff val="40000"/>
                      </a:schemeClr>
                    </a:solidFill>
                  </a:tcPr>
                </a:tc>
                <a:extLst>
                  <a:ext uri="{0D108BD9-81ED-4DB2-BD59-A6C34878D82A}">
                    <a16:rowId xmlns:a16="http://schemas.microsoft.com/office/drawing/2014/main" val="2307017223"/>
                  </a:ext>
                </a:extLst>
              </a:tr>
            </a:tbl>
          </a:graphicData>
        </a:graphic>
      </p:graphicFrame>
      <p:sp>
        <p:nvSpPr>
          <p:cNvPr id="4" name="TextBox 3">
            <a:extLst>
              <a:ext uri="{FF2B5EF4-FFF2-40B4-BE49-F238E27FC236}">
                <a16:creationId xmlns:a16="http://schemas.microsoft.com/office/drawing/2014/main" id="{B822EC94-1A73-44FD-BB4A-7636F7945C93}"/>
              </a:ext>
            </a:extLst>
          </p:cNvPr>
          <p:cNvSpPr txBox="1"/>
          <p:nvPr/>
        </p:nvSpPr>
        <p:spPr>
          <a:xfrm>
            <a:off x="1097279" y="5308600"/>
            <a:ext cx="10058401" cy="369332"/>
          </a:xfrm>
          <a:prstGeom prst="rect">
            <a:avLst/>
          </a:prstGeom>
          <a:noFill/>
        </p:spPr>
        <p:txBody>
          <a:bodyPr wrap="square" rtlCol="0">
            <a:spAutoFit/>
          </a:bodyPr>
          <a:lstStyle/>
          <a:p>
            <a:pPr marL="285750" indent="-285750">
              <a:buFont typeface="Arial" panose="020B0604020202020204" pitchFamily="34" charset="0"/>
              <a:buChar char="•"/>
            </a:pPr>
            <a:r>
              <a:rPr lang="en-CA" dirty="0"/>
              <a:t>Going to focus this week on the Relational Data commands</a:t>
            </a:r>
          </a:p>
        </p:txBody>
      </p:sp>
      <p:sp>
        <p:nvSpPr>
          <p:cNvPr id="7" name="Date Placeholder 6">
            <a:extLst>
              <a:ext uri="{FF2B5EF4-FFF2-40B4-BE49-F238E27FC236}">
                <a16:creationId xmlns:a16="http://schemas.microsoft.com/office/drawing/2014/main" id="{D15401B7-C501-4586-861C-44253E0B3507}"/>
              </a:ext>
            </a:extLst>
          </p:cNvPr>
          <p:cNvSpPr>
            <a:spLocks noGrp="1"/>
          </p:cNvSpPr>
          <p:nvPr>
            <p:ph type="dt" sz="half" idx="10"/>
          </p:nvPr>
        </p:nvSpPr>
        <p:spPr/>
        <p:txBody>
          <a:bodyPr/>
          <a:lstStyle/>
          <a:p>
            <a:fld id="{59F16DEE-ABC4-4B42-8486-1E0ED0850876}" type="datetime2">
              <a:rPr lang="en-US" smtClean="0"/>
              <a:t>Thursday, December 1, 2022</a:t>
            </a:fld>
            <a:endParaRPr lang="en-US" dirty="0"/>
          </a:p>
        </p:txBody>
      </p:sp>
      <p:sp>
        <p:nvSpPr>
          <p:cNvPr id="8" name="Footer Placeholder 7">
            <a:extLst>
              <a:ext uri="{FF2B5EF4-FFF2-40B4-BE49-F238E27FC236}">
                <a16:creationId xmlns:a16="http://schemas.microsoft.com/office/drawing/2014/main" id="{281340DD-9FCF-4EDD-A760-491B569E520B}"/>
              </a:ext>
            </a:extLst>
          </p:cNvPr>
          <p:cNvSpPr>
            <a:spLocks noGrp="1"/>
          </p:cNvSpPr>
          <p:nvPr>
            <p:ph type="ftr" sz="quarter" idx="11"/>
          </p:nvPr>
        </p:nvSpPr>
        <p:spPr/>
        <p:txBody>
          <a:bodyPr/>
          <a:lstStyle/>
          <a:p>
            <a:r>
              <a:rPr lang="en-US"/>
              <a:t>CCGC 5004 Database Systems</a:t>
            </a:r>
            <a:endParaRPr lang="en-US" dirty="0"/>
          </a:p>
        </p:txBody>
      </p:sp>
      <p:sp>
        <p:nvSpPr>
          <p:cNvPr id="9" name="Slide Number Placeholder 8">
            <a:extLst>
              <a:ext uri="{FF2B5EF4-FFF2-40B4-BE49-F238E27FC236}">
                <a16:creationId xmlns:a16="http://schemas.microsoft.com/office/drawing/2014/main" id="{65600D0F-0415-47E4-836A-29172C621215}"/>
              </a:ext>
            </a:extLst>
          </p:cNvPr>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197745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FC07-7C77-4222-B54A-EC1E33767D3A}"/>
              </a:ext>
            </a:extLst>
          </p:cNvPr>
          <p:cNvSpPr>
            <a:spLocks noGrp="1"/>
          </p:cNvSpPr>
          <p:nvPr>
            <p:ph type="title"/>
          </p:nvPr>
        </p:nvSpPr>
        <p:spPr/>
        <p:txBody>
          <a:bodyPr/>
          <a:lstStyle/>
          <a:p>
            <a:r>
              <a:rPr lang="en-CA" dirty="0"/>
              <a:t>Relational Tables</a:t>
            </a:r>
          </a:p>
        </p:txBody>
      </p:sp>
      <p:sp>
        <p:nvSpPr>
          <p:cNvPr id="3" name="Content Placeholder 2">
            <a:extLst>
              <a:ext uri="{FF2B5EF4-FFF2-40B4-BE49-F238E27FC236}">
                <a16:creationId xmlns:a16="http://schemas.microsoft.com/office/drawing/2014/main" id="{340FBA49-34BC-48CC-9754-9A7CB0CCA8D4}"/>
              </a:ext>
            </a:extLst>
          </p:cNvPr>
          <p:cNvSpPr>
            <a:spLocks noGrp="1"/>
          </p:cNvSpPr>
          <p:nvPr>
            <p:ph idx="1"/>
          </p:nvPr>
        </p:nvSpPr>
        <p:spPr/>
        <p:txBody>
          <a:bodyPr/>
          <a:lstStyle/>
          <a:p>
            <a:pPr>
              <a:buFont typeface="Arial" panose="020B0604020202020204" pitchFamily="34" charset="0"/>
              <a:buChar char="•"/>
            </a:pPr>
            <a:r>
              <a:rPr lang="en-CA" dirty="0"/>
              <a:t>To display all relational tables in your schema </a:t>
            </a:r>
            <a:r>
              <a:rPr lang="en-CA" dirty="0">
                <a:solidFill>
                  <a:srgbClr val="FF0000"/>
                </a:solidFill>
              </a:rPr>
              <a:t>use the </a:t>
            </a:r>
            <a:r>
              <a:rPr lang="en-CA" dirty="0" err="1">
                <a:solidFill>
                  <a:srgbClr val="FF0000"/>
                </a:solidFill>
              </a:rPr>
              <a:t>getTables</a:t>
            </a:r>
            <a:r>
              <a:rPr lang="en-CA" dirty="0">
                <a:solidFill>
                  <a:srgbClr val="FF0000"/>
                </a:solidFill>
              </a:rPr>
              <a:t>() </a:t>
            </a:r>
            <a:r>
              <a:rPr lang="en-CA" dirty="0"/>
              <a:t>method on the </a:t>
            </a:r>
            <a:r>
              <a:rPr lang="en-CA" dirty="0" err="1">
                <a:solidFill>
                  <a:srgbClr val="FF0000"/>
                </a:solidFill>
              </a:rPr>
              <a:t>db</a:t>
            </a:r>
            <a:r>
              <a:rPr lang="en-CA" dirty="0"/>
              <a:t> object</a:t>
            </a:r>
          </a:p>
          <a:p>
            <a:pPr>
              <a:buFont typeface="Arial" panose="020B0604020202020204" pitchFamily="34" charset="0"/>
              <a:buChar char="•"/>
            </a:pPr>
            <a:endParaRPr lang="en-CA" dirty="0"/>
          </a:p>
          <a:p>
            <a:pPr>
              <a:buFont typeface="Arial" panose="020B0604020202020204" pitchFamily="34" charset="0"/>
              <a:buChar char="•"/>
            </a:pPr>
            <a:endParaRPr lang="en-CA" dirty="0"/>
          </a:p>
          <a:p>
            <a:pPr>
              <a:buFont typeface="Arial" panose="020B0604020202020204" pitchFamily="34" charset="0"/>
              <a:buChar char="•"/>
            </a:pPr>
            <a:endParaRPr lang="en-CA" dirty="0"/>
          </a:p>
          <a:p>
            <a:pPr>
              <a:buFont typeface="Arial" panose="020B0604020202020204" pitchFamily="34" charset="0"/>
              <a:buChar char="•"/>
            </a:pPr>
            <a:endParaRPr lang="en-CA" dirty="0"/>
          </a:p>
          <a:p>
            <a:pPr>
              <a:buFont typeface="Arial" panose="020B0604020202020204" pitchFamily="34" charset="0"/>
              <a:buChar char="•"/>
            </a:pPr>
            <a:endParaRPr lang="en-CA" dirty="0"/>
          </a:p>
          <a:p>
            <a:pPr>
              <a:buFont typeface="Arial" panose="020B0604020202020204" pitchFamily="34" charset="0"/>
              <a:buChar char="•"/>
            </a:pPr>
            <a:r>
              <a:rPr lang="en-CA" dirty="0"/>
              <a:t>You may notice that the result is shown as JSON in a key – value pair</a:t>
            </a:r>
          </a:p>
          <a:p>
            <a:endParaRPr lang="en-CA" dirty="0"/>
          </a:p>
        </p:txBody>
      </p:sp>
      <p:pic>
        <p:nvPicPr>
          <p:cNvPr id="5" name="Picture 4">
            <a:extLst>
              <a:ext uri="{FF2B5EF4-FFF2-40B4-BE49-F238E27FC236}">
                <a16:creationId xmlns:a16="http://schemas.microsoft.com/office/drawing/2014/main" id="{ACF2D3D7-ED3B-494F-AF3E-3F6B49F1CF10}"/>
              </a:ext>
            </a:extLst>
          </p:cNvPr>
          <p:cNvPicPr>
            <a:picLocks noChangeAspect="1"/>
          </p:cNvPicPr>
          <p:nvPr/>
        </p:nvPicPr>
        <p:blipFill>
          <a:blip r:embed="rId2"/>
          <a:stretch>
            <a:fillRect/>
          </a:stretch>
        </p:blipFill>
        <p:spPr>
          <a:xfrm>
            <a:off x="1202055" y="2457450"/>
            <a:ext cx="9108577" cy="1797050"/>
          </a:xfrm>
          <a:prstGeom prst="rect">
            <a:avLst/>
          </a:prstGeom>
        </p:spPr>
      </p:pic>
      <p:sp>
        <p:nvSpPr>
          <p:cNvPr id="4" name="Date Placeholder 3">
            <a:extLst>
              <a:ext uri="{FF2B5EF4-FFF2-40B4-BE49-F238E27FC236}">
                <a16:creationId xmlns:a16="http://schemas.microsoft.com/office/drawing/2014/main" id="{279EC6A9-EDBC-489C-89BE-85C64940735B}"/>
              </a:ext>
            </a:extLst>
          </p:cNvPr>
          <p:cNvSpPr>
            <a:spLocks noGrp="1"/>
          </p:cNvSpPr>
          <p:nvPr>
            <p:ph type="dt" sz="half" idx="10"/>
          </p:nvPr>
        </p:nvSpPr>
        <p:spPr/>
        <p:txBody>
          <a:bodyPr/>
          <a:lstStyle/>
          <a:p>
            <a:fld id="{10BEAE5E-3B15-415A-9E05-9E5F0F533163}" type="datetime2">
              <a:rPr lang="en-US" smtClean="0"/>
              <a:t>Thursday, December 1, 2022</a:t>
            </a:fld>
            <a:endParaRPr lang="en-US" dirty="0"/>
          </a:p>
        </p:txBody>
      </p:sp>
      <p:sp>
        <p:nvSpPr>
          <p:cNvPr id="6" name="Footer Placeholder 5">
            <a:extLst>
              <a:ext uri="{FF2B5EF4-FFF2-40B4-BE49-F238E27FC236}">
                <a16:creationId xmlns:a16="http://schemas.microsoft.com/office/drawing/2014/main" id="{4FAAC12A-3F14-4F98-A2A6-DB662DEF35DF}"/>
              </a:ext>
            </a:extLst>
          </p:cNvPr>
          <p:cNvSpPr>
            <a:spLocks noGrp="1"/>
          </p:cNvSpPr>
          <p:nvPr>
            <p:ph type="ftr" sz="quarter" idx="11"/>
          </p:nvPr>
        </p:nvSpPr>
        <p:spPr/>
        <p:txBody>
          <a:bodyPr/>
          <a:lstStyle/>
          <a:p>
            <a:r>
              <a:rPr lang="en-US"/>
              <a:t>CCGC 5004 Database Systems</a:t>
            </a:r>
            <a:endParaRPr lang="en-US" dirty="0"/>
          </a:p>
        </p:txBody>
      </p:sp>
      <p:sp>
        <p:nvSpPr>
          <p:cNvPr id="7" name="Slide Number Placeholder 6">
            <a:extLst>
              <a:ext uri="{FF2B5EF4-FFF2-40B4-BE49-F238E27FC236}">
                <a16:creationId xmlns:a16="http://schemas.microsoft.com/office/drawing/2014/main" id="{B422E9F7-4CD3-44BC-B246-7A20C9EE46B2}"/>
              </a:ext>
            </a:extLst>
          </p:cNvPr>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81539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BA91-8E2A-4925-8A04-B9A7FCA5CC27}"/>
              </a:ext>
            </a:extLst>
          </p:cNvPr>
          <p:cNvSpPr>
            <a:spLocks noGrp="1"/>
          </p:cNvSpPr>
          <p:nvPr>
            <p:ph type="title"/>
          </p:nvPr>
        </p:nvSpPr>
        <p:spPr/>
        <p:txBody>
          <a:bodyPr/>
          <a:lstStyle/>
          <a:p>
            <a:r>
              <a:rPr lang="en-CA" dirty="0"/>
              <a:t>Basic Table Operations</a:t>
            </a:r>
          </a:p>
        </p:txBody>
      </p:sp>
      <p:sp>
        <p:nvSpPr>
          <p:cNvPr id="3" name="Content Placeholder 2">
            <a:extLst>
              <a:ext uri="{FF2B5EF4-FFF2-40B4-BE49-F238E27FC236}">
                <a16:creationId xmlns:a16="http://schemas.microsoft.com/office/drawing/2014/main" id="{908934F7-C6E7-4A45-A7DA-468218001873}"/>
              </a:ext>
            </a:extLst>
          </p:cNvPr>
          <p:cNvSpPr>
            <a:spLocks noGrp="1"/>
          </p:cNvSpPr>
          <p:nvPr>
            <p:ph idx="1"/>
          </p:nvPr>
        </p:nvSpPr>
        <p:spPr>
          <a:xfrm>
            <a:off x="1097280" y="1883834"/>
            <a:ext cx="10058400" cy="4023360"/>
          </a:xfrm>
        </p:spPr>
        <p:txBody>
          <a:bodyPr/>
          <a:lstStyle/>
          <a:p>
            <a:pPr>
              <a:buFont typeface="Arial" panose="020B0604020202020204" pitchFamily="34" charset="0"/>
              <a:buChar char="•"/>
            </a:pPr>
            <a:r>
              <a:rPr lang="en-CA" dirty="0"/>
              <a:t>You can use the </a:t>
            </a:r>
            <a:r>
              <a:rPr lang="en-CA" dirty="0">
                <a:solidFill>
                  <a:srgbClr val="FF0000"/>
                </a:solidFill>
              </a:rPr>
              <a:t>insert() </a:t>
            </a:r>
            <a:r>
              <a:rPr lang="en-CA" dirty="0"/>
              <a:t>method with the </a:t>
            </a:r>
            <a:r>
              <a:rPr lang="en-CA" dirty="0">
                <a:solidFill>
                  <a:srgbClr val="FF0000"/>
                </a:solidFill>
              </a:rPr>
              <a:t>values () </a:t>
            </a:r>
            <a:r>
              <a:rPr lang="en-CA" dirty="0"/>
              <a:t>method to insert records into an existing relational table</a:t>
            </a:r>
          </a:p>
          <a:p>
            <a:pPr>
              <a:buFont typeface="Arial" panose="020B0604020202020204" pitchFamily="34" charset="0"/>
              <a:buChar char="•"/>
            </a:pPr>
            <a:r>
              <a:rPr lang="en-CA" dirty="0"/>
              <a:t>The </a:t>
            </a:r>
            <a:r>
              <a:rPr lang="en-CA" dirty="0">
                <a:solidFill>
                  <a:srgbClr val="FF0000"/>
                </a:solidFill>
              </a:rPr>
              <a:t>insert() </a:t>
            </a:r>
            <a:r>
              <a:rPr lang="en-CA" dirty="0"/>
              <a:t>method accepts individual columns or all columns in the table</a:t>
            </a:r>
          </a:p>
          <a:p>
            <a:pPr>
              <a:buFont typeface="Arial" panose="020B0604020202020204" pitchFamily="34" charset="0"/>
              <a:buChar char="•"/>
            </a:pPr>
            <a:r>
              <a:rPr lang="en-CA" dirty="0"/>
              <a:t>Use one or more </a:t>
            </a:r>
            <a:r>
              <a:rPr lang="en-CA" dirty="0">
                <a:solidFill>
                  <a:srgbClr val="FF0000"/>
                </a:solidFill>
              </a:rPr>
              <a:t>values() </a:t>
            </a:r>
            <a:r>
              <a:rPr lang="en-CA" dirty="0"/>
              <a:t>methods to specify the values to be inserted</a:t>
            </a:r>
          </a:p>
          <a:p>
            <a:r>
              <a:rPr lang="en-CA" sz="2400" b="1" dirty="0"/>
              <a:t>Insert a Complete Record</a:t>
            </a:r>
          </a:p>
          <a:p>
            <a:pPr>
              <a:buFont typeface="Arial" panose="020B0604020202020204" pitchFamily="34" charset="0"/>
              <a:buChar char="•"/>
            </a:pPr>
            <a:r>
              <a:rPr lang="en-CA" dirty="0"/>
              <a:t>To insert a complete record, pass to the </a:t>
            </a:r>
            <a:r>
              <a:rPr lang="en-CA" dirty="0">
                <a:solidFill>
                  <a:srgbClr val="FF0000"/>
                </a:solidFill>
              </a:rPr>
              <a:t>insert() </a:t>
            </a:r>
            <a:r>
              <a:rPr lang="en-CA" dirty="0"/>
              <a:t>method all columns of the table</a:t>
            </a:r>
          </a:p>
          <a:p>
            <a:pPr>
              <a:buFont typeface="Arial" panose="020B0604020202020204" pitchFamily="34" charset="0"/>
              <a:buChar char="•"/>
            </a:pPr>
            <a:r>
              <a:rPr lang="en-CA" dirty="0"/>
              <a:t>Then pass the to the </a:t>
            </a:r>
            <a:r>
              <a:rPr lang="en-CA" dirty="0">
                <a:solidFill>
                  <a:srgbClr val="FF0000"/>
                </a:solidFill>
              </a:rPr>
              <a:t>values() </a:t>
            </a:r>
            <a:r>
              <a:rPr lang="en-CA" dirty="0"/>
              <a:t>method one value for each column in the table</a:t>
            </a:r>
          </a:p>
          <a:p>
            <a:pPr>
              <a:buFont typeface="Arial" panose="020B0604020202020204" pitchFamily="34" charset="0"/>
              <a:buChar char="•"/>
            </a:pPr>
            <a:r>
              <a:rPr lang="en-CA" dirty="0"/>
              <a:t>Add a new record to the city table, in your schema, press enter twice after entering the details</a:t>
            </a:r>
          </a:p>
          <a:p>
            <a:endParaRPr lang="en-CA" dirty="0"/>
          </a:p>
        </p:txBody>
      </p:sp>
      <p:pic>
        <p:nvPicPr>
          <p:cNvPr id="5" name="Picture 4">
            <a:extLst>
              <a:ext uri="{FF2B5EF4-FFF2-40B4-BE49-F238E27FC236}">
                <a16:creationId xmlns:a16="http://schemas.microsoft.com/office/drawing/2014/main" id="{94FC7AA3-2F0A-41B5-AC24-BC3A895ED3F8}"/>
              </a:ext>
            </a:extLst>
          </p:cNvPr>
          <p:cNvPicPr>
            <a:picLocks noChangeAspect="1"/>
          </p:cNvPicPr>
          <p:nvPr/>
        </p:nvPicPr>
        <p:blipFill>
          <a:blip r:embed="rId2"/>
          <a:stretch>
            <a:fillRect/>
          </a:stretch>
        </p:blipFill>
        <p:spPr>
          <a:xfrm>
            <a:off x="1097280" y="5491693"/>
            <a:ext cx="10920510" cy="744007"/>
          </a:xfrm>
          <a:prstGeom prst="rect">
            <a:avLst/>
          </a:prstGeom>
        </p:spPr>
      </p:pic>
      <p:sp>
        <p:nvSpPr>
          <p:cNvPr id="4" name="Date Placeholder 3">
            <a:extLst>
              <a:ext uri="{FF2B5EF4-FFF2-40B4-BE49-F238E27FC236}">
                <a16:creationId xmlns:a16="http://schemas.microsoft.com/office/drawing/2014/main" id="{1537D618-36D0-4DC1-B281-270E078449A2}"/>
              </a:ext>
            </a:extLst>
          </p:cNvPr>
          <p:cNvSpPr>
            <a:spLocks noGrp="1"/>
          </p:cNvSpPr>
          <p:nvPr>
            <p:ph type="dt" sz="half" idx="10"/>
          </p:nvPr>
        </p:nvSpPr>
        <p:spPr/>
        <p:txBody>
          <a:bodyPr/>
          <a:lstStyle/>
          <a:p>
            <a:fld id="{4CEF3225-91EA-4F2D-B1A6-2EA7FB5FAA56}" type="datetime2">
              <a:rPr lang="en-US" smtClean="0"/>
              <a:t>Thursday, December 1, 2022</a:t>
            </a:fld>
            <a:endParaRPr lang="en-US" dirty="0"/>
          </a:p>
        </p:txBody>
      </p:sp>
      <p:sp>
        <p:nvSpPr>
          <p:cNvPr id="6" name="Footer Placeholder 5">
            <a:extLst>
              <a:ext uri="{FF2B5EF4-FFF2-40B4-BE49-F238E27FC236}">
                <a16:creationId xmlns:a16="http://schemas.microsoft.com/office/drawing/2014/main" id="{CEF7B93E-FD4D-476D-9512-26DB0342CD6A}"/>
              </a:ext>
            </a:extLst>
          </p:cNvPr>
          <p:cNvSpPr>
            <a:spLocks noGrp="1"/>
          </p:cNvSpPr>
          <p:nvPr>
            <p:ph type="ftr" sz="quarter" idx="11"/>
          </p:nvPr>
        </p:nvSpPr>
        <p:spPr/>
        <p:txBody>
          <a:bodyPr/>
          <a:lstStyle/>
          <a:p>
            <a:r>
              <a:rPr lang="en-US"/>
              <a:t>CCGC 5004 Database Systems</a:t>
            </a:r>
            <a:endParaRPr lang="en-US" dirty="0"/>
          </a:p>
        </p:txBody>
      </p:sp>
      <p:sp>
        <p:nvSpPr>
          <p:cNvPr id="7" name="Slide Number Placeholder 6">
            <a:extLst>
              <a:ext uri="{FF2B5EF4-FFF2-40B4-BE49-F238E27FC236}">
                <a16:creationId xmlns:a16="http://schemas.microsoft.com/office/drawing/2014/main" id="{C1ECBF8B-13BB-4831-B2C6-8570F5853338}"/>
              </a:ext>
            </a:extLst>
          </p:cNvPr>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225241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1327-6809-41F2-8F53-010B5912DF55}"/>
              </a:ext>
            </a:extLst>
          </p:cNvPr>
          <p:cNvSpPr>
            <a:spLocks noGrp="1"/>
          </p:cNvSpPr>
          <p:nvPr>
            <p:ph type="title"/>
          </p:nvPr>
        </p:nvSpPr>
        <p:spPr/>
        <p:txBody>
          <a:bodyPr/>
          <a:lstStyle/>
          <a:p>
            <a:r>
              <a:rPr lang="en-CA" dirty="0"/>
              <a:t>Basic Table Operations</a:t>
            </a:r>
          </a:p>
        </p:txBody>
      </p:sp>
      <p:sp>
        <p:nvSpPr>
          <p:cNvPr id="7" name="Content Placeholder 6">
            <a:extLst>
              <a:ext uri="{FF2B5EF4-FFF2-40B4-BE49-F238E27FC236}">
                <a16:creationId xmlns:a16="http://schemas.microsoft.com/office/drawing/2014/main" id="{751B5358-D23C-4F05-A111-E7956AED485D}"/>
              </a:ext>
            </a:extLst>
          </p:cNvPr>
          <p:cNvSpPr>
            <a:spLocks noGrp="1"/>
          </p:cNvSpPr>
          <p:nvPr>
            <p:ph idx="1"/>
          </p:nvPr>
        </p:nvSpPr>
        <p:spPr/>
        <p:txBody>
          <a:bodyPr>
            <a:normAutofit lnSpcReduction="10000"/>
          </a:bodyPr>
          <a:lstStyle/>
          <a:p>
            <a:r>
              <a:rPr lang="en-CA" dirty="0"/>
              <a:t>Notice the table CITY has a JSON column for POPULATION</a:t>
            </a:r>
          </a:p>
          <a:p>
            <a:endParaRPr lang="en-CA" dirty="0"/>
          </a:p>
          <a:p>
            <a:endParaRPr lang="en-CA" dirty="0"/>
          </a:p>
          <a:p>
            <a:endParaRPr lang="en-CA" dirty="0"/>
          </a:p>
          <a:p>
            <a:endParaRPr lang="en-CA" dirty="0"/>
          </a:p>
          <a:p>
            <a:endParaRPr lang="en-CA" dirty="0"/>
          </a:p>
          <a:p>
            <a:endParaRPr lang="en-CA" dirty="0"/>
          </a:p>
          <a:p>
            <a:endParaRPr lang="en-CA" dirty="0"/>
          </a:p>
          <a:p>
            <a:r>
              <a:rPr lang="en-CA" dirty="0"/>
              <a:t>In Workbench displayed the record inserted through </a:t>
            </a:r>
            <a:r>
              <a:rPr lang="en-CA" dirty="0" err="1"/>
              <a:t>mysqlsh</a:t>
            </a:r>
            <a:r>
              <a:rPr lang="en-CA" dirty="0"/>
              <a:t>, you can see the Info column displayed as a KEY:VALUE</a:t>
            </a:r>
          </a:p>
          <a:p>
            <a:endParaRPr lang="en-CA" dirty="0"/>
          </a:p>
        </p:txBody>
      </p:sp>
      <p:pic>
        <p:nvPicPr>
          <p:cNvPr id="8" name="Content Placeholder 4">
            <a:extLst>
              <a:ext uri="{FF2B5EF4-FFF2-40B4-BE49-F238E27FC236}">
                <a16:creationId xmlns:a16="http://schemas.microsoft.com/office/drawing/2014/main" id="{0A99450E-959C-40B4-86E7-2A303440B9DF}"/>
              </a:ext>
            </a:extLst>
          </p:cNvPr>
          <p:cNvPicPr>
            <a:picLocks noChangeAspect="1"/>
          </p:cNvPicPr>
          <p:nvPr/>
        </p:nvPicPr>
        <p:blipFill>
          <a:blip r:embed="rId2"/>
          <a:stretch>
            <a:fillRect/>
          </a:stretch>
        </p:blipFill>
        <p:spPr>
          <a:xfrm>
            <a:off x="1097280" y="2523919"/>
            <a:ext cx="3947698" cy="2445647"/>
          </a:xfrm>
          <a:prstGeom prst="rect">
            <a:avLst/>
          </a:prstGeom>
        </p:spPr>
      </p:pic>
      <p:pic>
        <p:nvPicPr>
          <p:cNvPr id="10" name="Picture 9">
            <a:extLst>
              <a:ext uri="{FF2B5EF4-FFF2-40B4-BE49-F238E27FC236}">
                <a16:creationId xmlns:a16="http://schemas.microsoft.com/office/drawing/2014/main" id="{D9940E13-E75F-4DFF-BFE6-0A111741646C}"/>
              </a:ext>
            </a:extLst>
          </p:cNvPr>
          <p:cNvPicPr>
            <a:picLocks noChangeAspect="1"/>
          </p:cNvPicPr>
          <p:nvPr/>
        </p:nvPicPr>
        <p:blipFill>
          <a:blip r:embed="rId3"/>
          <a:stretch>
            <a:fillRect/>
          </a:stretch>
        </p:blipFill>
        <p:spPr>
          <a:xfrm>
            <a:off x="4476585" y="2523919"/>
            <a:ext cx="7530132" cy="1571003"/>
          </a:xfrm>
          <a:prstGeom prst="rect">
            <a:avLst/>
          </a:prstGeom>
        </p:spPr>
      </p:pic>
      <p:sp>
        <p:nvSpPr>
          <p:cNvPr id="11" name="Date Placeholder 10">
            <a:extLst>
              <a:ext uri="{FF2B5EF4-FFF2-40B4-BE49-F238E27FC236}">
                <a16:creationId xmlns:a16="http://schemas.microsoft.com/office/drawing/2014/main" id="{85A12A14-91FC-4C22-9CDF-D47555EDDF65}"/>
              </a:ext>
            </a:extLst>
          </p:cNvPr>
          <p:cNvSpPr>
            <a:spLocks noGrp="1"/>
          </p:cNvSpPr>
          <p:nvPr>
            <p:ph type="dt" sz="half" idx="10"/>
          </p:nvPr>
        </p:nvSpPr>
        <p:spPr/>
        <p:txBody>
          <a:bodyPr/>
          <a:lstStyle/>
          <a:p>
            <a:fld id="{FA1669A0-8EB1-4362-9296-C36BCE8043D6}" type="datetime2">
              <a:rPr lang="en-US" smtClean="0"/>
              <a:t>Thursday, December 1, 2022</a:t>
            </a:fld>
            <a:endParaRPr lang="en-US" dirty="0"/>
          </a:p>
        </p:txBody>
      </p:sp>
      <p:sp>
        <p:nvSpPr>
          <p:cNvPr id="12" name="Footer Placeholder 11">
            <a:extLst>
              <a:ext uri="{FF2B5EF4-FFF2-40B4-BE49-F238E27FC236}">
                <a16:creationId xmlns:a16="http://schemas.microsoft.com/office/drawing/2014/main" id="{94CA27FA-AF18-42CD-980C-537AF33684F4}"/>
              </a:ext>
            </a:extLst>
          </p:cNvPr>
          <p:cNvSpPr>
            <a:spLocks noGrp="1"/>
          </p:cNvSpPr>
          <p:nvPr>
            <p:ph type="ftr" sz="quarter" idx="11"/>
          </p:nvPr>
        </p:nvSpPr>
        <p:spPr/>
        <p:txBody>
          <a:bodyPr/>
          <a:lstStyle/>
          <a:p>
            <a:r>
              <a:rPr lang="en-US"/>
              <a:t>CCGC 5004 Database Systems</a:t>
            </a:r>
            <a:endParaRPr lang="en-US" dirty="0"/>
          </a:p>
        </p:txBody>
      </p:sp>
      <p:sp>
        <p:nvSpPr>
          <p:cNvPr id="13" name="Slide Number Placeholder 12">
            <a:extLst>
              <a:ext uri="{FF2B5EF4-FFF2-40B4-BE49-F238E27FC236}">
                <a16:creationId xmlns:a16="http://schemas.microsoft.com/office/drawing/2014/main" id="{3993FC32-FF1E-4E0A-86B4-5A3309AB7E9E}"/>
              </a:ext>
            </a:extLst>
          </p:cNvPr>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2902627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733B-FAED-43D4-9169-C4F3AE39B3DD}"/>
              </a:ext>
            </a:extLst>
          </p:cNvPr>
          <p:cNvSpPr>
            <a:spLocks noGrp="1"/>
          </p:cNvSpPr>
          <p:nvPr>
            <p:ph type="title"/>
          </p:nvPr>
        </p:nvSpPr>
        <p:spPr/>
        <p:txBody>
          <a:bodyPr/>
          <a:lstStyle/>
          <a:p>
            <a:r>
              <a:rPr lang="en-CA" dirty="0"/>
              <a:t>Basic Table Operations </a:t>
            </a:r>
          </a:p>
        </p:txBody>
      </p:sp>
      <p:sp>
        <p:nvSpPr>
          <p:cNvPr id="3" name="Content Placeholder 2">
            <a:extLst>
              <a:ext uri="{FF2B5EF4-FFF2-40B4-BE49-F238E27FC236}">
                <a16:creationId xmlns:a16="http://schemas.microsoft.com/office/drawing/2014/main" id="{40D34116-6630-438E-8096-5B88D05AFC64}"/>
              </a:ext>
            </a:extLst>
          </p:cNvPr>
          <p:cNvSpPr>
            <a:spLocks noGrp="1"/>
          </p:cNvSpPr>
          <p:nvPr>
            <p:ph idx="1"/>
          </p:nvPr>
        </p:nvSpPr>
        <p:spPr>
          <a:xfrm>
            <a:off x="911750" y="1877985"/>
            <a:ext cx="10058400" cy="4023360"/>
          </a:xfrm>
        </p:spPr>
        <p:txBody>
          <a:bodyPr/>
          <a:lstStyle/>
          <a:p>
            <a:pPr>
              <a:buFont typeface="Arial" panose="020B0604020202020204" pitchFamily="34" charset="0"/>
              <a:buChar char="•"/>
            </a:pPr>
            <a:r>
              <a:rPr lang="en-CA" dirty="0"/>
              <a:t>Can INSERT a record with only partial columns with the </a:t>
            </a:r>
            <a:r>
              <a:rPr lang="en-CA" dirty="0">
                <a:solidFill>
                  <a:srgbClr val="FF0000"/>
                </a:solidFill>
              </a:rPr>
              <a:t>insert() </a:t>
            </a:r>
            <a:r>
              <a:rPr lang="en-CA" dirty="0"/>
              <a:t>method</a:t>
            </a:r>
          </a:p>
          <a:p>
            <a:pPr>
              <a:buFont typeface="Arial" panose="020B0604020202020204" pitchFamily="34" charset="0"/>
              <a:buChar char="•"/>
            </a:pPr>
            <a:r>
              <a:rPr lang="en-CA" dirty="0"/>
              <a:t>Here two records are entered through with he </a:t>
            </a:r>
            <a:r>
              <a:rPr lang="en-CA" dirty="0">
                <a:solidFill>
                  <a:srgbClr val="FF0000"/>
                </a:solidFill>
              </a:rPr>
              <a:t>insert() </a:t>
            </a:r>
            <a:r>
              <a:rPr lang="en-CA" dirty="0"/>
              <a:t>method with multiple values methods</a:t>
            </a:r>
          </a:p>
          <a:p>
            <a:endParaRPr lang="en-CA" dirty="0"/>
          </a:p>
          <a:p>
            <a:endParaRPr lang="en-CA" dirty="0"/>
          </a:p>
          <a:p>
            <a:endParaRPr lang="en-CA" dirty="0"/>
          </a:p>
          <a:p>
            <a:endParaRPr lang="en-CA" dirty="0"/>
          </a:p>
          <a:p>
            <a:pPr>
              <a:buFont typeface="Arial" panose="020B0604020202020204" pitchFamily="34" charset="0"/>
              <a:buChar char="•"/>
            </a:pPr>
            <a:r>
              <a:rPr lang="en-CA" dirty="0"/>
              <a:t>Verify that the two new rows were inserted to the table</a:t>
            </a:r>
          </a:p>
          <a:p>
            <a:endParaRPr lang="en-CA" dirty="0"/>
          </a:p>
          <a:p>
            <a:endParaRPr lang="en-CA" dirty="0"/>
          </a:p>
        </p:txBody>
      </p:sp>
      <p:pic>
        <p:nvPicPr>
          <p:cNvPr id="5" name="Picture 4">
            <a:extLst>
              <a:ext uri="{FF2B5EF4-FFF2-40B4-BE49-F238E27FC236}">
                <a16:creationId xmlns:a16="http://schemas.microsoft.com/office/drawing/2014/main" id="{634AEADC-005A-4A65-B3FD-5738690A7313}"/>
              </a:ext>
            </a:extLst>
          </p:cNvPr>
          <p:cNvPicPr>
            <a:picLocks noChangeAspect="1"/>
          </p:cNvPicPr>
          <p:nvPr/>
        </p:nvPicPr>
        <p:blipFill>
          <a:blip r:embed="rId2"/>
          <a:stretch>
            <a:fillRect/>
          </a:stretch>
        </p:blipFill>
        <p:spPr>
          <a:xfrm>
            <a:off x="1097279" y="2943014"/>
            <a:ext cx="10795783" cy="1133686"/>
          </a:xfrm>
          <a:prstGeom prst="rect">
            <a:avLst/>
          </a:prstGeom>
        </p:spPr>
      </p:pic>
      <p:pic>
        <p:nvPicPr>
          <p:cNvPr id="7" name="Picture 6">
            <a:extLst>
              <a:ext uri="{FF2B5EF4-FFF2-40B4-BE49-F238E27FC236}">
                <a16:creationId xmlns:a16="http://schemas.microsoft.com/office/drawing/2014/main" id="{29B24A1A-8280-45C2-8096-F8E1F51FB24E}"/>
              </a:ext>
            </a:extLst>
          </p:cNvPr>
          <p:cNvPicPr>
            <a:picLocks noChangeAspect="1"/>
          </p:cNvPicPr>
          <p:nvPr/>
        </p:nvPicPr>
        <p:blipFill>
          <a:blip r:embed="rId3"/>
          <a:stretch>
            <a:fillRect/>
          </a:stretch>
        </p:blipFill>
        <p:spPr>
          <a:xfrm>
            <a:off x="1009816" y="4944692"/>
            <a:ext cx="7588002" cy="1913307"/>
          </a:xfrm>
          <a:prstGeom prst="rect">
            <a:avLst/>
          </a:prstGeom>
        </p:spPr>
      </p:pic>
      <p:sp>
        <p:nvSpPr>
          <p:cNvPr id="8" name="Date Placeholder 7">
            <a:extLst>
              <a:ext uri="{FF2B5EF4-FFF2-40B4-BE49-F238E27FC236}">
                <a16:creationId xmlns:a16="http://schemas.microsoft.com/office/drawing/2014/main" id="{57905A58-B4AC-49B6-9D35-A00F534CBA96}"/>
              </a:ext>
            </a:extLst>
          </p:cNvPr>
          <p:cNvSpPr>
            <a:spLocks noGrp="1"/>
          </p:cNvSpPr>
          <p:nvPr>
            <p:ph type="dt" sz="half" idx="10"/>
          </p:nvPr>
        </p:nvSpPr>
        <p:spPr/>
        <p:txBody>
          <a:bodyPr/>
          <a:lstStyle/>
          <a:p>
            <a:fld id="{525E2634-BFD9-4BB9-9DE9-DD5C0588592D}" type="datetime2">
              <a:rPr lang="en-US" smtClean="0"/>
              <a:t>Thursday, December 1, 2022</a:t>
            </a:fld>
            <a:endParaRPr lang="en-US" dirty="0"/>
          </a:p>
        </p:txBody>
      </p:sp>
      <p:sp>
        <p:nvSpPr>
          <p:cNvPr id="9" name="Footer Placeholder 8">
            <a:extLst>
              <a:ext uri="{FF2B5EF4-FFF2-40B4-BE49-F238E27FC236}">
                <a16:creationId xmlns:a16="http://schemas.microsoft.com/office/drawing/2014/main" id="{EF9308A5-276E-465C-9141-66B453E90893}"/>
              </a:ext>
            </a:extLst>
          </p:cNvPr>
          <p:cNvSpPr>
            <a:spLocks noGrp="1"/>
          </p:cNvSpPr>
          <p:nvPr>
            <p:ph type="ftr" sz="quarter" idx="11"/>
          </p:nvPr>
        </p:nvSpPr>
        <p:spPr/>
        <p:txBody>
          <a:bodyPr/>
          <a:lstStyle/>
          <a:p>
            <a:r>
              <a:rPr lang="en-US"/>
              <a:t>CCGC 5004 Database Systems</a:t>
            </a:r>
            <a:endParaRPr lang="en-US" dirty="0"/>
          </a:p>
        </p:txBody>
      </p:sp>
      <p:sp>
        <p:nvSpPr>
          <p:cNvPr id="10" name="Slide Number Placeholder 9">
            <a:extLst>
              <a:ext uri="{FF2B5EF4-FFF2-40B4-BE49-F238E27FC236}">
                <a16:creationId xmlns:a16="http://schemas.microsoft.com/office/drawing/2014/main" id="{BE9E0B43-72E5-4AD9-B872-7AE84E3E6D46}"/>
              </a:ext>
            </a:extLst>
          </p:cNvPr>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160681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6331-9CCF-488E-A285-FA896311AB24}"/>
              </a:ext>
            </a:extLst>
          </p:cNvPr>
          <p:cNvSpPr>
            <a:spLocks noGrp="1"/>
          </p:cNvSpPr>
          <p:nvPr>
            <p:ph type="title"/>
          </p:nvPr>
        </p:nvSpPr>
        <p:spPr/>
        <p:txBody>
          <a:bodyPr/>
          <a:lstStyle/>
          <a:p>
            <a:r>
              <a:rPr lang="en-CA" dirty="0"/>
              <a:t>SELECT Tables</a:t>
            </a:r>
          </a:p>
        </p:txBody>
      </p:sp>
      <p:sp>
        <p:nvSpPr>
          <p:cNvPr id="3" name="Content Placeholder 2">
            <a:extLst>
              <a:ext uri="{FF2B5EF4-FFF2-40B4-BE49-F238E27FC236}">
                <a16:creationId xmlns:a16="http://schemas.microsoft.com/office/drawing/2014/main" id="{5FCA15EA-73A3-477E-B2ED-17CBDC0F0E5B}"/>
              </a:ext>
            </a:extLst>
          </p:cNvPr>
          <p:cNvSpPr>
            <a:spLocks noGrp="1"/>
          </p:cNvSpPr>
          <p:nvPr>
            <p:ph idx="1"/>
          </p:nvPr>
        </p:nvSpPr>
        <p:spPr/>
        <p:txBody>
          <a:bodyPr/>
          <a:lstStyle/>
          <a:p>
            <a:r>
              <a:rPr lang="en-CA" dirty="0"/>
              <a:t>You can use the </a:t>
            </a:r>
            <a:r>
              <a:rPr lang="en-CA" dirty="0">
                <a:solidFill>
                  <a:srgbClr val="FF0000"/>
                </a:solidFill>
              </a:rPr>
              <a:t>select() </a:t>
            </a:r>
            <a:r>
              <a:rPr lang="en-CA" dirty="0"/>
              <a:t>method to query and return records from a table in a database</a:t>
            </a:r>
          </a:p>
          <a:p>
            <a:r>
              <a:rPr lang="en-CA" dirty="0"/>
              <a:t>The X </a:t>
            </a:r>
            <a:r>
              <a:rPr lang="en-CA" dirty="0" err="1"/>
              <a:t>DevAPI</a:t>
            </a:r>
            <a:r>
              <a:rPr lang="en-CA" dirty="0"/>
              <a:t> provides additional methods to use with the</a:t>
            </a:r>
            <a:r>
              <a:rPr lang="en-CA" dirty="0">
                <a:solidFill>
                  <a:srgbClr val="FF0000"/>
                </a:solidFill>
              </a:rPr>
              <a:t> select() </a:t>
            </a:r>
            <a:r>
              <a:rPr lang="en-CA" dirty="0"/>
              <a:t>method to filter and sort records</a:t>
            </a:r>
          </a:p>
          <a:p>
            <a:r>
              <a:rPr lang="en-CA" dirty="0"/>
              <a:t>MySQL provides the following operators to specify search conditions:</a:t>
            </a:r>
          </a:p>
          <a:p>
            <a:r>
              <a:rPr lang="en-CA" dirty="0"/>
              <a:t>OR (||), AND (&amp;&amp;), XOR, IS&lt; NOT, BETWEEN, IN, LIKE, !=, &lt;&gt;, &gt;, &gt;=, &lt;, &lt;=, &amp;, |, &lt;&lt;, &gt;&gt;, +, -, *, /, ~ and %</a:t>
            </a:r>
          </a:p>
        </p:txBody>
      </p:sp>
      <p:sp>
        <p:nvSpPr>
          <p:cNvPr id="4" name="Date Placeholder 3">
            <a:extLst>
              <a:ext uri="{FF2B5EF4-FFF2-40B4-BE49-F238E27FC236}">
                <a16:creationId xmlns:a16="http://schemas.microsoft.com/office/drawing/2014/main" id="{BAC3D8B9-0E50-45F6-9C55-2559B05011C2}"/>
              </a:ext>
            </a:extLst>
          </p:cNvPr>
          <p:cNvSpPr>
            <a:spLocks noGrp="1"/>
          </p:cNvSpPr>
          <p:nvPr>
            <p:ph type="dt" sz="half" idx="10"/>
          </p:nvPr>
        </p:nvSpPr>
        <p:spPr/>
        <p:txBody>
          <a:bodyPr/>
          <a:lstStyle/>
          <a:p>
            <a:fld id="{788B04F9-CDDB-4B3A-9599-0C7B40A5C1FD}"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45927976-CD96-46F4-9593-31C69AB8DBCE}"/>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35B614C2-F6C9-4B95-8A70-566674A32B72}"/>
              </a:ext>
            </a:extLst>
          </p:cNvPr>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1981127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4C13-0AB7-46FB-BFC5-2A27AB15632E}"/>
              </a:ext>
            </a:extLst>
          </p:cNvPr>
          <p:cNvSpPr>
            <a:spLocks noGrp="1"/>
          </p:cNvSpPr>
          <p:nvPr>
            <p:ph type="title"/>
          </p:nvPr>
        </p:nvSpPr>
        <p:spPr/>
        <p:txBody>
          <a:bodyPr/>
          <a:lstStyle/>
          <a:p>
            <a:r>
              <a:rPr lang="en-CA" dirty="0"/>
              <a:t>SELECT All Records</a:t>
            </a:r>
          </a:p>
        </p:txBody>
      </p:sp>
      <p:sp>
        <p:nvSpPr>
          <p:cNvPr id="3" name="Content Placeholder 2">
            <a:extLst>
              <a:ext uri="{FF2B5EF4-FFF2-40B4-BE49-F238E27FC236}">
                <a16:creationId xmlns:a16="http://schemas.microsoft.com/office/drawing/2014/main" id="{80F29282-06DB-4878-BAD3-CD4BA982FCF0}"/>
              </a:ext>
            </a:extLst>
          </p:cNvPr>
          <p:cNvSpPr>
            <a:spLocks noGrp="1"/>
          </p:cNvSpPr>
          <p:nvPr>
            <p:ph idx="1"/>
          </p:nvPr>
        </p:nvSpPr>
        <p:spPr>
          <a:xfrm>
            <a:off x="1097280" y="1845734"/>
            <a:ext cx="2719346" cy="4023360"/>
          </a:xfrm>
        </p:spPr>
        <p:txBody>
          <a:bodyPr/>
          <a:lstStyle/>
          <a:p>
            <a:pPr>
              <a:buFont typeface="Arial" panose="020B0604020202020204" pitchFamily="34" charset="0"/>
              <a:buChar char="•"/>
            </a:pPr>
            <a:r>
              <a:rPr lang="en-CA" dirty="0"/>
              <a:t>You can issue a query that returns all records from an existing table, use the </a:t>
            </a:r>
            <a:r>
              <a:rPr lang="en-CA" dirty="0">
                <a:solidFill>
                  <a:srgbClr val="FF0000"/>
                </a:solidFill>
              </a:rPr>
              <a:t>select() </a:t>
            </a:r>
            <a:r>
              <a:rPr lang="en-CA" dirty="0"/>
              <a:t>method without specifying search conditions</a:t>
            </a:r>
          </a:p>
          <a:p>
            <a:pPr>
              <a:buFont typeface="Arial" panose="020B0604020202020204" pitchFamily="34" charset="0"/>
              <a:buChar char="•"/>
            </a:pPr>
            <a:r>
              <a:rPr lang="en-CA" dirty="0"/>
              <a:t>Note: Limit use of the empty </a:t>
            </a:r>
            <a:r>
              <a:rPr lang="en-CA" dirty="0">
                <a:solidFill>
                  <a:srgbClr val="FF0000"/>
                </a:solidFill>
              </a:rPr>
              <a:t>select() </a:t>
            </a:r>
            <a:r>
              <a:rPr lang="en-CA" dirty="0"/>
              <a:t>method to interactive statements.  Always use explicit column-name selections in your application code</a:t>
            </a:r>
          </a:p>
        </p:txBody>
      </p:sp>
      <p:pic>
        <p:nvPicPr>
          <p:cNvPr id="5" name="Picture 4">
            <a:extLst>
              <a:ext uri="{FF2B5EF4-FFF2-40B4-BE49-F238E27FC236}">
                <a16:creationId xmlns:a16="http://schemas.microsoft.com/office/drawing/2014/main" id="{EBAB96C3-D70C-4D66-8C06-D94594834487}"/>
              </a:ext>
            </a:extLst>
          </p:cNvPr>
          <p:cNvPicPr>
            <a:picLocks noChangeAspect="1"/>
          </p:cNvPicPr>
          <p:nvPr/>
        </p:nvPicPr>
        <p:blipFill>
          <a:blip r:embed="rId2"/>
          <a:stretch>
            <a:fillRect/>
          </a:stretch>
        </p:blipFill>
        <p:spPr>
          <a:xfrm>
            <a:off x="4203423" y="1845733"/>
            <a:ext cx="7758333" cy="4356283"/>
          </a:xfrm>
          <a:prstGeom prst="rect">
            <a:avLst/>
          </a:prstGeom>
        </p:spPr>
      </p:pic>
      <p:sp>
        <p:nvSpPr>
          <p:cNvPr id="6" name="Date Placeholder 5">
            <a:extLst>
              <a:ext uri="{FF2B5EF4-FFF2-40B4-BE49-F238E27FC236}">
                <a16:creationId xmlns:a16="http://schemas.microsoft.com/office/drawing/2014/main" id="{3B0379A3-7240-4813-8C95-53C8BA79916B}"/>
              </a:ext>
            </a:extLst>
          </p:cNvPr>
          <p:cNvSpPr>
            <a:spLocks noGrp="1"/>
          </p:cNvSpPr>
          <p:nvPr>
            <p:ph type="dt" sz="half" idx="10"/>
          </p:nvPr>
        </p:nvSpPr>
        <p:spPr/>
        <p:txBody>
          <a:bodyPr/>
          <a:lstStyle/>
          <a:p>
            <a:fld id="{042D7FAE-7EDC-4708-A641-4C225B433FEC}"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94176616-272D-4632-8819-5F86395AE4AB}"/>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FD917DA6-9F91-4255-A3B8-7AE43226E660}"/>
              </a:ext>
            </a:extLst>
          </p:cNvPr>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378044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D94C-16CE-4332-A760-88DD2EF1B87D}"/>
              </a:ext>
            </a:extLst>
          </p:cNvPr>
          <p:cNvSpPr>
            <a:spLocks noGrp="1"/>
          </p:cNvSpPr>
          <p:nvPr>
            <p:ph type="title"/>
          </p:nvPr>
        </p:nvSpPr>
        <p:spPr/>
        <p:txBody>
          <a:bodyPr/>
          <a:lstStyle/>
          <a:p>
            <a:r>
              <a:rPr lang="en-CA" dirty="0"/>
              <a:t>Objectives</a:t>
            </a:r>
          </a:p>
        </p:txBody>
      </p:sp>
      <p:sp>
        <p:nvSpPr>
          <p:cNvPr id="3" name="Content Placeholder 2">
            <a:extLst>
              <a:ext uri="{FF2B5EF4-FFF2-40B4-BE49-F238E27FC236}">
                <a16:creationId xmlns:a16="http://schemas.microsoft.com/office/drawing/2014/main" id="{BE41EEF6-4E0D-4656-A0DC-9F0D9A915FD9}"/>
              </a:ext>
            </a:extLst>
          </p:cNvPr>
          <p:cNvSpPr>
            <a:spLocks noGrp="1"/>
          </p:cNvSpPr>
          <p:nvPr>
            <p:ph idx="1"/>
          </p:nvPr>
        </p:nvSpPr>
        <p:spPr/>
        <p:txBody>
          <a:bodyPr/>
          <a:lstStyle/>
          <a:p>
            <a:pPr>
              <a:buFont typeface="Arial" panose="020B0604020202020204" pitchFamily="34" charset="0"/>
              <a:buChar char="•"/>
            </a:pPr>
            <a:r>
              <a:rPr lang="en-CA" dirty="0"/>
              <a:t>JSON Documents</a:t>
            </a:r>
          </a:p>
          <a:p>
            <a:pPr>
              <a:buFont typeface="Arial" panose="020B0604020202020204" pitchFamily="34" charset="0"/>
              <a:buChar char="•"/>
            </a:pPr>
            <a:r>
              <a:rPr lang="en-CA" dirty="0"/>
              <a:t>Tables with document store</a:t>
            </a:r>
          </a:p>
          <a:p>
            <a:endParaRPr lang="en-CA" dirty="0"/>
          </a:p>
        </p:txBody>
      </p:sp>
      <p:sp>
        <p:nvSpPr>
          <p:cNvPr id="4" name="Date Placeholder 3">
            <a:extLst>
              <a:ext uri="{FF2B5EF4-FFF2-40B4-BE49-F238E27FC236}">
                <a16:creationId xmlns:a16="http://schemas.microsoft.com/office/drawing/2014/main" id="{F08796E5-9667-437A-99C8-A7D1C51E29CA}"/>
              </a:ext>
            </a:extLst>
          </p:cNvPr>
          <p:cNvSpPr>
            <a:spLocks noGrp="1"/>
          </p:cNvSpPr>
          <p:nvPr>
            <p:ph type="dt" sz="half" idx="10"/>
          </p:nvPr>
        </p:nvSpPr>
        <p:spPr/>
        <p:txBody>
          <a:bodyPr/>
          <a:lstStyle/>
          <a:p>
            <a:fld id="{F5463528-F555-4C74-9957-90F15937BB2C}"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8923ECE2-795E-486F-80A0-00E18BE8E9AC}"/>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DF1EEEF2-C476-41FC-9914-62B254E13038}"/>
              </a:ext>
            </a:extLst>
          </p:cNvPr>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68453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F7D7-5AF6-4072-933F-B91CDD8F7118}"/>
              </a:ext>
            </a:extLst>
          </p:cNvPr>
          <p:cNvSpPr>
            <a:spLocks noGrp="1"/>
          </p:cNvSpPr>
          <p:nvPr>
            <p:ph type="title"/>
          </p:nvPr>
        </p:nvSpPr>
        <p:spPr/>
        <p:txBody>
          <a:bodyPr/>
          <a:lstStyle/>
          <a:p>
            <a:r>
              <a:rPr lang="en-CA" dirty="0"/>
              <a:t>SELECT All Records</a:t>
            </a:r>
          </a:p>
        </p:txBody>
      </p:sp>
      <p:sp>
        <p:nvSpPr>
          <p:cNvPr id="7" name="Content Placeholder 6">
            <a:extLst>
              <a:ext uri="{FF2B5EF4-FFF2-40B4-BE49-F238E27FC236}">
                <a16:creationId xmlns:a16="http://schemas.microsoft.com/office/drawing/2014/main" id="{13EAFB7D-5B27-4E5E-B729-6BA6511F30E2}"/>
              </a:ext>
            </a:extLst>
          </p:cNvPr>
          <p:cNvSpPr>
            <a:spLocks noGrp="1"/>
          </p:cNvSpPr>
          <p:nvPr>
            <p:ph idx="1"/>
          </p:nvPr>
        </p:nvSpPr>
        <p:spPr/>
        <p:txBody>
          <a:bodyPr/>
          <a:lstStyle/>
          <a:p>
            <a:pPr>
              <a:buFont typeface="Arial" panose="020B0604020202020204" pitchFamily="34" charset="0"/>
              <a:buChar char="•"/>
            </a:pPr>
            <a:r>
              <a:rPr lang="en-CA" dirty="0"/>
              <a:t>On the previous slide all the records are displayed, it does not only display a set amount of records</a:t>
            </a:r>
          </a:p>
          <a:p>
            <a:pPr>
              <a:buFont typeface="Arial" panose="020B0604020202020204" pitchFamily="34" charset="0"/>
              <a:buChar char="•"/>
            </a:pPr>
            <a:r>
              <a:rPr lang="en-CA" dirty="0"/>
              <a:t>Hence the statement that says you should not do this method, also displays all columns, should be selective to only display what you need to see</a:t>
            </a:r>
          </a:p>
        </p:txBody>
      </p:sp>
      <p:sp>
        <p:nvSpPr>
          <p:cNvPr id="8" name="Date Placeholder 7">
            <a:extLst>
              <a:ext uri="{FF2B5EF4-FFF2-40B4-BE49-F238E27FC236}">
                <a16:creationId xmlns:a16="http://schemas.microsoft.com/office/drawing/2014/main" id="{7D244F76-7F4F-456A-A508-85D8D6511ED5}"/>
              </a:ext>
            </a:extLst>
          </p:cNvPr>
          <p:cNvSpPr>
            <a:spLocks noGrp="1"/>
          </p:cNvSpPr>
          <p:nvPr>
            <p:ph type="dt" sz="half" idx="10"/>
          </p:nvPr>
        </p:nvSpPr>
        <p:spPr/>
        <p:txBody>
          <a:bodyPr/>
          <a:lstStyle/>
          <a:p>
            <a:fld id="{F2855772-0F25-41B5-863E-320D85087F81}" type="datetime2">
              <a:rPr lang="en-US" smtClean="0"/>
              <a:t>Thursday, December 1, 2022</a:t>
            </a:fld>
            <a:endParaRPr lang="en-US" dirty="0"/>
          </a:p>
        </p:txBody>
      </p:sp>
      <p:sp>
        <p:nvSpPr>
          <p:cNvPr id="9" name="Footer Placeholder 8">
            <a:extLst>
              <a:ext uri="{FF2B5EF4-FFF2-40B4-BE49-F238E27FC236}">
                <a16:creationId xmlns:a16="http://schemas.microsoft.com/office/drawing/2014/main" id="{C9C64F38-2F0F-419B-9F67-E73802260047}"/>
              </a:ext>
            </a:extLst>
          </p:cNvPr>
          <p:cNvSpPr>
            <a:spLocks noGrp="1"/>
          </p:cNvSpPr>
          <p:nvPr>
            <p:ph type="ftr" sz="quarter" idx="11"/>
          </p:nvPr>
        </p:nvSpPr>
        <p:spPr/>
        <p:txBody>
          <a:bodyPr/>
          <a:lstStyle/>
          <a:p>
            <a:r>
              <a:rPr lang="en-US"/>
              <a:t>CCGC 5004 Database Systems</a:t>
            </a:r>
            <a:endParaRPr lang="en-US" dirty="0"/>
          </a:p>
        </p:txBody>
      </p:sp>
      <p:sp>
        <p:nvSpPr>
          <p:cNvPr id="10" name="Slide Number Placeholder 9">
            <a:extLst>
              <a:ext uri="{FF2B5EF4-FFF2-40B4-BE49-F238E27FC236}">
                <a16:creationId xmlns:a16="http://schemas.microsoft.com/office/drawing/2014/main" id="{37856E47-8302-4082-ADFA-D606D62D5310}"/>
              </a:ext>
            </a:extLst>
          </p:cNvPr>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3893756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E74F-9A37-4273-BA12-4519953553F2}"/>
              </a:ext>
            </a:extLst>
          </p:cNvPr>
          <p:cNvSpPr>
            <a:spLocks noGrp="1"/>
          </p:cNvSpPr>
          <p:nvPr>
            <p:ph type="title"/>
          </p:nvPr>
        </p:nvSpPr>
        <p:spPr/>
        <p:txBody>
          <a:bodyPr/>
          <a:lstStyle/>
          <a:p>
            <a:r>
              <a:rPr lang="en-CA" dirty="0"/>
              <a:t>Filter Searches </a:t>
            </a:r>
          </a:p>
        </p:txBody>
      </p:sp>
      <p:sp>
        <p:nvSpPr>
          <p:cNvPr id="3" name="Content Placeholder 2">
            <a:extLst>
              <a:ext uri="{FF2B5EF4-FFF2-40B4-BE49-F238E27FC236}">
                <a16:creationId xmlns:a16="http://schemas.microsoft.com/office/drawing/2014/main" id="{963919D2-E678-4D89-9F32-2A150692C235}"/>
              </a:ext>
            </a:extLst>
          </p:cNvPr>
          <p:cNvSpPr>
            <a:spLocks noGrp="1"/>
          </p:cNvSpPr>
          <p:nvPr>
            <p:ph idx="1"/>
          </p:nvPr>
        </p:nvSpPr>
        <p:spPr>
          <a:xfrm>
            <a:off x="1097280" y="1845734"/>
            <a:ext cx="3817620" cy="4023360"/>
          </a:xfrm>
        </p:spPr>
        <p:txBody>
          <a:bodyPr/>
          <a:lstStyle/>
          <a:p>
            <a:pPr>
              <a:buFont typeface="Arial" panose="020B0604020202020204" pitchFamily="34" charset="0"/>
              <a:buChar char="•"/>
            </a:pPr>
            <a:r>
              <a:rPr lang="en-CA" dirty="0"/>
              <a:t>To issue a query that returns a set of table columns, use the </a:t>
            </a:r>
            <a:r>
              <a:rPr lang="en-CA" dirty="0">
                <a:solidFill>
                  <a:srgbClr val="FF0000"/>
                </a:solidFill>
              </a:rPr>
              <a:t>select() </a:t>
            </a:r>
            <a:r>
              <a:rPr lang="en-CA" dirty="0"/>
              <a:t>method and specify the columns to return between square brackets</a:t>
            </a:r>
          </a:p>
          <a:p>
            <a:pPr>
              <a:buFont typeface="Arial" panose="020B0604020202020204" pitchFamily="34" charset="0"/>
              <a:buChar char="•"/>
            </a:pPr>
            <a:r>
              <a:rPr lang="en-CA" dirty="0"/>
              <a:t>This query returns the Name and </a:t>
            </a:r>
            <a:r>
              <a:rPr lang="en-CA" dirty="0" err="1"/>
              <a:t>CounutryCode</a:t>
            </a:r>
            <a:r>
              <a:rPr lang="en-CA" dirty="0"/>
              <a:t> columns from the City table</a:t>
            </a:r>
          </a:p>
          <a:p>
            <a:endParaRPr lang="en-CA" dirty="0"/>
          </a:p>
        </p:txBody>
      </p:sp>
      <p:pic>
        <p:nvPicPr>
          <p:cNvPr id="5" name="Picture 4">
            <a:extLst>
              <a:ext uri="{FF2B5EF4-FFF2-40B4-BE49-F238E27FC236}">
                <a16:creationId xmlns:a16="http://schemas.microsoft.com/office/drawing/2014/main" id="{F18DF905-1811-4B10-B02C-11C1DE4CAA58}"/>
              </a:ext>
            </a:extLst>
          </p:cNvPr>
          <p:cNvPicPr>
            <a:picLocks noChangeAspect="1"/>
          </p:cNvPicPr>
          <p:nvPr/>
        </p:nvPicPr>
        <p:blipFill>
          <a:blip r:embed="rId2"/>
          <a:stretch>
            <a:fillRect/>
          </a:stretch>
        </p:blipFill>
        <p:spPr>
          <a:xfrm>
            <a:off x="5084762" y="1845734"/>
            <a:ext cx="6459538" cy="4411392"/>
          </a:xfrm>
          <a:prstGeom prst="rect">
            <a:avLst/>
          </a:prstGeom>
        </p:spPr>
      </p:pic>
      <p:sp>
        <p:nvSpPr>
          <p:cNvPr id="6" name="Date Placeholder 5">
            <a:extLst>
              <a:ext uri="{FF2B5EF4-FFF2-40B4-BE49-F238E27FC236}">
                <a16:creationId xmlns:a16="http://schemas.microsoft.com/office/drawing/2014/main" id="{8BA7C939-2981-4705-849C-5BE3073FA669}"/>
              </a:ext>
            </a:extLst>
          </p:cNvPr>
          <p:cNvSpPr>
            <a:spLocks noGrp="1"/>
          </p:cNvSpPr>
          <p:nvPr>
            <p:ph type="dt" sz="half" idx="10"/>
          </p:nvPr>
        </p:nvSpPr>
        <p:spPr/>
        <p:txBody>
          <a:bodyPr/>
          <a:lstStyle/>
          <a:p>
            <a:fld id="{4C9E47D5-10B5-4875-BDD1-51E973D78139}"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ADE7F426-F165-4257-B3EA-6AC83B6350AB}"/>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B5BC00B8-4AC0-4240-B7DF-CBBAEE463E7C}"/>
              </a:ext>
            </a:extLst>
          </p:cNvPr>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54365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D423-BB91-49A3-BFB9-EE821DB3E094}"/>
              </a:ext>
            </a:extLst>
          </p:cNvPr>
          <p:cNvSpPr>
            <a:spLocks noGrp="1"/>
          </p:cNvSpPr>
          <p:nvPr>
            <p:ph type="title"/>
          </p:nvPr>
        </p:nvSpPr>
        <p:spPr/>
        <p:txBody>
          <a:bodyPr/>
          <a:lstStyle/>
          <a:p>
            <a:r>
              <a:rPr lang="en-CA" dirty="0"/>
              <a:t>Filter Searches </a:t>
            </a:r>
          </a:p>
        </p:txBody>
      </p:sp>
      <p:sp>
        <p:nvSpPr>
          <p:cNvPr id="3" name="Content Placeholder 2">
            <a:extLst>
              <a:ext uri="{FF2B5EF4-FFF2-40B4-BE49-F238E27FC236}">
                <a16:creationId xmlns:a16="http://schemas.microsoft.com/office/drawing/2014/main" id="{A0070CA3-937E-47DE-AE83-8ADE19E25AE7}"/>
              </a:ext>
            </a:extLst>
          </p:cNvPr>
          <p:cNvSpPr>
            <a:spLocks noGrp="1"/>
          </p:cNvSpPr>
          <p:nvPr>
            <p:ph idx="1"/>
          </p:nvPr>
        </p:nvSpPr>
        <p:spPr>
          <a:xfrm>
            <a:off x="1097280" y="1845734"/>
            <a:ext cx="2928620" cy="4023360"/>
          </a:xfrm>
        </p:spPr>
        <p:txBody>
          <a:bodyPr/>
          <a:lstStyle/>
          <a:p>
            <a:pPr>
              <a:buFont typeface="Arial" panose="020B0604020202020204" pitchFamily="34" charset="0"/>
              <a:buChar char="•"/>
            </a:pPr>
            <a:r>
              <a:rPr lang="en-CA" dirty="0"/>
              <a:t>To issue a query that returns matching specific search conditions, use the </a:t>
            </a:r>
            <a:r>
              <a:rPr lang="en-CA" dirty="0">
                <a:solidFill>
                  <a:srgbClr val="FF0000"/>
                </a:solidFill>
              </a:rPr>
              <a:t>where() </a:t>
            </a:r>
            <a:r>
              <a:rPr lang="en-CA" dirty="0"/>
              <a:t>method to include these conditions</a:t>
            </a:r>
          </a:p>
          <a:p>
            <a:pPr>
              <a:buFont typeface="Arial" panose="020B0604020202020204" pitchFamily="34" charset="0"/>
              <a:buChar char="•"/>
            </a:pPr>
            <a:r>
              <a:rPr lang="en-CA" dirty="0"/>
              <a:t>The following example returns the names and country codes of the cities that start with the </a:t>
            </a:r>
            <a:r>
              <a:rPr lang="en-CA" dirty="0" err="1"/>
              <a:t>letter”Z</a:t>
            </a:r>
            <a:r>
              <a:rPr lang="en-CA" dirty="0"/>
              <a:t>”</a:t>
            </a:r>
          </a:p>
        </p:txBody>
      </p:sp>
      <p:pic>
        <p:nvPicPr>
          <p:cNvPr id="5" name="Picture 4">
            <a:extLst>
              <a:ext uri="{FF2B5EF4-FFF2-40B4-BE49-F238E27FC236}">
                <a16:creationId xmlns:a16="http://schemas.microsoft.com/office/drawing/2014/main" id="{6BF1D702-29E2-437D-8496-2DAB500EB4F6}"/>
              </a:ext>
            </a:extLst>
          </p:cNvPr>
          <p:cNvPicPr>
            <a:picLocks noChangeAspect="1"/>
          </p:cNvPicPr>
          <p:nvPr/>
        </p:nvPicPr>
        <p:blipFill>
          <a:blip r:embed="rId2"/>
          <a:stretch>
            <a:fillRect/>
          </a:stretch>
        </p:blipFill>
        <p:spPr>
          <a:xfrm>
            <a:off x="4244975" y="1845734"/>
            <a:ext cx="7836152" cy="4364566"/>
          </a:xfrm>
          <a:prstGeom prst="rect">
            <a:avLst/>
          </a:prstGeom>
        </p:spPr>
      </p:pic>
      <p:sp>
        <p:nvSpPr>
          <p:cNvPr id="6" name="Date Placeholder 5">
            <a:extLst>
              <a:ext uri="{FF2B5EF4-FFF2-40B4-BE49-F238E27FC236}">
                <a16:creationId xmlns:a16="http://schemas.microsoft.com/office/drawing/2014/main" id="{8362D2BF-5CC3-4338-8EA8-31E2033031A6}"/>
              </a:ext>
            </a:extLst>
          </p:cNvPr>
          <p:cNvSpPr>
            <a:spLocks noGrp="1"/>
          </p:cNvSpPr>
          <p:nvPr>
            <p:ph type="dt" sz="half" idx="10"/>
          </p:nvPr>
        </p:nvSpPr>
        <p:spPr/>
        <p:txBody>
          <a:bodyPr/>
          <a:lstStyle/>
          <a:p>
            <a:fld id="{48CDFF55-468E-45DF-82AC-C1F12DEFCD58}"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894FD7D9-D182-42CD-BDA4-C0D333D527F4}"/>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C590DDA1-ABD2-4868-A8C1-B481A39A88DE}"/>
              </a:ext>
            </a:extLst>
          </p:cNvPr>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3420855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A915-7440-4BFB-BF5B-A6BD1FD9551A}"/>
              </a:ext>
            </a:extLst>
          </p:cNvPr>
          <p:cNvSpPr>
            <a:spLocks noGrp="1"/>
          </p:cNvSpPr>
          <p:nvPr>
            <p:ph type="title"/>
          </p:nvPr>
        </p:nvSpPr>
        <p:spPr/>
        <p:txBody>
          <a:bodyPr/>
          <a:lstStyle/>
          <a:p>
            <a:r>
              <a:rPr lang="en-CA" dirty="0"/>
              <a:t>Filter Searches</a:t>
            </a:r>
          </a:p>
        </p:txBody>
      </p:sp>
      <p:sp>
        <p:nvSpPr>
          <p:cNvPr id="3" name="Content Placeholder 2">
            <a:extLst>
              <a:ext uri="{FF2B5EF4-FFF2-40B4-BE49-F238E27FC236}">
                <a16:creationId xmlns:a16="http://schemas.microsoft.com/office/drawing/2014/main" id="{F4B7FE54-1CBE-4CFC-AE8A-0C2135F8B9E4}"/>
              </a:ext>
            </a:extLst>
          </p:cNvPr>
          <p:cNvSpPr>
            <a:spLocks noGrp="1"/>
          </p:cNvSpPr>
          <p:nvPr>
            <p:ph idx="1"/>
          </p:nvPr>
        </p:nvSpPr>
        <p:spPr/>
        <p:txBody>
          <a:bodyPr/>
          <a:lstStyle/>
          <a:p>
            <a:pPr>
              <a:buFont typeface="Arial" panose="020B0604020202020204" pitchFamily="34" charset="0"/>
              <a:buChar char="•"/>
            </a:pPr>
            <a:r>
              <a:rPr lang="en-CA" dirty="0"/>
              <a:t>You can separate a value from the search condition by using the </a:t>
            </a:r>
            <a:r>
              <a:rPr lang="en-CA" dirty="0">
                <a:solidFill>
                  <a:srgbClr val="FF0000"/>
                </a:solidFill>
              </a:rPr>
              <a:t>bind() </a:t>
            </a:r>
            <a:r>
              <a:rPr lang="en-CA" dirty="0"/>
              <a:t>method.</a:t>
            </a:r>
          </a:p>
          <a:p>
            <a:pPr>
              <a:buFont typeface="Arial" panose="020B0604020202020204" pitchFamily="34" charset="0"/>
              <a:buChar char="•"/>
            </a:pPr>
            <a:r>
              <a:rPr lang="en-CA" dirty="0"/>
              <a:t>For example, instead of using “Name LIKE ‘Z%’” as the condition, substitute a named placeholder consisting of a </a:t>
            </a:r>
            <a:r>
              <a:rPr lang="en-CA" dirty="0">
                <a:solidFill>
                  <a:srgbClr val="FF0000"/>
                </a:solidFill>
              </a:rPr>
              <a:t>: (colon) </a:t>
            </a:r>
            <a:r>
              <a:rPr lang="en-CA" dirty="0"/>
              <a:t>followed by a name that begins with a letter, such as name</a:t>
            </a:r>
          </a:p>
          <a:p>
            <a:pPr>
              <a:buFont typeface="Arial" panose="020B0604020202020204" pitchFamily="34" charset="0"/>
              <a:buChar char="•"/>
            </a:pPr>
            <a:r>
              <a:rPr lang="en-CA" dirty="0"/>
              <a:t>Then include the placeholder and a value in the </a:t>
            </a:r>
            <a:r>
              <a:rPr lang="en-CA" dirty="0">
                <a:solidFill>
                  <a:srgbClr val="FF0000"/>
                </a:solidFill>
              </a:rPr>
              <a:t>bind() </a:t>
            </a:r>
            <a:r>
              <a:rPr lang="en-CA" dirty="0"/>
              <a:t>method</a:t>
            </a:r>
          </a:p>
          <a:p>
            <a:pPr>
              <a:buFont typeface="Arial" panose="020B0604020202020204" pitchFamily="34" charset="0"/>
              <a:buChar char="•"/>
            </a:pPr>
            <a:r>
              <a:rPr lang="en-CA" dirty="0"/>
              <a:t>Output is shown on next slide</a:t>
            </a:r>
          </a:p>
        </p:txBody>
      </p:sp>
      <p:sp>
        <p:nvSpPr>
          <p:cNvPr id="4" name="Date Placeholder 3">
            <a:extLst>
              <a:ext uri="{FF2B5EF4-FFF2-40B4-BE49-F238E27FC236}">
                <a16:creationId xmlns:a16="http://schemas.microsoft.com/office/drawing/2014/main" id="{905014A5-905F-4B48-8A84-5B01A3FA56C1}"/>
              </a:ext>
            </a:extLst>
          </p:cNvPr>
          <p:cNvSpPr>
            <a:spLocks noGrp="1"/>
          </p:cNvSpPr>
          <p:nvPr>
            <p:ph type="dt" sz="half" idx="10"/>
          </p:nvPr>
        </p:nvSpPr>
        <p:spPr/>
        <p:txBody>
          <a:bodyPr/>
          <a:lstStyle/>
          <a:p>
            <a:fld id="{68E934F1-6D98-4EC5-B2A2-CE938CA1A72F}"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FB2DE78C-E85E-434C-8E43-F7D5D9EEC477}"/>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91B4854C-5BC0-4061-9D96-B032C8C51A37}"/>
              </a:ext>
            </a:extLst>
          </p:cNvPr>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4201169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E9D3-AE04-414D-ADFB-761C65F38A76}"/>
              </a:ext>
            </a:extLst>
          </p:cNvPr>
          <p:cNvSpPr>
            <a:spLocks noGrp="1"/>
          </p:cNvSpPr>
          <p:nvPr>
            <p:ph type="title"/>
          </p:nvPr>
        </p:nvSpPr>
        <p:spPr/>
        <p:txBody>
          <a:bodyPr/>
          <a:lstStyle/>
          <a:p>
            <a:r>
              <a:rPr lang="en-CA" dirty="0"/>
              <a:t>Filter Searches</a:t>
            </a:r>
          </a:p>
        </p:txBody>
      </p:sp>
      <p:pic>
        <p:nvPicPr>
          <p:cNvPr id="5" name="Content Placeholder 4">
            <a:extLst>
              <a:ext uri="{FF2B5EF4-FFF2-40B4-BE49-F238E27FC236}">
                <a16:creationId xmlns:a16="http://schemas.microsoft.com/office/drawing/2014/main" id="{A8812CF3-5683-4483-B010-9655464A1899}"/>
              </a:ext>
            </a:extLst>
          </p:cNvPr>
          <p:cNvPicPr>
            <a:picLocks noGrp="1" noChangeAspect="1"/>
          </p:cNvPicPr>
          <p:nvPr>
            <p:ph idx="1"/>
          </p:nvPr>
        </p:nvPicPr>
        <p:blipFill>
          <a:blip r:embed="rId2"/>
          <a:stretch>
            <a:fillRect/>
          </a:stretch>
        </p:blipFill>
        <p:spPr>
          <a:xfrm>
            <a:off x="1097280" y="1856628"/>
            <a:ext cx="9496074" cy="4411649"/>
          </a:xfrm>
        </p:spPr>
      </p:pic>
      <p:sp>
        <p:nvSpPr>
          <p:cNvPr id="6" name="Date Placeholder 5">
            <a:extLst>
              <a:ext uri="{FF2B5EF4-FFF2-40B4-BE49-F238E27FC236}">
                <a16:creationId xmlns:a16="http://schemas.microsoft.com/office/drawing/2014/main" id="{F3F5CD37-4747-4947-BA72-71730113A239}"/>
              </a:ext>
            </a:extLst>
          </p:cNvPr>
          <p:cNvSpPr>
            <a:spLocks noGrp="1"/>
          </p:cNvSpPr>
          <p:nvPr>
            <p:ph type="dt" sz="half" idx="10"/>
          </p:nvPr>
        </p:nvSpPr>
        <p:spPr/>
        <p:txBody>
          <a:bodyPr/>
          <a:lstStyle/>
          <a:p>
            <a:fld id="{1617F14E-75FE-42FD-928B-33689569E2B1}"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0C9F22AA-D92F-46C6-B08F-E544F954A5FB}"/>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4D34B11E-7BAF-4329-9757-A91C616F4B72}"/>
              </a:ext>
            </a:extLst>
          </p:cNvPr>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282931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0B20-E1E9-4040-82F0-7D32BBD9A2F0}"/>
              </a:ext>
            </a:extLst>
          </p:cNvPr>
          <p:cNvSpPr>
            <a:spLocks noGrp="1"/>
          </p:cNvSpPr>
          <p:nvPr>
            <p:ph type="title"/>
          </p:nvPr>
        </p:nvSpPr>
        <p:spPr/>
        <p:txBody>
          <a:bodyPr/>
          <a:lstStyle/>
          <a:p>
            <a:r>
              <a:rPr lang="en-CA" dirty="0"/>
              <a:t>Filter Searches - Binding</a:t>
            </a:r>
          </a:p>
        </p:txBody>
      </p:sp>
      <p:sp>
        <p:nvSpPr>
          <p:cNvPr id="3" name="Content Placeholder 2">
            <a:extLst>
              <a:ext uri="{FF2B5EF4-FFF2-40B4-BE49-F238E27FC236}">
                <a16:creationId xmlns:a16="http://schemas.microsoft.com/office/drawing/2014/main" id="{D2A4DDEB-2F6E-4F79-9476-51A6518DC47F}"/>
              </a:ext>
            </a:extLst>
          </p:cNvPr>
          <p:cNvSpPr>
            <a:spLocks noGrp="1"/>
          </p:cNvSpPr>
          <p:nvPr>
            <p:ph idx="1"/>
          </p:nvPr>
        </p:nvSpPr>
        <p:spPr/>
        <p:txBody>
          <a:bodyPr/>
          <a:lstStyle/>
          <a:p>
            <a:r>
              <a:rPr lang="en-CA" sz="3200" b="1" dirty="0"/>
              <a:t>Tip</a:t>
            </a:r>
          </a:p>
          <a:p>
            <a:pPr>
              <a:buFont typeface="Arial" panose="020B0604020202020204" pitchFamily="34" charset="0"/>
              <a:buChar char="•"/>
            </a:pPr>
            <a:r>
              <a:rPr lang="en-CA" dirty="0"/>
              <a:t>Within a program, binding enables you to specify placeholders in your expression</a:t>
            </a:r>
          </a:p>
          <a:p>
            <a:pPr>
              <a:buFont typeface="Arial" panose="020B0604020202020204" pitchFamily="34" charset="0"/>
              <a:buChar char="•"/>
            </a:pPr>
            <a:r>
              <a:rPr lang="en-CA" dirty="0"/>
              <a:t>These are filled in with values before execution and can benefit from automatic escaping, as appropriate</a:t>
            </a:r>
          </a:p>
          <a:p>
            <a:pPr>
              <a:buFont typeface="Arial" panose="020B0604020202020204" pitchFamily="34" charset="0"/>
              <a:buChar char="•"/>
            </a:pPr>
            <a:r>
              <a:rPr lang="en-CA" dirty="0"/>
              <a:t>Always use binding to sanitize input</a:t>
            </a:r>
          </a:p>
          <a:p>
            <a:pPr>
              <a:buFont typeface="Arial" panose="020B0604020202020204" pitchFamily="34" charset="0"/>
              <a:buChar char="•"/>
            </a:pPr>
            <a:r>
              <a:rPr lang="en-CA" dirty="0"/>
              <a:t>Avoid introducing values in queries using string concatenation, which can produce invalid input and in some cases cause security issues</a:t>
            </a:r>
          </a:p>
        </p:txBody>
      </p:sp>
      <p:sp>
        <p:nvSpPr>
          <p:cNvPr id="4" name="Date Placeholder 3">
            <a:extLst>
              <a:ext uri="{FF2B5EF4-FFF2-40B4-BE49-F238E27FC236}">
                <a16:creationId xmlns:a16="http://schemas.microsoft.com/office/drawing/2014/main" id="{593BA2FE-D7F1-4580-B88A-3A693F55468F}"/>
              </a:ext>
            </a:extLst>
          </p:cNvPr>
          <p:cNvSpPr>
            <a:spLocks noGrp="1"/>
          </p:cNvSpPr>
          <p:nvPr>
            <p:ph type="dt" sz="half" idx="10"/>
          </p:nvPr>
        </p:nvSpPr>
        <p:spPr/>
        <p:txBody>
          <a:bodyPr/>
          <a:lstStyle/>
          <a:p>
            <a:fld id="{51A6DDF5-DDD1-42EC-94AA-AE93B6FE467C}"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8176FB6B-0ADD-4F2B-A493-00D75D008687}"/>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DA56F1C7-A080-4A3A-BE8C-90430A7C7FD3}"/>
              </a:ext>
            </a:extLst>
          </p:cNvPr>
          <p:cNvSpPr>
            <a:spLocks noGrp="1"/>
          </p:cNvSpPr>
          <p:nvPr>
            <p:ph type="sldNum" sz="quarter" idx="12"/>
          </p:nvPr>
        </p:nvSpPr>
        <p:spPr/>
        <p:txBody>
          <a:bodyPr/>
          <a:lstStyle/>
          <a:p>
            <a:fld id="{6113E31D-E2AB-40D1-8B51-AFA5AFEF393A}" type="slidenum">
              <a:rPr lang="en-US" smtClean="0"/>
              <a:t>25</a:t>
            </a:fld>
            <a:endParaRPr lang="en-US" dirty="0"/>
          </a:p>
        </p:txBody>
      </p:sp>
    </p:spTree>
    <p:extLst>
      <p:ext uri="{BB962C8B-B14F-4D97-AF65-F5344CB8AC3E}">
        <p14:creationId xmlns:p14="http://schemas.microsoft.com/office/powerpoint/2010/main" val="2206913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6CCD-AAE6-40D7-BFCD-02CF0CCA8A78}"/>
              </a:ext>
            </a:extLst>
          </p:cNvPr>
          <p:cNvSpPr>
            <a:spLocks noGrp="1"/>
          </p:cNvSpPr>
          <p:nvPr>
            <p:ph type="title"/>
          </p:nvPr>
        </p:nvSpPr>
        <p:spPr/>
        <p:txBody>
          <a:bodyPr/>
          <a:lstStyle/>
          <a:p>
            <a:r>
              <a:rPr lang="en-CA" dirty="0"/>
              <a:t>Project Results</a:t>
            </a:r>
          </a:p>
        </p:txBody>
      </p:sp>
      <p:sp>
        <p:nvSpPr>
          <p:cNvPr id="3" name="Content Placeholder 2">
            <a:extLst>
              <a:ext uri="{FF2B5EF4-FFF2-40B4-BE49-F238E27FC236}">
                <a16:creationId xmlns:a16="http://schemas.microsoft.com/office/drawing/2014/main" id="{706696A0-4DAA-42A4-8869-4166722EF7BF}"/>
              </a:ext>
            </a:extLst>
          </p:cNvPr>
          <p:cNvSpPr>
            <a:spLocks noGrp="1"/>
          </p:cNvSpPr>
          <p:nvPr>
            <p:ph idx="1"/>
          </p:nvPr>
        </p:nvSpPr>
        <p:spPr/>
        <p:txBody>
          <a:bodyPr/>
          <a:lstStyle/>
          <a:p>
            <a:pPr>
              <a:buFont typeface="Arial" panose="020B0604020202020204" pitchFamily="34" charset="0"/>
              <a:buChar char="•"/>
            </a:pPr>
            <a:r>
              <a:rPr lang="en-CA" dirty="0"/>
              <a:t>To use a query using the </a:t>
            </a:r>
            <a:r>
              <a:rPr lang="en-CA" dirty="0">
                <a:solidFill>
                  <a:srgbClr val="FF0000"/>
                </a:solidFill>
              </a:rPr>
              <a:t>AND</a:t>
            </a:r>
            <a:r>
              <a:rPr lang="en-CA" dirty="0"/>
              <a:t> operator, add the and operator between the search conditions in the </a:t>
            </a:r>
            <a:r>
              <a:rPr lang="en-CA" dirty="0">
                <a:solidFill>
                  <a:srgbClr val="FF0000"/>
                </a:solidFill>
              </a:rPr>
              <a:t>where() </a:t>
            </a:r>
            <a:r>
              <a:rPr lang="en-CA" dirty="0"/>
              <a:t>method.</a:t>
            </a:r>
          </a:p>
          <a:p>
            <a:endParaRPr lang="en-CA" dirty="0"/>
          </a:p>
        </p:txBody>
      </p:sp>
      <p:pic>
        <p:nvPicPr>
          <p:cNvPr id="5" name="Picture 4">
            <a:extLst>
              <a:ext uri="{FF2B5EF4-FFF2-40B4-BE49-F238E27FC236}">
                <a16:creationId xmlns:a16="http://schemas.microsoft.com/office/drawing/2014/main" id="{530C0C24-16EC-496F-972E-BDD0FAE0A27E}"/>
              </a:ext>
            </a:extLst>
          </p:cNvPr>
          <p:cNvPicPr>
            <a:picLocks noChangeAspect="1"/>
          </p:cNvPicPr>
          <p:nvPr/>
        </p:nvPicPr>
        <p:blipFill>
          <a:blip r:embed="rId2"/>
          <a:stretch>
            <a:fillRect/>
          </a:stretch>
        </p:blipFill>
        <p:spPr>
          <a:xfrm>
            <a:off x="1097280" y="2443162"/>
            <a:ext cx="9364282" cy="4262438"/>
          </a:xfrm>
          <a:prstGeom prst="rect">
            <a:avLst/>
          </a:prstGeom>
        </p:spPr>
      </p:pic>
      <p:sp>
        <p:nvSpPr>
          <p:cNvPr id="6" name="Date Placeholder 5">
            <a:extLst>
              <a:ext uri="{FF2B5EF4-FFF2-40B4-BE49-F238E27FC236}">
                <a16:creationId xmlns:a16="http://schemas.microsoft.com/office/drawing/2014/main" id="{73906143-2801-46D8-8434-FB1453ED7F9D}"/>
              </a:ext>
            </a:extLst>
          </p:cNvPr>
          <p:cNvSpPr>
            <a:spLocks noGrp="1"/>
          </p:cNvSpPr>
          <p:nvPr>
            <p:ph type="dt" sz="half" idx="10"/>
          </p:nvPr>
        </p:nvSpPr>
        <p:spPr/>
        <p:txBody>
          <a:bodyPr/>
          <a:lstStyle/>
          <a:p>
            <a:fld id="{61DAB021-EE0E-4E4C-8BD3-DA309FD5C0E3}"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4541DA4D-0901-49B1-BCB1-32B4DB6E355D}"/>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9D61A2B3-871C-4ABF-B797-57ABD434D28A}"/>
              </a:ext>
            </a:extLst>
          </p:cNvPr>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2035242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A75C-48FE-41DE-A30F-0374D8E8D475}"/>
              </a:ext>
            </a:extLst>
          </p:cNvPr>
          <p:cNvSpPr>
            <a:spLocks noGrp="1"/>
          </p:cNvSpPr>
          <p:nvPr>
            <p:ph type="title"/>
          </p:nvPr>
        </p:nvSpPr>
        <p:spPr/>
        <p:txBody>
          <a:bodyPr/>
          <a:lstStyle/>
          <a:p>
            <a:r>
              <a:rPr lang="en-CA" dirty="0"/>
              <a:t>Project Results</a:t>
            </a:r>
          </a:p>
        </p:txBody>
      </p:sp>
      <p:sp>
        <p:nvSpPr>
          <p:cNvPr id="3" name="Content Placeholder 2">
            <a:extLst>
              <a:ext uri="{FF2B5EF4-FFF2-40B4-BE49-F238E27FC236}">
                <a16:creationId xmlns:a16="http://schemas.microsoft.com/office/drawing/2014/main" id="{9A0CCB9D-745F-4344-B7D9-70E1D306D36C}"/>
              </a:ext>
            </a:extLst>
          </p:cNvPr>
          <p:cNvSpPr>
            <a:spLocks noGrp="1"/>
          </p:cNvSpPr>
          <p:nvPr>
            <p:ph idx="1"/>
          </p:nvPr>
        </p:nvSpPr>
        <p:spPr/>
        <p:txBody>
          <a:bodyPr/>
          <a:lstStyle/>
          <a:p>
            <a:pPr>
              <a:buFont typeface="Arial" panose="020B0604020202020204" pitchFamily="34" charset="0"/>
              <a:buChar char="•"/>
            </a:pPr>
            <a:r>
              <a:rPr lang="en-CA" dirty="0"/>
              <a:t>To specify multiple conditional operators, you can enclose the search conditions in parenthesis to change the operator precedence</a:t>
            </a:r>
          </a:p>
          <a:p>
            <a:pPr>
              <a:buFont typeface="Arial" panose="020B0604020202020204" pitchFamily="34" charset="0"/>
              <a:buChar char="•"/>
            </a:pPr>
            <a:r>
              <a:rPr lang="en-CA" dirty="0"/>
              <a:t>The following example shows the placement of the AND, and OR operators</a:t>
            </a:r>
          </a:p>
        </p:txBody>
      </p:sp>
      <p:sp>
        <p:nvSpPr>
          <p:cNvPr id="4" name="Date Placeholder 3">
            <a:extLst>
              <a:ext uri="{FF2B5EF4-FFF2-40B4-BE49-F238E27FC236}">
                <a16:creationId xmlns:a16="http://schemas.microsoft.com/office/drawing/2014/main" id="{BC09B080-6768-4836-AF32-FF6ABC8CD643}"/>
              </a:ext>
            </a:extLst>
          </p:cNvPr>
          <p:cNvSpPr>
            <a:spLocks noGrp="1"/>
          </p:cNvSpPr>
          <p:nvPr>
            <p:ph type="dt" sz="half" idx="10"/>
          </p:nvPr>
        </p:nvSpPr>
        <p:spPr/>
        <p:txBody>
          <a:bodyPr/>
          <a:lstStyle/>
          <a:p>
            <a:fld id="{DE1B5E4A-C938-4F80-9D50-A3C0E1E68C18}"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33660767-EA81-4C40-9AAF-CF649D6EADA3}"/>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83568023-4D3B-4E7F-854D-996BF36D2B3E}"/>
              </a:ext>
            </a:extLst>
          </p:cNvPr>
          <p:cNvSpPr>
            <a:spLocks noGrp="1"/>
          </p:cNvSpPr>
          <p:nvPr>
            <p:ph type="sldNum" sz="quarter" idx="12"/>
          </p:nvPr>
        </p:nvSpPr>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1736938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081B-B350-4F40-B2E0-83EE9B4D829D}"/>
              </a:ext>
            </a:extLst>
          </p:cNvPr>
          <p:cNvSpPr>
            <a:spLocks noGrp="1"/>
          </p:cNvSpPr>
          <p:nvPr>
            <p:ph type="title"/>
          </p:nvPr>
        </p:nvSpPr>
        <p:spPr/>
        <p:txBody>
          <a:bodyPr/>
          <a:lstStyle/>
          <a:p>
            <a:r>
              <a:rPr lang="en-CA" dirty="0"/>
              <a:t>Project Results</a:t>
            </a:r>
          </a:p>
        </p:txBody>
      </p:sp>
      <p:pic>
        <p:nvPicPr>
          <p:cNvPr id="5" name="Content Placeholder 4">
            <a:extLst>
              <a:ext uri="{FF2B5EF4-FFF2-40B4-BE49-F238E27FC236}">
                <a16:creationId xmlns:a16="http://schemas.microsoft.com/office/drawing/2014/main" id="{271ED8D0-DE01-4844-865F-EC736E31E2E0}"/>
              </a:ext>
            </a:extLst>
          </p:cNvPr>
          <p:cNvPicPr>
            <a:picLocks noGrp="1" noChangeAspect="1"/>
          </p:cNvPicPr>
          <p:nvPr>
            <p:ph idx="1"/>
          </p:nvPr>
        </p:nvPicPr>
        <p:blipFill>
          <a:blip r:embed="rId2"/>
          <a:stretch>
            <a:fillRect/>
          </a:stretch>
        </p:blipFill>
        <p:spPr>
          <a:xfrm>
            <a:off x="1097280" y="1836738"/>
            <a:ext cx="9535570" cy="4458045"/>
          </a:xfrm>
        </p:spPr>
      </p:pic>
      <p:sp>
        <p:nvSpPr>
          <p:cNvPr id="6" name="Date Placeholder 5">
            <a:extLst>
              <a:ext uri="{FF2B5EF4-FFF2-40B4-BE49-F238E27FC236}">
                <a16:creationId xmlns:a16="http://schemas.microsoft.com/office/drawing/2014/main" id="{0FEC60C9-5A6E-4281-84F0-C3FFCA6AC787}"/>
              </a:ext>
            </a:extLst>
          </p:cNvPr>
          <p:cNvSpPr>
            <a:spLocks noGrp="1"/>
          </p:cNvSpPr>
          <p:nvPr>
            <p:ph type="dt" sz="half" idx="10"/>
          </p:nvPr>
        </p:nvSpPr>
        <p:spPr/>
        <p:txBody>
          <a:bodyPr/>
          <a:lstStyle/>
          <a:p>
            <a:fld id="{2CED49D1-0A1F-4954-9ECA-44349A8AC7A2}"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5B4E0FD2-CACA-46EF-9643-9B731EB972D4}"/>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69229B83-6ABC-440D-BCF9-A028B7E2A133}"/>
              </a:ext>
            </a:extLst>
          </p:cNvPr>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3132366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535C-679D-456D-A7C2-03CDE52D8D3A}"/>
              </a:ext>
            </a:extLst>
          </p:cNvPr>
          <p:cNvSpPr>
            <a:spLocks noGrp="1"/>
          </p:cNvSpPr>
          <p:nvPr>
            <p:ph type="title"/>
          </p:nvPr>
        </p:nvSpPr>
        <p:spPr/>
        <p:txBody>
          <a:bodyPr/>
          <a:lstStyle/>
          <a:p>
            <a:r>
              <a:rPr lang="en-CA" dirty="0"/>
              <a:t>Limit, Order, and Offset Results</a:t>
            </a:r>
          </a:p>
        </p:txBody>
      </p:sp>
      <p:sp>
        <p:nvSpPr>
          <p:cNvPr id="3" name="Content Placeholder 2">
            <a:extLst>
              <a:ext uri="{FF2B5EF4-FFF2-40B4-BE49-F238E27FC236}">
                <a16:creationId xmlns:a16="http://schemas.microsoft.com/office/drawing/2014/main" id="{A92156A4-5B98-42B2-B416-9B55AA83A37A}"/>
              </a:ext>
            </a:extLst>
          </p:cNvPr>
          <p:cNvSpPr>
            <a:spLocks noGrp="1"/>
          </p:cNvSpPr>
          <p:nvPr>
            <p:ph idx="1"/>
          </p:nvPr>
        </p:nvSpPr>
        <p:spPr/>
        <p:txBody>
          <a:bodyPr/>
          <a:lstStyle/>
          <a:p>
            <a:pPr>
              <a:buFont typeface="Arial" panose="020B0604020202020204" pitchFamily="34" charset="0"/>
              <a:buChar char="•"/>
            </a:pPr>
            <a:r>
              <a:rPr lang="en-CA" dirty="0"/>
              <a:t>You can apply the </a:t>
            </a:r>
            <a:r>
              <a:rPr lang="en-CA" dirty="0">
                <a:solidFill>
                  <a:srgbClr val="FF0000"/>
                </a:solidFill>
              </a:rPr>
              <a:t>limit(), </a:t>
            </a:r>
            <a:r>
              <a:rPr lang="en-CA" dirty="0" err="1">
                <a:solidFill>
                  <a:srgbClr val="FF0000"/>
                </a:solidFill>
              </a:rPr>
              <a:t>orderBy</a:t>
            </a:r>
            <a:r>
              <a:rPr lang="en-CA" dirty="0">
                <a:solidFill>
                  <a:srgbClr val="FF0000"/>
                </a:solidFill>
              </a:rPr>
              <a:t>() </a:t>
            </a:r>
            <a:r>
              <a:rPr lang="en-CA" dirty="0"/>
              <a:t>and </a:t>
            </a:r>
            <a:r>
              <a:rPr lang="en-CA" dirty="0">
                <a:solidFill>
                  <a:srgbClr val="FF0000"/>
                </a:solidFill>
              </a:rPr>
              <a:t>offset() </a:t>
            </a:r>
            <a:r>
              <a:rPr lang="en-CA" dirty="0"/>
              <a:t>methods to manage the number and order of records returned by the </a:t>
            </a:r>
            <a:r>
              <a:rPr lang="en-CA" dirty="0">
                <a:solidFill>
                  <a:srgbClr val="FF0000"/>
                </a:solidFill>
              </a:rPr>
              <a:t>select() </a:t>
            </a:r>
            <a:r>
              <a:rPr lang="en-CA" dirty="0"/>
              <a:t>method</a:t>
            </a:r>
          </a:p>
          <a:p>
            <a:pPr>
              <a:buFont typeface="Arial" panose="020B0604020202020204" pitchFamily="34" charset="0"/>
              <a:buChar char="•"/>
            </a:pPr>
            <a:r>
              <a:rPr lang="en-CA" dirty="0"/>
              <a:t>To specify the number of records included in the result set, append the </a:t>
            </a:r>
            <a:r>
              <a:rPr lang="en-CA" dirty="0">
                <a:solidFill>
                  <a:srgbClr val="FF0000"/>
                </a:solidFill>
              </a:rPr>
              <a:t>limit() </a:t>
            </a:r>
            <a:r>
              <a:rPr lang="en-CA" dirty="0"/>
              <a:t>method with a value to the </a:t>
            </a:r>
            <a:r>
              <a:rPr lang="en-CA" dirty="0">
                <a:solidFill>
                  <a:srgbClr val="FF0000"/>
                </a:solidFill>
              </a:rPr>
              <a:t>select() </a:t>
            </a:r>
            <a:r>
              <a:rPr lang="en-CA" dirty="0"/>
              <a:t>method</a:t>
            </a:r>
          </a:p>
          <a:p>
            <a:pPr>
              <a:buFont typeface="Arial" panose="020B0604020202020204" pitchFamily="34" charset="0"/>
              <a:buChar char="•"/>
            </a:pPr>
            <a:r>
              <a:rPr lang="en-CA" dirty="0"/>
              <a:t>The query shown returns 5 records in the country table using the </a:t>
            </a:r>
            <a:r>
              <a:rPr lang="en-CA" dirty="0">
                <a:solidFill>
                  <a:srgbClr val="FF0000"/>
                </a:solidFill>
              </a:rPr>
              <a:t>limit() </a:t>
            </a:r>
            <a:r>
              <a:rPr lang="en-CA" dirty="0"/>
              <a:t>method</a:t>
            </a:r>
          </a:p>
          <a:p>
            <a:endParaRPr lang="en-CA" dirty="0"/>
          </a:p>
        </p:txBody>
      </p:sp>
      <p:pic>
        <p:nvPicPr>
          <p:cNvPr id="5" name="Picture 4">
            <a:extLst>
              <a:ext uri="{FF2B5EF4-FFF2-40B4-BE49-F238E27FC236}">
                <a16:creationId xmlns:a16="http://schemas.microsoft.com/office/drawing/2014/main" id="{EDDDE577-682C-4C96-B61F-73707EE6F4E0}"/>
              </a:ext>
            </a:extLst>
          </p:cNvPr>
          <p:cNvPicPr>
            <a:picLocks noChangeAspect="1"/>
          </p:cNvPicPr>
          <p:nvPr/>
        </p:nvPicPr>
        <p:blipFill>
          <a:blip r:embed="rId2"/>
          <a:stretch>
            <a:fillRect/>
          </a:stretch>
        </p:blipFill>
        <p:spPr>
          <a:xfrm>
            <a:off x="1097279" y="3664639"/>
            <a:ext cx="10891219" cy="2471117"/>
          </a:xfrm>
          <a:prstGeom prst="rect">
            <a:avLst/>
          </a:prstGeom>
        </p:spPr>
      </p:pic>
      <p:sp>
        <p:nvSpPr>
          <p:cNvPr id="6" name="Date Placeholder 5">
            <a:extLst>
              <a:ext uri="{FF2B5EF4-FFF2-40B4-BE49-F238E27FC236}">
                <a16:creationId xmlns:a16="http://schemas.microsoft.com/office/drawing/2014/main" id="{844BE3F8-EF91-4F7A-9C5B-279A04BFEA99}"/>
              </a:ext>
            </a:extLst>
          </p:cNvPr>
          <p:cNvSpPr>
            <a:spLocks noGrp="1"/>
          </p:cNvSpPr>
          <p:nvPr>
            <p:ph type="dt" sz="half" idx="10"/>
          </p:nvPr>
        </p:nvSpPr>
        <p:spPr/>
        <p:txBody>
          <a:bodyPr/>
          <a:lstStyle/>
          <a:p>
            <a:fld id="{611F703D-D508-4731-A358-E811F14B35CA}"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531269CA-C10F-4B21-A4C1-B5353689AF81}"/>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1A065F07-0168-410E-8DF1-98744000EBD4}"/>
              </a:ext>
            </a:extLst>
          </p:cNvPr>
          <p:cNvSpPr>
            <a:spLocks noGrp="1"/>
          </p:cNvSpPr>
          <p:nvPr>
            <p:ph type="sldNum" sz="quarter" idx="12"/>
          </p:nvPr>
        </p:nvSpPr>
        <p:spPr/>
        <p:txBody>
          <a:bodyPr/>
          <a:lstStyle/>
          <a:p>
            <a:fld id="{6113E31D-E2AB-40D1-8B51-AFA5AFEF393A}" type="slidenum">
              <a:rPr lang="en-US" smtClean="0"/>
              <a:t>29</a:t>
            </a:fld>
            <a:endParaRPr lang="en-US" dirty="0"/>
          </a:p>
        </p:txBody>
      </p:sp>
    </p:spTree>
    <p:extLst>
      <p:ext uri="{BB962C8B-B14F-4D97-AF65-F5344CB8AC3E}">
        <p14:creationId xmlns:p14="http://schemas.microsoft.com/office/powerpoint/2010/main" val="346704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B5B9-539D-447F-AB75-21453320FB17}"/>
              </a:ext>
            </a:extLst>
          </p:cNvPr>
          <p:cNvSpPr>
            <a:spLocks noGrp="1"/>
          </p:cNvSpPr>
          <p:nvPr>
            <p:ph type="title"/>
          </p:nvPr>
        </p:nvSpPr>
        <p:spPr/>
        <p:txBody>
          <a:bodyPr/>
          <a:lstStyle/>
          <a:p>
            <a:r>
              <a:rPr lang="en-CA" dirty="0"/>
              <a:t>JSON Introduction</a:t>
            </a:r>
          </a:p>
        </p:txBody>
      </p:sp>
      <p:sp>
        <p:nvSpPr>
          <p:cNvPr id="7" name="Content Placeholder 6">
            <a:extLst>
              <a:ext uri="{FF2B5EF4-FFF2-40B4-BE49-F238E27FC236}">
                <a16:creationId xmlns:a16="http://schemas.microsoft.com/office/drawing/2014/main" id="{AC639271-6FBA-49F1-A13A-9EC9D69CB9AB}"/>
              </a:ext>
            </a:extLst>
          </p:cNvPr>
          <p:cNvSpPr>
            <a:spLocks noGrp="1"/>
          </p:cNvSpPr>
          <p:nvPr>
            <p:ph idx="1"/>
          </p:nvPr>
        </p:nvSpPr>
        <p:spPr/>
        <p:txBody>
          <a:bodyPr/>
          <a:lstStyle/>
          <a:p>
            <a:pPr>
              <a:buFont typeface="Arial" panose="020B0604020202020204" pitchFamily="34" charset="0"/>
              <a:buChar char="•"/>
            </a:pPr>
            <a:r>
              <a:rPr lang="en-CA" dirty="0">
                <a:solidFill>
                  <a:srgbClr val="FF0000"/>
                </a:solidFill>
              </a:rPr>
              <a:t>JSON</a:t>
            </a:r>
            <a:r>
              <a:rPr lang="en-CA" dirty="0"/>
              <a:t> – sort for JavaScript Object Notation</a:t>
            </a:r>
          </a:p>
          <a:p>
            <a:pPr>
              <a:buFont typeface="Arial" panose="020B0604020202020204" pitchFamily="34" charset="0"/>
              <a:buChar char="•"/>
            </a:pPr>
            <a:r>
              <a:rPr lang="en-CA" dirty="0"/>
              <a:t>It is a format for sharing data, derived from JavaScript but is used in many languages, Python, Ruby, PHP, and Java</a:t>
            </a:r>
          </a:p>
          <a:p>
            <a:pPr>
              <a:buFont typeface="Arial" panose="020B0604020202020204" pitchFamily="34" charset="0"/>
              <a:buChar char="•"/>
            </a:pPr>
            <a:r>
              <a:rPr lang="en-CA" dirty="0"/>
              <a:t>The structure of a </a:t>
            </a:r>
            <a:r>
              <a:rPr lang="en-CA" dirty="0">
                <a:solidFill>
                  <a:srgbClr val="FF0000"/>
                </a:solidFill>
              </a:rPr>
              <a:t>JSON</a:t>
            </a:r>
            <a:r>
              <a:rPr lang="en-CA" dirty="0"/>
              <a:t> document does not have to be defined in advance</a:t>
            </a:r>
          </a:p>
        </p:txBody>
      </p:sp>
      <p:sp>
        <p:nvSpPr>
          <p:cNvPr id="3" name="Date Placeholder 2">
            <a:extLst>
              <a:ext uri="{FF2B5EF4-FFF2-40B4-BE49-F238E27FC236}">
                <a16:creationId xmlns:a16="http://schemas.microsoft.com/office/drawing/2014/main" id="{4A0FCA3C-A027-44AF-823C-9A1799E3888E}"/>
              </a:ext>
            </a:extLst>
          </p:cNvPr>
          <p:cNvSpPr>
            <a:spLocks noGrp="1"/>
          </p:cNvSpPr>
          <p:nvPr>
            <p:ph type="dt" sz="half" idx="10"/>
          </p:nvPr>
        </p:nvSpPr>
        <p:spPr/>
        <p:txBody>
          <a:bodyPr/>
          <a:lstStyle/>
          <a:p>
            <a:fld id="{07956B23-ECD1-4A75-8402-B15A74000508}" type="datetime2">
              <a:rPr lang="en-US" smtClean="0"/>
              <a:t>Thursday, December 1, 2022</a:t>
            </a:fld>
            <a:endParaRPr lang="en-US" dirty="0"/>
          </a:p>
        </p:txBody>
      </p:sp>
      <p:sp>
        <p:nvSpPr>
          <p:cNvPr id="4" name="Footer Placeholder 3">
            <a:extLst>
              <a:ext uri="{FF2B5EF4-FFF2-40B4-BE49-F238E27FC236}">
                <a16:creationId xmlns:a16="http://schemas.microsoft.com/office/drawing/2014/main" id="{10C8681F-8CA9-4CB7-BEE4-32450A7263C6}"/>
              </a:ext>
            </a:extLst>
          </p:cNvPr>
          <p:cNvSpPr>
            <a:spLocks noGrp="1"/>
          </p:cNvSpPr>
          <p:nvPr>
            <p:ph type="ftr" sz="quarter" idx="11"/>
          </p:nvPr>
        </p:nvSpPr>
        <p:spPr/>
        <p:txBody>
          <a:bodyPr/>
          <a:lstStyle/>
          <a:p>
            <a:r>
              <a:rPr lang="en-US"/>
              <a:t>CCGC 5004 Database Systems</a:t>
            </a:r>
            <a:endParaRPr lang="en-US" dirty="0"/>
          </a:p>
        </p:txBody>
      </p:sp>
      <p:sp>
        <p:nvSpPr>
          <p:cNvPr id="5" name="Slide Number Placeholder 4">
            <a:extLst>
              <a:ext uri="{FF2B5EF4-FFF2-40B4-BE49-F238E27FC236}">
                <a16:creationId xmlns:a16="http://schemas.microsoft.com/office/drawing/2014/main" id="{7B5EA063-067F-4550-82D0-E8A9D7F249F0}"/>
              </a:ext>
            </a:extLst>
          </p:cNvPr>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1655422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E73C-84F5-4D04-BD46-8C7C682813C2}"/>
              </a:ext>
            </a:extLst>
          </p:cNvPr>
          <p:cNvSpPr>
            <a:spLocks noGrp="1"/>
          </p:cNvSpPr>
          <p:nvPr>
            <p:ph type="title"/>
          </p:nvPr>
        </p:nvSpPr>
        <p:spPr/>
        <p:txBody>
          <a:bodyPr/>
          <a:lstStyle/>
          <a:p>
            <a:r>
              <a:rPr lang="en-CA" dirty="0"/>
              <a:t>Limit, Order, and Offset Results</a:t>
            </a:r>
          </a:p>
        </p:txBody>
      </p:sp>
      <p:sp>
        <p:nvSpPr>
          <p:cNvPr id="3" name="Content Placeholder 2">
            <a:extLst>
              <a:ext uri="{FF2B5EF4-FFF2-40B4-BE49-F238E27FC236}">
                <a16:creationId xmlns:a16="http://schemas.microsoft.com/office/drawing/2014/main" id="{EBB31BA4-4CB5-4AE4-BC46-DEB6372FDE51}"/>
              </a:ext>
            </a:extLst>
          </p:cNvPr>
          <p:cNvSpPr>
            <a:spLocks noGrp="1"/>
          </p:cNvSpPr>
          <p:nvPr>
            <p:ph idx="1"/>
          </p:nvPr>
        </p:nvSpPr>
        <p:spPr/>
        <p:txBody>
          <a:bodyPr/>
          <a:lstStyle/>
          <a:p>
            <a:pPr>
              <a:buFont typeface="Arial" panose="020B0604020202020204" pitchFamily="34" charset="0"/>
              <a:buChar char="•"/>
            </a:pPr>
            <a:r>
              <a:rPr lang="en-CA" dirty="0"/>
              <a:t>To specify the order for the results, append the </a:t>
            </a:r>
            <a:r>
              <a:rPr lang="en-CA" dirty="0" err="1">
                <a:solidFill>
                  <a:srgbClr val="FF0000"/>
                </a:solidFill>
              </a:rPr>
              <a:t>orderBy</a:t>
            </a:r>
            <a:r>
              <a:rPr lang="en-CA" dirty="0">
                <a:solidFill>
                  <a:srgbClr val="FF0000"/>
                </a:solidFill>
              </a:rPr>
              <a:t>() </a:t>
            </a:r>
            <a:r>
              <a:rPr lang="en-CA" dirty="0"/>
              <a:t>method to the </a:t>
            </a:r>
            <a:r>
              <a:rPr lang="en-CA" dirty="0">
                <a:solidFill>
                  <a:srgbClr val="FF0000"/>
                </a:solidFill>
              </a:rPr>
              <a:t>select() </a:t>
            </a:r>
            <a:r>
              <a:rPr lang="en-CA" dirty="0"/>
              <a:t>method</a:t>
            </a:r>
          </a:p>
          <a:p>
            <a:pPr>
              <a:buFont typeface="Arial" panose="020B0604020202020204" pitchFamily="34" charset="0"/>
              <a:buChar char="•"/>
            </a:pPr>
            <a:r>
              <a:rPr lang="en-CA" dirty="0"/>
              <a:t>Pass to the </a:t>
            </a:r>
            <a:r>
              <a:rPr lang="en-CA" dirty="0" err="1">
                <a:solidFill>
                  <a:srgbClr val="FF0000"/>
                </a:solidFill>
              </a:rPr>
              <a:t>orderBy</a:t>
            </a:r>
            <a:r>
              <a:rPr lang="en-CA" dirty="0">
                <a:solidFill>
                  <a:srgbClr val="FF0000"/>
                </a:solidFill>
              </a:rPr>
              <a:t>() </a:t>
            </a:r>
            <a:r>
              <a:rPr lang="en-CA" dirty="0"/>
              <a:t>method a list of one or more columns to sort by and, optionally, the </a:t>
            </a:r>
            <a:r>
              <a:rPr lang="en-CA" dirty="0">
                <a:solidFill>
                  <a:srgbClr val="FF0000"/>
                </a:solidFill>
              </a:rPr>
              <a:t>desc</a:t>
            </a:r>
            <a:r>
              <a:rPr lang="en-CA" dirty="0"/>
              <a:t> for descending or the </a:t>
            </a:r>
            <a:r>
              <a:rPr lang="en-CA" dirty="0" err="1">
                <a:solidFill>
                  <a:srgbClr val="FF0000"/>
                </a:solidFill>
              </a:rPr>
              <a:t>asc</a:t>
            </a:r>
            <a:r>
              <a:rPr lang="en-CA" dirty="0"/>
              <a:t> for ascending attribute as appropriate</a:t>
            </a:r>
          </a:p>
          <a:p>
            <a:pPr>
              <a:buFont typeface="Arial" panose="020B0604020202020204" pitchFamily="34" charset="0"/>
              <a:buChar char="•"/>
            </a:pPr>
            <a:r>
              <a:rPr lang="en-CA" dirty="0"/>
              <a:t>Ascending order is the default order type</a:t>
            </a:r>
          </a:p>
          <a:p>
            <a:pPr>
              <a:buFont typeface="Arial" panose="020B0604020202020204" pitchFamily="34" charset="0"/>
              <a:buChar char="•"/>
            </a:pPr>
            <a:r>
              <a:rPr lang="en-CA" dirty="0"/>
              <a:t>The following query sorts the records by the Name column and then returns the first 3 records</a:t>
            </a:r>
          </a:p>
        </p:txBody>
      </p:sp>
      <p:pic>
        <p:nvPicPr>
          <p:cNvPr id="5" name="Picture 4">
            <a:extLst>
              <a:ext uri="{FF2B5EF4-FFF2-40B4-BE49-F238E27FC236}">
                <a16:creationId xmlns:a16="http://schemas.microsoft.com/office/drawing/2014/main" id="{3105D588-62CE-4972-B78B-9F1E68B40494}"/>
              </a:ext>
            </a:extLst>
          </p:cNvPr>
          <p:cNvPicPr>
            <a:picLocks noChangeAspect="1"/>
          </p:cNvPicPr>
          <p:nvPr/>
        </p:nvPicPr>
        <p:blipFill>
          <a:blip r:embed="rId2"/>
          <a:stretch>
            <a:fillRect/>
          </a:stretch>
        </p:blipFill>
        <p:spPr>
          <a:xfrm>
            <a:off x="1097280" y="3857414"/>
            <a:ext cx="11039471" cy="1755986"/>
          </a:xfrm>
          <a:prstGeom prst="rect">
            <a:avLst/>
          </a:prstGeom>
        </p:spPr>
      </p:pic>
      <p:sp>
        <p:nvSpPr>
          <p:cNvPr id="6" name="Date Placeholder 5">
            <a:extLst>
              <a:ext uri="{FF2B5EF4-FFF2-40B4-BE49-F238E27FC236}">
                <a16:creationId xmlns:a16="http://schemas.microsoft.com/office/drawing/2014/main" id="{2D2DDB1B-3AA9-4D09-9FCC-FA55107B1CAB}"/>
              </a:ext>
            </a:extLst>
          </p:cNvPr>
          <p:cNvSpPr>
            <a:spLocks noGrp="1"/>
          </p:cNvSpPr>
          <p:nvPr>
            <p:ph type="dt" sz="half" idx="10"/>
          </p:nvPr>
        </p:nvSpPr>
        <p:spPr/>
        <p:txBody>
          <a:bodyPr/>
          <a:lstStyle/>
          <a:p>
            <a:fld id="{98824093-24B2-4633-8058-B496C3569EAB}"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468DECD3-5529-4303-B641-4BBC496BFED5}"/>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1619391E-2C48-4FA0-A641-1AB22F4BC701}"/>
              </a:ext>
            </a:extLst>
          </p:cNvPr>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4058189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7355-0DFA-4336-AC95-DB0FE2E7E53B}"/>
              </a:ext>
            </a:extLst>
          </p:cNvPr>
          <p:cNvSpPr>
            <a:spLocks noGrp="1"/>
          </p:cNvSpPr>
          <p:nvPr>
            <p:ph type="title"/>
          </p:nvPr>
        </p:nvSpPr>
        <p:spPr/>
        <p:txBody>
          <a:bodyPr/>
          <a:lstStyle/>
          <a:p>
            <a:r>
              <a:rPr lang="en-CA" dirty="0"/>
              <a:t>Limit, Order, and Offset Results</a:t>
            </a:r>
          </a:p>
        </p:txBody>
      </p:sp>
      <p:sp>
        <p:nvSpPr>
          <p:cNvPr id="3" name="Content Placeholder 2">
            <a:extLst>
              <a:ext uri="{FF2B5EF4-FFF2-40B4-BE49-F238E27FC236}">
                <a16:creationId xmlns:a16="http://schemas.microsoft.com/office/drawing/2014/main" id="{8B87B196-FF4A-43CE-9246-FD925D6BACBA}"/>
              </a:ext>
            </a:extLst>
          </p:cNvPr>
          <p:cNvSpPr>
            <a:spLocks noGrp="1"/>
          </p:cNvSpPr>
          <p:nvPr>
            <p:ph idx="1"/>
          </p:nvPr>
        </p:nvSpPr>
        <p:spPr/>
        <p:txBody>
          <a:bodyPr/>
          <a:lstStyle/>
          <a:p>
            <a:pPr>
              <a:buFont typeface="Arial" panose="020B0604020202020204" pitchFamily="34" charset="0"/>
              <a:buChar char="•"/>
            </a:pPr>
            <a:r>
              <a:rPr lang="en-CA" dirty="0"/>
              <a:t>By default the </a:t>
            </a:r>
            <a:r>
              <a:rPr lang="en-CA" dirty="0">
                <a:solidFill>
                  <a:srgbClr val="FF0000"/>
                </a:solidFill>
              </a:rPr>
              <a:t>limit() </a:t>
            </a:r>
            <a:r>
              <a:rPr lang="en-CA" dirty="0"/>
              <a:t>method starts from the first record in the table</a:t>
            </a:r>
          </a:p>
          <a:p>
            <a:pPr>
              <a:buFont typeface="Arial" panose="020B0604020202020204" pitchFamily="34" charset="0"/>
              <a:buChar char="•"/>
            </a:pPr>
            <a:r>
              <a:rPr lang="en-CA" dirty="0"/>
              <a:t>The </a:t>
            </a:r>
            <a:r>
              <a:rPr lang="en-CA" dirty="0">
                <a:solidFill>
                  <a:srgbClr val="FF0000"/>
                </a:solidFill>
              </a:rPr>
              <a:t>offset() </a:t>
            </a:r>
            <a:r>
              <a:rPr lang="en-CA" dirty="0"/>
              <a:t>method can be used to change the starting record</a:t>
            </a:r>
          </a:p>
          <a:p>
            <a:pPr>
              <a:buFont typeface="Arial" panose="020B0604020202020204" pitchFamily="34" charset="0"/>
              <a:buChar char="•"/>
            </a:pPr>
            <a:r>
              <a:rPr lang="en-CA" dirty="0"/>
              <a:t>Ignore the first 2 records and return the next three records matching the condition</a:t>
            </a:r>
          </a:p>
          <a:p>
            <a:pPr>
              <a:buFont typeface="Arial" panose="020B0604020202020204" pitchFamily="34" charset="0"/>
              <a:buChar char="•"/>
            </a:pPr>
            <a:r>
              <a:rPr lang="en-CA" dirty="0"/>
              <a:t>Pass to the </a:t>
            </a:r>
            <a:r>
              <a:rPr lang="en-CA" dirty="0">
                <a:solidFill>
                  <a:srgbClr val="FF0000"/>
                </a:solidFill>
              </a:rPr>
              <a:t>offset() </a:t>
            </a:r>
            <a:r>
              <a:rPr lang="en-CA" dirty="0"/>
              <a:t>method a value of 2</a:t>
            </a:r>
          </a:p>
        </p:txBody>
      </p:sp>
      <p:pic>
        <p:nvPicPr>
          <p:cNvPr id="5" name="Picture 4">
            <a:extLst>
              <a:ext uri="{FF2B5EF4-FFF2-40B4-BE49-F238E27FC236}">
                <a16:creationId xmlns:a16="http://schemas.microsoft.com/office/drawing/2014/main" id="{F4759E15-EBFE-4AFB-BBD5-A420A3249FDC}"/>
              </a:ext>
            </a:extLst>
          </p:cNvPr>
          <p:cNvPicPr>
            <a:picLocks noChangeAspect="1"/>
          </p:cNvPicPr>
          <p:nvPr/>
        </p:nvPicPr>
        <p:blipFill>
          <a:blip r:embed="rId2"/>
          <a:stretch>
            <a:fillRect/>
          </a:stretch>
        </p:blipFill>
        <p:spPr>
          <a:xfrm>
            <a:off x="1097280" y="3635720"/>
            <a:ext cx="10973880" cy="1837428"/>
          </a:xfrm>
          <a:prstGeom prst="rect">
            <a:avLst/>
          </a:prstGeom>
        </p:spPr>
      </p:pic>
      <p:sp>
        <p:nvSpPr>
          <p:cNvPr id="6" name="Date Placeholder 5">
            <a:extLst>
              <a:ext uri="{FF2B5EF4-FFF2-40B4-BE49-F238E27FC236}">
                <a16:creationId xmlns:a16="http://schemas.microsoft.com/office/drawing/2014/main" id="{7848E1FC-E7B4-45A3-B83D-66505D8DB70E}"/>
              </a:ext>
            </a:extLst>
          </p:cNvPr>
          <p:cNvSpPr>
            <a:spLocks noGrp="1"/>
          </p:cNvSpPr>
          <p:nvPr>
            <p:ph type="dt" sz="half" idx="10"/>
          </p:nvPr>
        </p:nvSpPr>
        <p:spPr/>
        <p:txBody>
          <a:bodyPr/>
          <a:lstStyle/>
          <a:p>
            <a:fld id="{15B6B9F9-866A-4AD2-8D85-7828365421C8}"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C4A72819-A1F2-46D3-9BE8-C247DF5EA89F}"/>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7CDB06E3-23FD-47A8-B968-E6EA88147827}"/>
              </a:ext>
            </a:extLst>
          </p:cNvPr>
          <p:cNvSpPr>
            <a:spLocks noGrp="1"/>
          </p:cNvSpPr>
          <p:nvPr>
            <p:ph type="sldNum" sz="quarter" idx="12"/>
          </p:nvPr>
        </p:nvSpPr>
        <p:spPr/>
        <p:txBody>
          <a:bodyPr/>
          <a:lstStyle/>
          <a:p>
            <a:fld id="{6113E31D-E2AB-40D1-8B51-AFA5AFEF393A}" type="slidenum">
              <a:rPr lang="en-US" smtClean="0"/>
              <a:t>31</a:t>
            </a:fld>
            <a:endParaRPr lang="en-US" dirty="0"/>
          </a:p>
        </p:txBody>
      </p:sp>
    </p:spTree>
    <p:extLst>
      <p:ext uri="{BB962C8B-B14F-4D97-AF65-F5344CB8AC3E}">
        <p14:creationId xmlns:p14="http://schemas.microsoft.com/office/powerpoint/2010/main" val="1139198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5EFD-ED93-4AF1-9DF7-F8CD92604D7C}"/>
              </a:ext>
            </a:extLst>
          </p:cNvPr>
          <p:cNvSpPr>
            <a:spLocks noGrp="1"/>
          </p:cNvSpPr>
          <p:nvPr>
            <p:ph type="title"/>
          </p:nvPr>
        </p:nvSpPr>
        <p:spPr/>
        <p:txBody>
          <a:bodyPr/>
          <a:lstStyle/>
          <a:p>
            <a:r>
              <a:rPr lang="en-CA" dirty="0"/>
              <a:t>Update Tables</a:t>
            </a:r>
          </a:p>
        </p:txBody>
      </p:sp>
      <p:sp>
        <p:nvSpPr>
          <p:cNvPr id="3" name="Content Placeholder 2">
            <a:extLst>
              <a:ext uri="{FF2B5EF4-FFF2-40B4-BE49-F238E27FC236}">
                <a16:creationId xmlns:a16="http://schemas.microsoft.com/office/drawing/2014/main" id="{31DDDA87-2590-43D0-A85E-FFCD67BCF4D4}"/>
              </a:ext>
            </a:extLst>
          </p:cNvPr>
          <p:cNvSpPr>
            <a:spLocks noGrp="1"/>
          </p:cNvSpPr>
          <p:nvPr>
            <p:ph idx="1"/>
          </p:nvPr>
        </p:nvSpPr>
        <p:spPr/>
        <p:txBody>
          <a:bodyPr/>
          <a:lstStyle/>
          <a:p>
            <a:pPr>
              <a:buFont typeface="Arial" panose="020B0604020202020204" pitchFamily="34" charset="0"/>
              <a:buChar char="•"/>
            </a:pPr>
            <a:r>
              <a:rPr lang="en-CA" dirty="0"/>
              <a:t>You can use the </a:t>
            </a:r>
            <a:r>
              <a:rPr lang="en-CA" dirty="0">
                <a:solidFill>
                  <a:srgbClr val="FF0000"/>
                </a:solidFill>
              </a:rPr>
              <a:t>update() </a:t>
            </a:r>
            <a:r>
              <a:rPr lang="en-CA" dirty="0"/>
              <a:t>method to modify one or more records in a table</a:t>
            </a:r>
          </a:p>
          <a:p>
            <a:pPr>
              <a:buFont typeface="Arial" panose="020B0604020202020204" pitchFamily="34" charset="0"/>
              <a:buChar char="•"/>
            </a:pPr>
            <a:r>
              <a:rPr lang="en-CA" dirty="0"/>
              <a:t>The </a:t>
            </a:r>
            <a:r>
              <a:rPr lang="en-CA" dirty="0">
                <a:solidFill>
                  <a:srgbClr val="FF0000"/>
                </a:solidFill>
              </a:rPr>
              <a:t>update() </a:t>
            </a:r>
            <a:r>
              <a:rPr lang="en-CA" dirty="0"/>
              <a:t>method works by filtering a query to include only the records to be updated and then applying the operations you specify to those records</a:t>
            </a:r>
          </a:p>
          <a:p>
            <a:pPr>
              <a:buFont typeface="Arial" panose="020B0604020202020204" pitchFamily="34" charset="0"/>
              <a:buChar char="•"/>
            </a:pPr>
            <a:r>
              <a:rPr lang="en-CA" dirty="0"/>
              <a:t>To replace a city name in he city table, pass the </a:t>
            </a:r>
            <a:r>
              <a:rPr lang="en-CA" dirty="0">
                <a:solidFill>
                  <a:srgbClr val="FF0000"/>
                </a:solidFill>
              </a:rPr>
              <a:t>set() </a:t>
            </a:r>
            <a:r>
              <a:rPr lang="en-CA" dirty="0"/>
              <a:t>method the new city name</a:t>
            </a:r>
          </a:p>
          <a:p>
            <a:pPr>
              <a:buFont typeface="Arial" panose="020B0604020202020204" pitchFamily="34" charset="0"/>
              <a:buChar char="•"/>
            </a:pPr>
            <a:r>
              <a:rPr lang="en-CA" dirty="0"/>
              <a:t>Then pass the </a:t>
            </a:r>
            <a:r>
              <a:rPr lang="en-CA" dirty="0">
                <a:solidFill>
                  <a:srgbClr val="FF0000"/>
                </a:solidFill>
              </a:rPr>
              <a:t>where() </a:t>
            </a:r>
            <a:r>
              <a:rPr lang="en-CA" dirty="0"/>
              <a:t>method the city name to locate and replace</a:t>
            </a:r>
          </a:p>
          <a:p>
            <a:pPr>
              <a:buFont typeface="Arial" panose="020B0604020202020204" pitchFamily="34" charset="0"/>
              <a:buChar char="•"/>
            </a:pPr>
            <a:r>
              <a:rPr lang="en-CA" dirty="0"/>
              <a:t>The following example replaces the city Peking with Beijing</a:t>
            </a:r>
          </a:p>
          <a:p>
            <a:pPr>
              <a:buFont typeface="Arial" panose="020B0604020202020204" pitchFamily="34" charset="0"/>
              <a:buChar char="•"/>
            </a:pPr>
            <a:r>
              <a:rPr lang="en-CA" dirty="0"/>
              <a:t>On the next slide the initial value is shown, followed by the update then the changed record to confirm is shown</a:t>
            </a:r>
          </a:p>
        </p:txBody>
      </p:sp>
      <p:sp>
        <p:nvSpPr>
          <p:cNvPr id="4" name="Date Placeholder 3">
            <a:extLst>
              <a:ext uri="{FF2B5EF4-FFF2-40B4-BE49-F238E27FC236}">
                <a16:creationId xmlns:a16="http://schemas.microsoft.com/office/drawing/2014/main" id="{1F8FB03A-7DAE-4473-A60A-251D549EA803}"/>
              </a:ext>
            </a:extLst>
          </p:cNvPr>
          <p:cNvSpPr>
            <a:spLocks noGrp="1"/>
          </p:cNvSpPr>
          <p:nvPr>
            <p:ph type="dt" sz="half" idx="10"/>
          </p:nvPr>
        </p:nvSpPr>
        <p:spPr/>
        <p:txBody>
          <a:bodyPr/>
          <a:lstStyle/>
          <a:p>
            <a:fld id="{744FA088-3B5F-4E2A-AC9E-827D5548EBC0}"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3D72379C-8638-40E3-ADFA-CBE18F091F32}"/>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930102B3-C37B-4C87-AB86-6A57DDE951ED}"/>
              </a:ext>
            </a:extLst>
          </p:cNvPr>
          <p:cNvSpPr>
            <a:spLocks noGrp="1"/>
          </p:cNvSpPr>
          <p:nvPr>
            <p:ph type="sldNum" sz="quarter" idx="12"/>
          </p:nvPr>
        </p:nvSpPr>
        <p:spPr/>
        <p:txBody>
          <a:bodyPr/>
          <a:lstStyle/>
          <a:p>
            <a:fld id="{6113E31D-E2AB-40D1-8B51-AFA5AFEF393A}" type="slidenum">
              <a:rPr lang="en-US" smtClean="0"/>
              <a:t>32</a:t>
            </a:fld>
            <a:endParaRPr lang="en-US" dirty="0"/>
          </a:p>
        </p:txBody>
      </p:sp>
    </p:spTree>
    <p:extLst>
      <p:ext uri="{BB962C8B-B14F-4D97-AF65-F5344CB8AC3E}">
        <p14:creationId xmlns:p14="http://schemas.microsoft.com/office/powerpoint/2010/main" val="650582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038C-046A-4823-90C5-59D1F7DDA6B8}"/>
              </a:ext>
            </a:extLst>
          </p:cNvPr>
          <p:cNvSpPr>
            <a:spLocks noGrp="1"/>
          </p:cNvSpPr>
          <p:nvPr>
            <p:ph type="title"/>
          </p:nvPr>
        </p:nvSpPr>
        <p:spPr/>
        <p:txBody>
          <a:bodyPr/>
          <a:lstStyle/>
          <a:p>
            <a:r>
              <a:rPr lang="en-CA" dirty="0"/>
              <a:t>Update Tables</a:t>
            </a:r>
          </a:p>
        </p:txBody>
      </p:sp>
      <p:pic>
        <p:nvPicPr>
          <p:cNvPr id="5" name="Content Placeholder 4">
            <a:extLst>
              <a:ext uri="{FF2B5EF4-FFF2-40B4-BE49-F238E27FC236}">
                <a16:creationId xmlns:a16="http://schemas.microsoft.com/office/drawing/2014/main" id="{272D9A64-00E8-47C3-85DC-0F591D5B84DE}"/>
              </a:ext>
            </a:extLst>
          </p:cNvPr>
          <p:cNvPicPr>
            <a:picLocks noGrp="1" noChangeAspect="1"/>
          </p:cNvPicPr>
          <p:nvPr>
            <p:ph idx="1"/>
          </p:nvPr>
        </p:nvPicPr>
        <p:blipFill>
          <a:blip r:embed="rId2"/>
          <a:stretch>
            <a:fillRect/>
          </a:stretch>
        </p:blipFill>
        <p:spPr>
          <a:xfrm>
            <a:off x="1097279" y="2084388"/>
            <a:ext cx="10545411" cy="1450756"/>
          </a:xfrm>
        </p:spPr>
      </p:pic>
      <p:pic>
        <p:nvPicPr>
          <p:cNvPr id="7" name="Picture 6">
            <a:extLst>
              <a:ext uri="{FF2B5EF4-FFF2-40B4-BE49-F238E27FC236}">
                <a16:creationId xmlns:a16="http://schemas.microsoft.com/office/drawing/2014/main" id="{2432B09A-8A7C-4E8C-B50B-F81BD9D5F08B}"/>
              </a:ext>
            </a:extLst>
          </p:cNvPr>
          <p:cNvPicPr>
            <a:picLocks noChangeAspect="1"/>
          </p:cNvPicPr>
          <p:nvPr/>
        </p:nvPicPr>
        <p:blipFill>
          <a:blip r:embed="rId3"/>
          <a:stretch>
            <a:fillRect/>
          </a:stretch>
        </p:blipFill>
        <p:spPr>
          <a:xfrm>
            <a:off x="1097279" y="3690315"/>
            <a:ext cx="10846827" cy="775667"/>
          </a:xfrm>
          <a:prstGeom prst="rect">
            <a:avLst/>
          </a:prstGeom>
        </p:spPr>
      </p:pic>
      <p:pic>
        <p:nvPicPr>
          <p:cNvPr id="9" name="Picture 8">
            <a:extLst>
              <a:ext uri="{FF2B5EF4-FFF2-40B4-BE49-F238E27FC236}">
                <a16:creationId xmlns:a16="http://schemas.microsoft.com/office/drawing/2014/main" id="{A0E8E3BE-3E01-4C92-9247-60B111C85545}"/>
              </a:ext>
            </a:extLst>
          </p:cNvPr>
          <p:cNvPicPr>
            <a:picLocks noChangeAspect="1"/>
          </p:cNvPicPr>
          <p:nvPr/>
        </p:nvPicPr>
        <p:blipFill>
          <a:blip r:embed="rId4"/>
          <a:stretch>
            <a:fillRect/>
          </a:stretch>
        </p:blipFill>
        <p:spPr>
          <a:xfrm>
            <a:off x="1097279" y="4621153"/>
            <a:ext cx="10642616" cy="1567612"/>
          </a:xfrm>
          <a:prstGeom prst="rect">
            <a:avLst/>
          </a:prstGeom>
        </p:spPr>
      </p:pic>
      <p:sp>
        <p:nvSpPr>
          <p:cNvPr id="10" name="Date Placeholder 9">
            <a:extLst>
              <a:ext uri="{FF2B5EF4-FFF2-40B4-BE49-F238E27FC236}">
                <a16:creationId xmlns:a16="http://schemas.microsoft.com/office/drawing/2014/main" id="{2B7D66B7-7515-4BA2-B4D8-209AFE88EFE4}"/>
              </a:ext>
            </a:extLst>
          </p:cNvPr>
          <p:cNvSpPr>
            <a:spLocks noGrp="1"/>
          </p:cNvSpPr>
          <p:nvPr>
            <p:ph type="dt" sz="half" idx="10"/>
          </p:nvPr>
        </p:nvSpPr>
        <p:spPr/>
        <p:txBody>
          <a:bodyPr/>
          <a:lstStyle/>
          <a:p>
            <a:fld id="{F408E57C-F1B6-4755-8DCB-C357B4D91FFA}" type="datetime2">
              <a:rPr lang="en-US" smtClean="0"/>
              <a:t>Thursday, December 1, 2022</a:t>
            </a:fld>
            <a:endParaRPr lang="en-US" dirty="0"/>
          </a:p>
        </p:txBody>
      </p:sp>
      <p:sp>
        <p:nvSpPr>
          <p:cNvPr id="11" name="Footer Placeholder 10">
            <a:extLst>
              <a:ext uri="{FF2B5EF4-FFF2-40B4-BE49-F238E27FC236}">
                <a16:creationId xmlns:a16="http://schemas.microsoft.com/office/drawing/2014/main" id="{B022922B-0587-4296-A48D-3179CF5DE29A}"/>
              </a:ext>
            </a:extLst>
          </p:cNvPr>
          <p:cNvSpPr>
            <a:spLocks noGrp="1"/>
          </p:cNvSpPr>
          <p:nvPr>
            <p:ph type="ftr" sz="quarter" idx="11"/>
          </p:nvPr>
        </p:nvSpPr>
        <p:spPr/>
        <p:txBody>
          <a:bodyPr/>
          <a:lstStyle/>
          <a:p>
            <a:r>
              <a:rPr lang="en-US"/>
              <a:t>CCGC 5004 Database Systems</a:t>
            </a:r>
            <a:endParaRPr lang="en-US" dirty="0"/>
          </a:p>
        </p:txBody>
      </p:sp>
      <p:sp>
        <p:nvSpPr>
          <p:cNvPr id="12" name="Slide Number Placeholder 11">
            <a:extLst>
              <a:ext uri="{FF2B5EF4-FFF2-40B4-BE49-F238E27FC236}">
                <a16:creationId xmlns:a16="http://schemas.microsoft.com/office/drawing/2014/main" id="{EBB01CCD-215D-4483-A63C-2076F6F2AC51}"/>
              </a:ext>
            </a:extLst>
          </p:cNvPr>
          <p:cNvSpPr>
            <a:spLocks noGrp="1"/>
          </p:cNvSpPr>
          <p:nvPr>
            <p:ph type="sldNum" sz="quarter" idx="12"/>
          </p:nvPr>
        </p:nvSpPr>
        <p:spPr/>
        <p:txBody>
          <a:bodyPr/>
          <a:lstStyle/>
          <a:p>
            <a:fld id="{6113E31D-E2AB-40D1-8B51-AFA5AFEF393A}" type="slidenum">
              <a:rPr lang="en-US" smtClean="0"/>
              <a:t>33</a:t>
            </a:fld>
            <a:endParaRPr lang="en-US" dirty="0"/>
          </a:p>
        </p:txBody>
      </p:sp>
    </p:spTree>
    <p:extLst>
      <p:ext uri="{BB962C8B-B14F-4D97-AF65-F5344CB8AC3E}">
        <p14:creationId xmlns:p14="http://schemas.microsoft.com/office/powerpoint/2010/main" val="623434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41BA-E68F-44F2-B02F-A13200479F5F}"/>
              </a:ext>
            </a:extLst>
          </p:cNvPr>
          <p:cNvSpPr>
            <a:spLocks noGrp="1"/>
          </p:cNvSpPr>
          <p:nvPr>
            <p:ph type="title"/>
          </p:nvPr>
        </p:nvSpPr>
        <p:spPr/>
        <p:txBody>
          <a:bodyPr/>
          <a:lstStyle/>
          <a:p>
            <a:r>
              <a:rPr lang="en-CA" dirty="0"/>
              <a:t>Delete Tables</a:t>
            </a:r>
          </a:p>
        </p:txBody>
      </p:sp>
      <p:sp>
        <p:nvSpPr>
          <p:cNvPr id="3" name="Content Placeholder 2">
            <a:extLst>
              <a:ext uri="{FF2B5EF4-FFF2-40B4-BE49-F238E27FC236}">
                <a16:creationId xmlns:a16="http://schemas.microsoft.com/office/drawing/2014/main" id="{C86D913C-FEF7-464B-B5F8-7763872512EA}"/>
              </a:ext>
            </a:extLst>
          </p:cNvPr>
          <p:cNvSpPr>
            <a:spLocks noGrp="1"/>
          </p:cNvSpPr>
          <p:nvPr>
            <p:ph idx="1"/>
          </p:nvPr>
        </p:nvSpPr>
        <p:spPr/>
        <p:txBody>
          <a:bodyPr/>
          <a:lstStyle/>
          <a:p>
            <a:pPr>
              <a:buFont typeface="Arial" panose="020B0604020202020204" pitchFamily="34" charset="0"/>
              <a:buChar char="•"/>
            </a:pPr>
            <a:r>
              <a:rPr lang="en-CA" dirty="0"/>
              <a:t>You can use the </a:t>
            </a:r>
            <a:r>
              <a:rPr lang="en-CA" dirty="0">
                <a:solidFill>
                  <a:srgbClr val="FF0000"/>
                </a:solidFill>
              </a:rPr>
              <a:t>delete() </a:t>
            </a:r>
            <a:r>
              <a:rPr lang="en-CA" dirty="0"/>
              <a:t>method to remove some or all the records from a table in a database</a:t>
            </a:r>
          </a:p>
          <a:p>
            <a:pPr>
              <a:buFont typeface="Arial" panose="020B0604020202020204" pitchFamily="34" charset="0"/>
              <a:buChar char="•"/>
            </a:pPr>
            <a:r>
              <a:rPr lang="en-CA" dirty="0"/>
              <a:t>The X </a:t>
            </a:r>
            <a:r>
              <a:rPr lang="en-CA" dirty="0" err="1"/>
              <a:t>DevAPI</a:t>
            </a:r>
            <a:r>
              <a:rPr lang="en-CA" dirty="0"/>
              <a:t> provides additional methods to use with the </a:t>
            </a:r>
            <a:r>
              <a:rPr lang="en-CA" dirty="0">
                <a:solidFill>
                  <a:srgbClr val="FF0000"/>
                </a:solidFill>
              </a:rPr>
              <a:t>delete() </a:t>
            </a:r>
            <a:r>
              <a:rPr lang="en-CA" dirty="0"/>
              <a:t>method to filter and order the records to be deleted</a:t>
            </a:r>
          </a:p>
        </p:txBody>
      </p:sp>
      <p:sp>
        <p:nvSpPr>
          <p:cNvPr id="4" name="Date Placeholder 3">
            <a:extLst>
              <a:ext uri="{FF2B5EF4-FFF2-40B4-BE49-F238E27FC236}">
                <a16:creationId xmlns:a16="http://schemas.microsoft.com/office/drawing/2014/main" id="{6132EB42-EF3D-490D-8909-EB6564BAC635}"/>
              </a:ext>
            </a:extLst>
          </p:cNvPr>
          <p:cNvSpPr>
            <a:spLocks noGrp="1"/>
          </p:cNvSpPr>
          <p:nvPr>
            <p:ph type="dt" sz="half" idx="10"/>
          </p:nvPr>
        </p:nvSpPr>
        <p:spPr/>
        <p:txBody>
          <a:bodyPr/>
          <a:lstStyle/>
          <a:p>
            <a:fld id="{BF1A53D8-9C16-4A6B-818D-F3EE1FC1C734}"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E9A679FF-4FF8-450B-8806-A2A5ACD01EDF}"/>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71BB60E1-1660-4AC6-BD9B-EB228AD4D672}"/>
              </a:ext>
            </a:extLst>
          </p:cNvPr>
          <p:cNvSpPr>
            <a:spLocks noGrp="1"/>
          </p:cNvSpPr>
          <p:nvPr>
            <p:ph type="sldNum" sz="quarter" idx="12"/>
          </p:nvPr>
        </p:nvSpPr>
        <p:spPr/>
        <p:txBody>
          <a:bodyPr/>
          <a:lstStyle/>
          <a:p>
            <a:fld id="{6113E31D-E2AB-40D1-8B51-AFA5AFEF393A}" type="slidenum">
              <a:rPr lang="en-US" smtClean="0"/>
              <a:t>34</a:t>
            </a:fld>
            <a:endParaRPr lang="en-US" dirty="0"/>
          </a:p>
        </p:txBody>
      </p:sp>
    </p:spTree>
    <p:extLst>
      <p:ext uri="{BB962C8B-B14F-4D97-AF65-F5344CB8AC3E}">
        <p14:creationId xmlns:p14="http://schemas.microsoft.com/office/powerpoint/2010/main" val="4152167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B998-B0E7-4667-B78F-15E1233B278B}"/>
              </a:ext>
            </a:extLst>
          </p:cNvPr>
          <p:cNvSpPr>
            <a:spLocks noGrp="1"/>
          </p:cNvSpPr>
          <p:nvPr>
            <p:ph type="title"/>
          </p:nvPr>
        </p:nvSpPr>
        <p:spPr/>
        <p:txBody>
          <a:bodyPr/>
          <a:lstStyle/>
          <a:p>
            <a:r>
              <a:rPr lang="en-CA" dirty="0"/>
              <a:t>Delete Records Using Conditions</a:t>
            </a:r>
          </a:p>
        </p:txBody>
      </p:sp>
      <p:sp>
        <p:nvSpPr>
          <p:cNvPr id="3" name="Content Placeholder 2">
            <a:extLst>
              <a:ext uri="{FF2B5EF4-FFF2-40B4-BE49-F238E27FC236}">
                <a16:creationId xmlns:a16="http://schemas.microsoft.com/office/drawing/2014/main" id="{09042CC5-D774-4585-8170-4FCCA9832D12}"/>
              </a:ext>
            </a:extLst>
          </p:cNvPr>
          <p:cNvSpPr>
            <a:spLocks noGrp="1"/>
          </p:cNvSpPr>
          <p:nvPr>
            <p:ph idx="1"/>
          </p:nvPr>
        </p:nvSpPr>
        <p:spPr/>
        <p:txBody>
          <a:bodyPr/>
          <a:lstStyle/>
          <a:p>
            <a:pPr>
              <a:buFont typeface="Arial" panose="020B0604020202020204" pitchFamily="34" charset="0"/>
              <a:buChar char="•"/>
            </a:pPr>
            <a:r>
              <a:rPr lang="en-CA" dirty="0"/>
              <a:t>The following example passes search conditions to the delete() method </a:t>
            </a:r>
          </a:p>
          <a:p>
            <a:pPr>
              <a:buFont typeface="Arial" panose="020B0604020202020204" pitchFamily="34" charset="0"/>
              <a:buChar char="•"/>
            </a:pPr>
            <a:r>
              <a:rPr lang="en-CA" dirty="0"/>
              <a:t>All records matching the condition are deleted from the city table</a:t>
            </a:r>
          </a:p>
          <a:p>
            <a:pPr>
              <a:buFont typeface="Arial" panose="020B0604020202020204" pitchFamily="34" charset="0"/>
              <a:buChar char="•"/>
            </a:pPr>
            <a:r>
              <a:rPr lang="en-CA" dirty="0"/>
              <a:t>Our example will show one record matching the condition</a:t>
            </a:r>
          </a:p>
          <a:p>
            <a:endParaRPr lang="en-CA" dirty="0"/>
          </a:p>
        </p:txBody>
      </p:sp>
      <p:pic>
        <p:nvPicPr>
          <p:cNvPr id="5" name="Picture 4">
            <a:extLst>
              <a:ext uri="{FF2B5EF4-FFF2-40B4-BE49-F238E27FC236}">
                <a16:creationId xmlns:a16="http://schemas.microsoft.com/office/drawing/2014/main" id="{2B4E2048-C419-44AC-A4EE-A151CAB22EDD}"/>
              </a:ext>
            </a:extLst>
          </p:cNvPr>
          <p:cNvPicPr>
            <a:picLocks noChangeAspect="1"/>
          </p:cNvPicPr>
          <p:nvPr/>
        </p:nvPicPr>
        <p:blipFill>
          <a:blip r:embed="rId2"/>
          <a:stretch>
            <a:fillRect/>
          </a:stretch>
        </p:blipFill>
        <p:spPr>
          <a:xfrm>
            <a:off x="1097280" y="3428789"/>
            <a:ext cx="10855707" cy="732394"/>
          </a:xfrm>
          <a:prstGeom prst="rect">
            <a:avLst/>
          </a:prstGeom>
        </p:spPr>
      </p:pic>
      <p:sp>
        <p:nvSpPr>
          <p:cNvPr id="6" name="Date Placeholder 5">
            <a:extLst>
              <a:ext uri="{FF2B5EF4-FFF2-40B4-BE49-F238E27FC236}">
                <a16:creationId xmlns:a16="http://schemas.microsoft.com/office/drawing/2014/main" id="{D7E932F4-A775-4AD6-A443-0FA61BAEF590}"/>
              </a:ext>
            </a:extLst>
          </p:cNvPr>
          <p:cNvSpPr>
            <a:spLocks noGrp="1"/>
          </p:cNvSpPr>
          <p:nvPr>
            <p:ph type="dt" sz="half" idx="10"/>
          </p:nvPr>
        </p:nvSpPr>
        <p:spPr/>
        <p:txBody>
          <a:bodyPr/>
          <a:lstStyle/>
          <a:p>
            <a:fld id="{919623BD-111D-4DCB-BFAA-BF485A61A3AD}"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621291B7-0EE3-4B8B-B0E5-2EACBE7BA1DA}"/>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16626A8D-372B-479E-B127-93606A8A2F3F}"/>
              </a:ext>
            </a:extLst>
          </p:cNvPr>
          <p:cNvSpPr>
            <a:spLocks noGrp="1"/>
          </p:cNvSpPr>
          <p:nvPr>
            <p:ph type="sldNum" sz="quarter" idx="12"/>
          </p:nvPr>
        </p:nvSpPr>
        <p:spPr/>
        <p:txBody>
          <a:bodyPr/>
          <a:lstStyle/>
          <a:p>
            <a:fld id="{6113E31D-E2AB-40D1-8B51-AFA5AFEF393A}" type="slidenum">
              <a:rPr lang="en-US" smtClean="0"/>
              <a:t>35</a:t>
            </a:fld>
            <a:endParaRPr lang="en-US" dirty="0"/>
          </a:p>
        </p:txBody>
      </p:sp>
    </p:spTree>
    <p:extLst>
      <p:ext uri="{BB962C8B-B14F-4D97-AF65-F5344CB8AC3E}">
        <p14:creationId xmlns:p14="http://schemas.microsoft.com/office/powerpoint/2010/main" val="1988139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34FA-BFD5-4E61-B6A4-0FC38F7EC4C1}"/>
              </a:ext>
            </a:extLst>
          </p:cNvPr>
          <p:cNvSpPr>
            <a:spLocks noGrp="1"/>
          </p:cNvSpPr>
          <p:nvPr>
            <p:ph type="title"/>
          </p:nvPr>
        </p:nvSpPr>
        <p:spPr/>
        <p:txBody>
          <a:bodyPr/>
          <a:lstStyle/>
          <a:p>
            <a:r>
              <a:rPr lang="en-CA" dirty="0"/>
              <a:t>Delete the First Record </a:t>
            </a:r>
          </a:p>
        </p:txBody>
      </p:sp>
      <p:sp>
        <p:nvSpPr>
          <p:cNvPr id="3" name="Content Placeholder 2">
            <a:extLst>
              <a:ext uri="{FF2B5EF4-FFF2-40B4-BE49-F238E27FC236}">
                <a16:creationId xmlns:a16="http://schemas.microsoft.com/office/drawing/2014/main" id="{23840164-5756-45B6-B6FC-5AA61B998C69}"/>
              </a:ext>
            </a:extLst>
          </p:cNvPr>
          <p:cNvSpPr>
            <a:spLocks noGrp="1"/>
          </p:cNvSpPr>
          <p:nvPr>
            <p:ph idx="1"/>
          </p:nvPr>
        </p:nvSpPr>
        <p:spPr/>
        <p:txBody>
          <a:bodyPr/>
          <a:lstStyle/>
          <a:p>
            <a:pPr>
              <a:buFont typeface="Arial" panose="020B0604020202020204" pitchFamily="34" charset="0"/>
              <a:buChar char="•"/>
            </a:pPr>
            <a:r>
              <a:rPr lang="en-CA" dirty="0"/>
              <a:t>To delete the first record in the city table, use the </a:t>
            </a:r>
            <a:r>
              <a:rPr lang="en-CA" dirty="0">
                <a:solidFill>
                  <a:srgbClr val="FF0000"/>
                </a:solidFill>
              </a:rPr>
              <a:t>limit() </a:t>
            </a:r>
            <a:r>
              <a:rPr lang="en-CA" dirty="0"/>
              <a:t>method with a value of 1</a:t>
            </a:r>
          </a:p>
          <a:p>
            <a:endParaRPr lang="en-CA" dirty="0"/>
          </a:p>
        </p:txBody>
      </p:sp>
      <p:pic>
        <p:nvPicPr>
          <p:cNvPr id="5" name="Picture 4">
            <a:extLst>
              <a:ext uri="{FF2B5EF4-FFF2-40B4-BE49-F238E27FC236}">
                <a16:creationId xmlns:a16="http://schemas.microsoft.com/office/drawing/2014/main" id="{34DE2B27-B75F-40BD-ABDC-15E2CE162709}"/>
              </a:ext>
            </a:extLst>
          </p:cNvPr>
          <p:cNvPicPr>
            <a:picLocks noChangeAspect="1"/>
          </p:cNvPicPr>
          <p:nvPr/>
        </p:nvPicPr>
        <p:blipFill>
          <a:blip r:embed="rId2"/>
          <a:stretch>
            <a:fillRect/>
          </a:stretch>
        </p:blipFill>
        <p:spPr>
          <a:xfrm>
            <a:off x="1097279" y="2608814"/>
            <a:ext cx="10558889" cy="969273"/>
          </a:xfrm>
          <a:prstGeom prst="rect">
            <a:avLst/>
          </a:prstGeom>
        </p:spPr>
      </p:pic>
      <p:sp>
        <p:nvSpPr>
          <p:cNvPr id="6" name="Date Placeholder 5">
            <a:extLst>
              <a:ext uri="{FF2B5EF4-FFF2-40B4-BE49-F238E27FC236}">
                <a16:creationId xmlns:a16="http://schemas.microsoft.com/office/drawing/2014/main" id="{3E0EBF79-2647-4767-9DA1-33884FAC6398}"/>
              </a:ext>
            </a:extLst>
          </p:cNvPr>
          <p:cNvSpPr>
            <a:spLocks noGrp="1"/>
          </p:cNvSpPr>
          <p:nvPr>
            <p:ph type="dt" sz="half" idx="10"/>
          </p:nvPr>
        </p:nvSpPr>
        <p:spPr/>
        <p:txBody>
          <a:bodyPr/>
          <a:lstStyle/>
          <a:p>
            <a:fld id="{3A334DDB-3A44-4582-BACD-9D3772AAF8E4}"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F5304899-2B9B-4D2A-A2BB-F0A959EEF06F}"/>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94EEEB3A-24D0-40B2-9721-AE279EA0EF50}"/>
              </a:ext>
            </a:extLst>
          </p:cNvPr>
          <p:cNvSpPr>
            <a:spLocks noGrp="1"/>
          </p:cNvSpPr>
          <p:nvPr>
            <p:ph type="sldNum" sz="quarter" idx="12"/>
          </p:nvPr>
        </p:nvSpPr>
        <p:spPr/>
        <p:txBody>
          <a:bodyPr/>
          <a:lstStyle/>
          <a:p>
            <a:fld id="{6113E31D-E2AB-40D1-8B51-AFA5AFEF393A}" type="slidenum">
              <a:rPr lang="en-US" smtClean="0"/>
              <a:t>36</a:t>
            </a:fld>
            <a:endParaRPr lang="en-US" dirty="0"/>
          </a:p>
        </p:txBody>
      </p:sp>
    </p:spTree>
    <p:extLst>
      <p:ext uri="{BB962C8B-B14F-4D97-AF65-F5344CB8AC3E}">
        <p14:creationId xmlns:p14="http://schemas.microsoft.com/office/powerpoint/2010/main" val="1705022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A35D-D0D7-4054-8CE4-2B6385415882}"/>
              </a:ext>
            </a:extLst>
          </p:cNvPr>
          <p:cNvSpPr>
            <a:spLocks noGrp="1"/>
          </p:cNvSpPr>
          <p:nvPr>
            <p:ph type="title"/>
          </p:nvPr>
        </p:nvSpPr>
        <p:spPr/>
        <p:txBody>
          <a:bodyPr/>
          <a:lstStyle/>
          <a:p>
            <a:r>
              <a:rPr lang="en-CA" dirty="0"/>
              <a:t>Delete All Records </a:t>
            </a:r>
          </a:p>
        </p:txBody>
      </p:sp>
      <p:sp>
        <p:nvSpPr>
          <p:cNvPr id="3" name="Content Placeholder 2">
            <a:extLst>
              <a:ext uri="{FF2B5EF4-FFF2-40B4-BE49-F238E27FC236}">
                <a16:creationId xmlns:a16="http://schemas.microsoft.com/office/drawing/2014/main" id="{B1DC2644-F83B-4297-859B-1DA8E259319B}"/>
              </a:ext>
            </a:extLst>
          </p:cNvPr>
          <p:cNvSpPr>
            <a:spLocks noGrp="1"/>
          </p:cNvSpPr>
          <p:nvPr>
            <p:ph idx="1"/>
          </p:nvPr>
        </p:nvSpPr>
        <p:spPr/>
        <p:txBody>
          <a:bodyPr/>
          <a:lstStyle/>
          <a:p>
            <a:pPr>
              <a:buFont typeface="Arial" panose="020B0604020202020204" pitchFamily="34" charset="0"/>
              <a:buChar char="•"/>
            </a:pPr>
            <a:r>
              <a:rPr lang="en-CA" dirty="0"/>
              <a:t>You can delete all records in a table </a:t>
            </a:r>
          </a:p>
          <a:p>
            <a:pPr>
              <a:buFont typeface="Arial" panose="020B0604020202020204" pitchFamily="34" charset="0"/>
              <a:buChar char="•"/>
            </a:pPr>
            <a:r>
              <a:rPr lang="en-CA" dirty="0"/>
              <a:t>To do so use the </a:t>
            </a:r>
            <a:r>
              <a:rPr lang="en-CA" dirty="0">
                <a:solidFill>
                  <a:srgbClr val="FF0000"/>
                </a:solidFill>
              </a:rPr>
              <a:t>delete() </a:t>
            </a:r>
            <a:r>
              <a:rPr lang="en-CA" dirty="0"/>
              <a:t>method without specifying any search condition</a:t>
            </a:r>
          </a:p>
          <a:p>
            <a:pPr>
              <a:buFont typeface="Arial" panose="020B0604020202020204" pitchFamily="34" charset="0"/>
              <a:buChar char="•"/>
            </a:pPr>
            <a:r>
              <a:rPr lang="en-CA" dirty="0"/>
              <a:t>Use care when you delete records without specifying a search condition, doing so deletes all records from the table</a:t>
            </a:r>
          </a:p>
          <a:p>
            <a:endParaRPr lang="en-CA" dirty="0"/>
          </a:p>
        </p:txBody>
      </p:sp>
      <p:pic>
        <p:nvPicPr>
          <p:cNvPr id="5" name="Picture 4">
            <a:extLst>
              <a:ext uri="{FF2B5EF4-FFF2-40B4-BE49-F238E27FC236}">
                <a16:creationId xmlns:a16="http://schemas.microsoft.com/office/drawing/2014/main" id="{8B834AA5-FC9E-40FF-8F15-6CB8BF94AED0}"/>
              </a:ext>
            </a:extLst>
          </p:cNvPr>
          <p:cNvPicPr>
            <a:picLocks noChangeAspect="1"/>
          </p:cNvPicPr>
          <p:nvPr/>
        </p:nvPicPr>
        <p:blipFill>
          <a:blip r:embed="rId2"/>
          <a:stretch>
            <a:fillRect/>
          </a:stretch>
        </p:blipFill>
        <p:spPr>
          <a:xfrm>
            <a:off x="1097279" y="3920362"/>
            <a:ext cx="10565115" cy="466108"/>
          </a:xfrm>
          <a:prstGeom prst="rect">
            <a:avLst/>
          </a:prstGeom>
        </p:spPr>
      </p:pic>
      <p:sp>
        <p:nvSpPr>
          <p:cNvPr id="6" name="Date Placeholder 5">
            <a:extLst>
              <a:ext uri="{FF2B5EF4-FFF2-40B4-BE49-F238E27FC236}">
                <a16:creationId xmlns:a16="http://schemas.microsoft.com/office/drawing/2014/main" id="{9DF48DA7-C097-4F1E-8B46-5BEA4742AA72}"/>
              </a:ext>
            </a:extLst>
          </p:cNvPr>
          <p:cNvSpPr>
            <a:spLocks noGrp="1"/>
          </p:cNvSpPr>
          <p:nvPr>
            <p:ph type="dt" sz="half" idx="10"/>
          </p:nvPr>
        </p:nvSpPr>
        <p:spPr/>
        <p:txBody>
          <a:bodyPr/>
          <a:lstStyle/>
          <a:p>
            <a:fld id="{BAADC6E9-C949-436B-BB62-3C742778517D}"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382109B7-A771-4FE9-8179-72F553E090BD}"/>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066A48BB-F2B1-4CF5-8E4E-8FF3C63591D8}"/>
              </a:ext>
            </a:extLst>
          </p:cNvPr>
          <p:cNvSpPr>
            <a:spLocks noGrp="1"/>
          </p:cNvSpPr>
          <p:nvPr>
            <p:ph type="sldNum" sz="quarter" idx="12"/>
          </p:nvPr>
        </p:nvSpPr>
        <p:spPr/>
        <p:txBody>
          <a:bodyPr/>
          <a:lstStyle/>
          <a:p>
            <a:fld id="{6113E31D-E2AB-40D1-8B51-AFA5AFEF393A}" type="slidenum">
              <a:rPr lang="en-US" smtClean="0"/>
              <a:t>37</a:t>
            </a:fld>
            <a:endParaRPr lang="en-US" dirty="0"/>
          </a:p>
        </p:txBody>
      </p:sp>
    </p:spTree>
    <p:extLst>
      <p:ext uri="{BB962C8B-B14F-4D97-AF65-F5344CB8AC3E}">
        <p14:creationId xmlns:p14="http://schemas.microsoft.com/office/powerpoint/2010/main" val="187717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2AC-0B83-4280-BF00-DFE18F448B6C}"/>
              </a:ext>
            </a:extLst>
          </p:cNvPr>
          <p:cNvSpPr>
            <a:spLocks noGrp="1"/>
          </p:cNvSpPr>
          <p:nvPr>
            <p:ph type="title"/>
          </p:nvPr>
        </p:nvSpPr>
        <p:spPr/>
        <p:txBody>
          <a:bodyPr/>
          <a:lstStyle/>
          <a:p>
            <a:r>
              <a:rPr lang="en-CA" dirty="0"/>
              <a:t>Documents in Tables</a:t>
            </a:r>
          </a:p>
        </p:txBody>
      </p:sp>
      <p:sp>
        <p:nvSpPr>
          <p:cNvPr id="3" name="Content Placeholder 2">
            <a:extLst>
              <a:ext uri="{FF2B5EF4-FFF2-40B4-BE49-F238E27FC236}">
                <a16:creationId xmlns:a16="http://schemas.microsoft.com/office/drawing/2014/main" id="{800F7406-D616-46C8-9594-AC27B298FD3D}"/>
              </a:ext>
            </a:extLst>
          </p:cNvPr>
          <p:cNvSpPr>
            <a:spLocks noGrp="1"/>
          </p:cNvSpPr>
          <p:nvPr>
            <p:ph idx="1"/>
          </p:nvPr>
        </p:nvSpPr>
        <p:spPr/>
        <p:txBody>
          <a:bodyPr/>
          <a:lstStyle/>
          <a:p>
            <a:pPr>
              <a:buFont typeface="Arial" panose="020B0604020202020204" pitchFamily="34" charset="0"/>
              <a:buChar char="•"/>
            </a:pPr>
            <a:r>
              <a:rPr lang="en-CA" dirty="0"/>
              <a:t>In MySQL a table may contain traditional relational data, JSON values or both</a:t>
            </a:r>
          </a:p>
          <a:p>
            <a:pPr>
              <a:buFont typeface="Arial" panose="020B0604020202020204" pitchFamily="34" charset="0"/>
              <a:buChar char="•"/>
            </a:pPr>
            <a:r>
              <a:rPr lang="en-CA" dirty="0"/>
              <a:t>You can combine traditional data with JSON documents by storing the documents in columns having a native JSON data type</a:t>
            </a:r>
          </a:p>
          <a:p>
            <a:pPr>
              <a:buFont typeface="Arial" panose="020B0604020202020204" pitchFamily="34" charset="0"/>
              <a:buChar char="•"/>
            </a:pPr>
            <a:r>
              <a:rPr lang="en-CA" dirty="0"/>
              <a:t>The city table you added to your schema are used for this example</a:t>
            </a:r>
          </a:p>
          <a:p>
            <a:endParaRPr lang="en-CA" dirty="0"/>
          </a:p>
        </p:txBody>
      </p:sp>
      <p:pic>
        <p:nvPicPr>
          <p:cNvPr id="5" name="Picture 4">
            <a:extLst>
              <a:ext uri="{FF2B5EF4-FFF2-40B4-BE49-F238E27FC236}">
                <a16:creationId xmlns:a16="http://schemas.microsoft.com/office/drawing/2014/main" id="{863A2DAE-CBB4-4532-B7A1-984D0DC9DD9B}"/>
              </a:ext>
            </a:extLst>
          </p:cNvPr>
          <p:cNvPicPr>
            <a:picLocks noChangeAspect="1"/>
          </p:cNvPicPr>
          <p:nvPr/>
        </p:nvPicPr>
        <p:blipFill>
          <a:blip r:embed="rId2"/>
          <a:stretch>
            <a:fillRect/>
          </a:stretch>
        </p:blipFill>
        <p:spPr>
          <a:xfrm>
            <a:off x="1036320" y="3518452"/>
            <a:ext cx="2979089" cy="2066420"/>
          </a:xfrm>
          <a:prstGeom prst="rect">
            <a:avLst/>
          </a:prstGeom>
        </p:spPr>
      </p:pic>
      <p:pic>
        <p:nvPicPr>
          <p:cNvPr id="7" name="Picture 6">
            <a:extLst>
              <a:ext uri="{FF2B5EF4-FFF2-40B4-BE49-F238E27FC236}">
                <a16:creationId xmlns:a16="http://schemas.microsoft.com/office/drawing/2014/main" id="{0760BD14-DAD7-4CBB-B1B3-A9C9E3B91303}"/>
              </a:ext>
            </a:extLst>
          </p:cNvPr>
          <p:cNvPicPr>
            <a:picLocks noChangeAspect="1"/>
          </p:cNvPicPr>
          <p:nvPr/>
        </p:nvPicPr>
        <p:blipFill>
          <a:blip r:embed="rId3"/>
          <a:stretch>
            <a:fillRect/>
          </a:stretch>
        </p:blipFill>
        <p:spPr>
          <a:xfrm>
            <a:off x="3896966" y="3518452"/>
            <a:ext cx="8081983" cy="2350642"/>
          </a:xfrm>
          <a:prstGeom prst="rect">
            <a:avLst/>
          </a:prstGeom>
        </p:spPr>
      </p:pic>
      <p:sp>
        <p:nvSpPr>
          <p:cNvPr id="8" name="Date Placeholder 7">
            <a:extLst>
              <a:ext uri="{FF2B5EF4-FFF2-40B4-BE49-F238E27FC236}">
                <a16:creationId xmlns:a16="http://schemas.microsoft.com/office/drawing/2014/main" id="{B5261499-D533-47FB-B64A-A80F0F511B6F}"/>
              </a:ext>
            </a:extLst>
          </p:cNvPr>
          <p:cNvSpPr>
            <a:spLocks noGrp="1"/>
          </p:cNvSpPr>
          <p:nvPr>
            <p:ph type="dt" sz="half" idx="10"/>
          </p:nvPr>
        </p:nvSpPr>
        <p:spPr/>
        <p:txBody>
          <a:bodyPr/>
          <a:lstStyle/>
          <a:p>
            <a:fld id="{435C6B3D-7A76-44CD-9D1A-2E8DFC06BECB}" type="datetime2">
              <a:rPr lang="en-US" smtClean="0"/>
              <a:t>Thursday, December 1, 2022</a:t>
            </a:fld>
            <a:endParaRPr lang="en-US" dirty="0"/>
          </a:p>
        </p:txBody>
      </p:sp>
      <p:sp>
        <p:nvSpPr>
          <p:cNvPr id="9" name="Footer Placeholder 8">
            <a:extLst>
              <a:ext uri="{FF2B5EF4-FFF2-40B4-BE49-F238E27FC236}">
                <a16:creationId xmlns:a16="http://schemas.microsoft.com/office/drawing/2014/main" id="{D75F0708-B32D-422F-B0F7-64F0FD2FA4F2}"/>
              </a:ext>
            </a:extLst>
          </p:cNvPr>
          <p:cNvSpPr>
            <a:spLocks noGrp="1"/>
          </p:cNvSpPr>
          <p:nvPr>
            <p:ph type="ftr" sz="quarter" idx="11"/>
          </p:nvPr>
        </p:nvSpPr>
        <p:spPr/>
        <p:txBody>
          <a:bodyPr/>
          <a:lstStyle/>
          <a:p>
            <a:r>
              <a:rPr lang="en-US"/>
              <a:t>CCGC 5004 Database Systems</a:t>
            </a:r>
            <a:endParaRPr lang="en-US" dirty="0"/>
          </a:p>
        </p:txBody>
      </p:sp>
      <p:sp>
        <p:nvSpPr>
          <p:cNvPr id="10" name="Slide Number Placeholder 9">
            <a:extLst>
              <a:ext uri="{FF2B5EF4-FFF2-40B4-BE49-F238E27FC236}">
                <a16:creationId xmlns:a16="http://schemas.microsoft.com/office/drawing/2014/main" id="{BFDC73CC-9414-4A40-9CFB-B098FC26A8F2}"/>
              </a:ext>
            </a:extLst>
          </p:cNvPr>
          <p:cNvSpPr>
            <a:spLocks noGrp="1"/>
          </p:cNvSpPr>
          <p:nvPr>
            <p:ph type="sldNum" sz="quarter" idx="12"/>
          </p:nvPr>
        </p:nvSpPr>
        <p:spPr/>
        <p:txBody>
          <a:bodyPr/>
          <a:lstStyle/>
          <a:p>
            <a:fld id="{6113E31D-E2AB-40D1-8B51-AFA5AFEF393A}" type="slidenum">
              <a:rPr lang="en-US" smtClean="0"/>
              <a:t>38</a:t>
            </a:fld>
            <a:endParaRPr lang="en-US" dirty="0"/>
          </a:p>
        </p:txBody>
      </p:sp>
    </p:spTree>
    <p:extLst>
      <p:ext uri="{BB962C8B-B14F-4D97-AF65-F5344CB8AC3E}">
        <p14:creationId xmlns:p14="http://schemas.microsoft.com/office/powerpoint/2010/main" val="343512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FE27-D84F-4224-8A0E-ECF51760F0FE}"/>
              </a:ext>
            </a:extLst>
          </p:cNvPr>
          <p:cNvSpPr>
            <a:spLocks noGrp="1"/>
          </p:cNvSpPr>
          <p:nvPr>
            <p:ph type="title"/>
          </p:nvPr>
        </p:nvSpPr>
        <p:spPr/>
        <p:txBody>
          <a:bodyPr/>
          <a:lstStyle/>
          <a:p>
            <a:r>
              <a:rPr lang="en-CA" dirty="0"/>
              <a:t>Select a Record </a:t>
            </a:r>
          </a:p>
        </p:txBody>
      </p:sp>
      <p:sp>
        <p:nvSpPr>
          <p:cNvPr id="3" name="Content Placeholder 2">
            <a:extLst>
              <a:ext uri="{FF2B5EF4-FFF2-40B4-BE49-F238E27FC236}">
                <a16:creationId xmlns:a16="http://schemas.microsoft.com/office/drawing/2014/main" id="{534D94B4-0AEE-427F-8C33-CF2E18B2F195}"/>
              </a:ext>
            </a:extLst>
          </p:cNvPr>
          <p:cNvSpPr>
            <a:spLocks noGrp="1"/>
          </p:cNvSpPr>
          <p:nvPr>
            <p:ph idx="1"/>
          </p:nvPr>
        </p:nvSpPr>
        <p:spPr/>
        <p:txBody>
          <a:bodyPr/>
          <a:lstStyle/>
          <a:p>
            <a:pPr>
              <a:buFont typeface="Arial" panose="020B0604020202020204" pitchFamily="34" charset="0"/>
              <a:buChar char="•"/>
            </a:pPr>
            <a:r>
              <a:rPr lang="en-CA" dirty="0"/>
              <a:t>You can issue a query with a search condition that evaluates document values in the expression</a:t>
            </a:r>
          </a:p>
          <a:p>
            <a:endParaRPr lang="en-CA" dirty="0"/>
          </a:p>
        </p:txBody>
      </p:sp>
      <p:pic>
        <p:nvPicPr>
          <p:cNvPr id="5" name="Picture 4">
            <a:extLst>
              <a:ext uri="{FF2B5EF4-FFF2-40B4-BE49-F238E27FC236}">
                <a16:creationId xmlns:a16="http://schemas.microsoft.com/office/drawing/2014/main" id="{CFAE6AFD-BA77-459E-98B6-DE474B6B4A3A}"/>
              </a:ext>
            </a:extLst>
          </p:cNvPr>
          <p:cNvPicPr>
            <a:picLocks noChangeAspect="1"/>
          </p:cNvPicPr>
          <p:nvPr/>
        </p:nvPicPr>
        <p:blipFill>
          <a:blip r:embed="rId2"/>
          <a:stretch>
            <a:fillRect/>
          </a:stretch>
        </p:blipFill>
        <p:spPr>
          <a:xfrm>
            <a:off x="1097280" y="2451444"/>
            <a:ext cx="10876638" cy="3087965"/>
          </a:xfrm>
          <a:prstGeom prst="rect">
            <a:avLst/>
          </a:prstGeom>
        </p:spPr>
      </p:pic>
      <p:sp>
        <p:nvSpPr>
          <p:cNvPr id="6" name="Date Placeholder 5">
            <a:extLst>
              <a:ext uri="{FF2B5EF4-FFF2-40B4-BE49-F238E27FC236}">
                <a16:creationId xmlns:a16="http://schemas.microsoft.com/office/drawing/2014/main" id="{615EFF56-5CA7-4632-B723-90B8B4EF3F8F}"/>
              </a:ext>
            </a:extLst>
          </p:cNvPr>
          <p:cNvSpPr>
            <a:spLocks noGrp="1"/>
          </p:cNvSpPr>
          <p:nvPr>
            <p:ph type="dt" sz="half" idx="10"/>
          </p:nvPr>
        </p:nvSpPr>
        <p:spPr/>
        <p:txBody>
          <a:bodyPr/>
          <a:lstStyle/>
          <a:p>
            <a:fld id="{4CBD91DB-1AD0-4B83-B246-B73A923CBB89}" type="datetime2">
              <a:rPr lang="en-US" smtClean="0"/>
              <a:t>Thursday, December 1, 2022</a:t>
            </a:fld>
            <a:endParaRPr lang="en-US" dirty="0"/>
          </a:p>
        </p:txBody>
      </p:sp>
      <p:sp>
        <p:nvSpPr>
          <p:cNvPr id="7" name="Footer Placeholder 6">
            <a:extLst>
              <a:ext uri="{FF2B5EF4-FFF2-40B4-BE49-F238E27FC236}">
                <a16:creationId xmlns:a16="http://schemas.microsoft.com/office/drawing/2014/main" id="{D9F0B2FB-E6B3-4931-9764-83EF0A006FA7}"/>
              </a:ext>
            </a:extLst>
          </p:cNvPr>
          <p:cNvSpPr>
            <a:spLocks noGrp="1"/>
          </p:cNvSpPr>
          <p:nvPr>
            <p:ph type="ftr" sz="quarter" idx="11"/>
          </p:nvPr>
        </p:nvSpPr>
        <p:spPr/>
        <p:txBody>
          <a:bodyPr/>
          <a:lstStyle/>
          <a:p>
            <a:r>
              <a:rPr lang="en-US"/>
              <a:t>CCGC 5004 Database Systems</a:t>
            </a:r>
            <a:endParaRPr lang="en-US" dirty="0"/>
          </a:p>
        </p:txBody>
      </p:sp>
      <p:sp>
        <p:nvSpPr>
          <p:cNvPr id="8" name="Slide Number Placeholder 7">
            <a:extLst>
              <a:ext uri="{FF2B5EF4-FFF2-40B4-BE49-F238E27FC236}">
                <a16:creationId xmlns:a16="http://schemas.microsoft.com/office/drawing/2014/main" id="{370A8077-74E9-4D7F-9039-D1605163A247}"/>
              </a:ext>
            </a:extLst>
          </p:cNvPr>
          <p:cNvSpPr>
            <a:spLocks noGrp="1"/>
          </p:cNvSpPr>
          <p:nvPr>
            <p:ph type="sldNum" sz="quarter" idx="12"/>
          </p:nvPr>
        </p:nvSpPr>
        <p:spPr/>
        <p:txBody>
          <a:bodyPr/>
          <a:lstStyle/>
          <a:p>
            <a:fld id="{6113E31D-E2AB-40D1-8B51-AFA5AFEF393A}" type="slidenum">
              <a:rPr lang="en-US" smtClean="0"/>
              <a:t>39</a:t>
            </a:fld>
            <a:endParaRPr lang="en-US" dirty="0"/>
          </a:p>
        </p:txBody>
      </p:sp>
    </p:spTree>
    <p:extLst>
      <p:ext uri="{BB962C8B-B14F-4D97-AF65-F5344CB8AC3E}">
        <p14:creationId xmlns:p14="http://schemas.microsoft.com/office/powerpoint/2010/main" val="36496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BF07-3936-453D-B6D7-12429D8E1730}"/>
              </a:ext>
            </a:extLst>
          </p:cNvPr>
          <p:cNvSpPr>
            <a:spLocks noGrp="1"/>
          </p:cNvSpPr>
          <p:nvPr>
            <p:ph type="title"/>
          </p:nvPr>
        </p:nvSpPr>
        <p:spPr/>
        <p:txBody>
          <a:bodyPr/>
          <a:lstStyle/>
          <a:p>
            <a:r>
              <a:rPr lang="en-CA" dirty="0"/>
              <a:t>Syntax and Structure</a:t>
            </a:r>
          </a:p>
        </p:txBody>
      </p:sp>
      <p:sp>
        <p:nvSpPr>
          <p:cNvPr id="3" name="Content Placeholder 2">
            <a:extLst>
              <a:ext uri="{FF2B5EF4-FFF2-40B4-BE49-F238E27FC236}">
                <a16:creationId xmlns:a16="http://schemas.microsoft.com/office/drawing/2014/main" id="{A59CBA26-97CD-4705-B6F2-F89C6AB7EB6C}"/>
              </a:ext>
            </a:extLst>
          </p:cNvPr>
          <p:cNvSpPr>
            <a:spLocks noGrp="1"/>
          </p:cNvSpPr>
          <p:nvPr>
            <p:ph idx="1"/>
          </p:nvPr>
        </p:nvSpPr>
        <p:spPr/>
        <p:txBody>
          <a:bodyPr>
            <a:normAutofit lnSpcReduction="10000"/>
          </a:bodyPr>
          <a:lstStyle/>
          <a:p>
            <a:r>
              <a:rPr lang="en-CA" dirty="0"/>
              <a:t>A </a:t>
            </a:r>
            <a:r>
              <a:rPr lang="en-CA" dirty="0">
                <a:solidFill>
                  <a:srgbClr val="FF0000"/>
                </a:solidFill>
              </a:rPr>
              <a:t>JSON</a:t>
            </a:r>
            <a:r>
              <a:rPr lang="en-CA" dirty="0"/>
              <a:t> object is a key-value data format that is typically rendered in curly braces</a:t>
            </a:r>
          </a:p>
          <a:p>
            <a:r>
              <a:rPr lang="en-CA" dirty="0"/>
              <a:t>A </a:t>
            </a:r>
            <a:r>
              <a:rPr lang="en-CA" dirty="0">
                <a:solidFill>
                  <a:srgbClr val="FF0000"/>
                </a:solidFill>
              </a:rPr>
              <a:t>JSON</a:t>
            </a:r>
            <a:r>
              <a:rPr lang="en-CA" dirty="0"/>
              <a:t> object looks something like this:</a:t>
            </a:r>
          </a:p>
          <a:p>
            <a:r>
              <a:rPr lang="en-CA" dirty="0">
                <a:solidFill>
                  <a:srgbClr val="FF0000"/>
                </a:solidFill>
              </a:rPr>
              <a:t>{</a:t>
            </a:r>
          </a:p>
          <a:p>
            <a:pPr marL="201168" lvl="1" indent="0">
              <a:buNone/>
            </a:pPr>
            <a:r>
              <a:rPr lang="en-CA" dirty="0">
                <a:solidFill>
                  <a:srgbClr val="FF0000"/>
                </a:solidFill>
              </a:rPr>
              <a:t>  “</a:t>
            </a:r>
            <a:r>
              <a:rPr lang="en-CA" dirty="0" err="1">
                <a:solidFill>
                  <a:srgbClr val="FF0000"/>
                </a:solidFill>
              </a:rPr>
              <a:t>first_name</a:t>
            </a:r>
            <a:r>
              <a:rPr lang="en-CA" dirty="0">
                <a:solidFill>
                  <a:srgbClr val="FF0000"/>
                </a:solidFill>
              </a:rPr>
              <a:t>”   :   “Sammy”,</a:t>
            </a:r>
          </a:p>
          <a:p>
            <a:pPr marL="201168" lvl="1" indent="0">
              <a:buNone/>
            </a:pPr>
            <a:r>
              <a:rPr lang="en-CA" dirty="0">
                <a:solidFill>
                  <a:srgbClr val="FF0000"/>
                </a:solidFill>
              </a:rPr>
              <a:t>   “ </a:t>
            </a:r>
            <a:r>
              <a:rPr lang="en-CA" dirty="0" err="1">
                <a:solidFill>
                  <a:srgbClr val="FF0000"/>
                </a:solidFill>
              </a:rPr>
              <a:t>last_name</a:t>
            </a:r>
            <a:r>
              <a:rPr lang="en-CA" dirty="0">
                <a:solidFill>
                  <a:srgbClr val="FF0000"/>
                </a:solidFill>
              </a:rPr>
              <a:t>”  :    “ Shark”,</a:t>
            </a:r>
          </a:p>
          <a:p>
            <a:pPr marL="201168" lvl="1" indent="0">
              <a:buNone/>
            </a:pPr>
            <a:r>
              <a:rPr lang="en-CA" dirty="0">
                <a:solidFill>
                  <a:srgbClr val="FF0000"/>
                </a:solidFill>
              </a:rPr>
              <a:t>   “location”       :    “Ocean”,</a:t>
            </a:r>
          </a:p>
          <a:p>
            <a:pPr marL="201168" lvl="1" indent="0">
              <a:buNone/>
            </a:pPr>
            <a:r>
              <a:rPr lang="en-CA" dirty="0">
                <a:solidFill>
                  <a:srgbClr val="FF0000"/>
                </a:solidFill>
              </a:rPr>
              <a:t>   “online”          :     true,</a:t>
            </a:r>
          </a:p>
          <a:p>
            <a:pPr marL="201168" lvl="1" indent="0">
              <a:buNone/>
            </a:pPr>
            <a:r>
              <a:rPr lang="en-CA" dirty="0">
                <a:solidFill>
                  <a:srgbClr val="FF0000"/>
                </a:solidFill>
              </a:rPr>
              <a:t>   “followers”     :     987</a:t>
            </a:r>
          </a:p>
          <a:p>
            <a:pPr marL="201168" lvl="1" indent="0">
              <a:buNone/>
            </a:pPr>
            <a:r>
              <a:rPr lang="en-CA" dirty="0">
                <a:solidFill>
                  <a:srgbClr val="FF0000"/>
                </a:solidFill>
              </a:rPr>
              <a:t>}</a:t>
            </a:r>
          </a:p>
          <a:p>
            <a:pPr marL="201168" lvl="1" indent="0">
              <a:buNone/>
            </a:pPr>
            <a:r>
              <a:rPr lang="en-CA" dirty="0"/>
              <a:t>The example shown shows the format is generally setup with two curly braces or brackets like this, </a:t>
            </a:r>
            <a:r>
              <a:rPr lang="en-CA" dirty="0">
                <a:solidFill>
                  <a:srgbClr val="FF0000"/>
                </a:solidFill>
              </a:rPr>
              <a:t>{ } </a:t>
            </a:r>
            <a:r>
              <a:rPr lang="en-CA" dirty="0"/>
              <a:t>on either end of it</a:t>
            </a:r>
          </a:p>
          <a:p>
            <a:pPr marL="201168" lvl="1" indent="0">
              <a:buNone/>
            </a:pPr>
            <a:r>
              <a:rPr lang="en-CA" dirty="0"/>
              <a:t>There are </a:t>
            </a:r>
            <a:r>
              <a:rPr lang="en-CA" dirty="0">
                <a:solidFill>
                  <a:srgbClr val="FF0000"/>
                </a:solidFill>
              </a:rPr>
              <a:t>key-value </a:t>
            </a:r>
            <a:r>
              <a:rPr lang="en-CA" dirty="0"/>
              <a:t>pairs populating the space between the curly brackets</a:t>
            </a:r>
          </a:p>
        </p:txBody>
      </p:sp>
      <p:sp>
        <p:nvSpPr>
          <p:cNvPr id="4" name="Date Placeholder 3">
            <a:extLst>
              <a:ext uri="{FF2B5EF4-FFF2-40B4-BE49-F238E27FC236}">
                <a16:creationId xmlns:a16="http://schemas.microsoft.com/office/drawing/2014/main" id="{D2D30AC6-EDD4-45CD-9E1B-A399BE40B3FF}"/>
              </a:ext>
            </a:extLst>
          </p:cNvPr>
          <p:cNvSpPr>
            <a:spLocks noGrp="1"/>
          </p:cNvSpPr>
          <p:nvPr>
            <p:ph type="dt" sz="half" idx="10"/>
          </p:nvPr>
        </p:nvSpPr>
        <p:spPr/>
        <p:txBody>
          <a:bodyPr/>
          <a:lstStyle/>
          <a:p>
            <a:fld id="{F522D137-CB43-4122-AEC3-71BC9F7BCD4C}"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00D86820-5E6F-4C3A-938F-7E417C89D71B}"/>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7851309A-B7FB-4A5D-BC0C-D2181E4BF1F3}"/>
              </a:ext>
            </a:extLst>
          </p:cNvPr>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2054388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8D0C-9D18-41B4-BDFD-29533B4BF3AD}"/>
              </a:ext>
            </a:extLst>
          </p:cNvPr>
          <p:cNvSpPr>
            <a:spLocks noGrp="1"/>
          </p:cNvSpPr>
          <p:nvPr>
            <p:ph type="title"/>
          </p:nvPr>
        </p:nvSpPr>
        <p:spPr/>
        <p:txBody>
          <a:bodyPr/>
          <a:lstStyle/>
          <a:p>
            <a:r>
              <a:rPr lang="en-CA" dirty="0"/>
              <a:t>Viewing Document Store in Workbench</a:t>
            </a:r>
          </a:p>
        </p:txBody>
      </p:sp>
      <p:sp>
        <p:nvSpPr>
          <p:cNvPr id="3" name="Content Placeholder 2">
            <a:extLst>
              <a:ext uri="{FF2B5EF4-FFF2-40B4-BE49-F238E27FC236}">
                <a16:creationId xmlns:a16="http://schemas.microsoft.com/office/drawing/2014/main" id="{C7F37AB8-D9FC-4F1F-BFD4-07B93756A90E}"/>
              </a:ext>
            </a:extLst>
          </p:cNvPr>
          <p:cNvSpPr>
            <a:spLocks noGrp="1"/>
          </p:cNvSpPr>
          <p:nvPr>
            <p:ph idx="1"/>
          </p:nvPr>
        </p:nvSpPr>
        <p:spPr/>
        <p:txBody>
          <a:bodyPr/>
          <a:lstStyle/>
          <a:p>
            <a:r>
              <a:rPr lang="en-CA" dirty="0"/>
              <a:t>You can use Workbench to see columns that contain JSON data</a:t>
            </a:r>
          </a:p>
          <a:p>
            <a:r>
              <a:rPr lang="en-CA" dirty="0"/>
              <a:t>These details will display with regular table attributes</a:t>
            </a:r>
          </a:p>
        </p:txBody>
      </p:sp>
      <p:sp>
        <p:nvSpPr>
          <p:cNvPr id="4" name="Date Placeholder 3">
            <a:extLst>
              <a:ext uri="{FF2B5EF4-FFF2-40B4-BE49-F238E27FC236}">
                <a16:creationId xmlns:a16="http://schemas.microsoft.com/office/drawing/2014/main" id="{4A76428A-8EA2-4710-B114-72D8BC5D0896}"/>
              </a:ext>
            </a:extLst>
          </p:cNvPr>
          <p:cNvSpPr>
            <a:spLocks noGrp="1"/>
          </p:cNvSpPr>
          <p:nvPr>
            <p:ph type="dt" sz="half" idx="10"/>
          </p:nvPr>
        </p:nvSpPr>
        <p:spPr/>
        <p:txBody>
          <a:bodyPr/>
          <a:lstStyle/>
          <a:p>
            <a:fld id="{3803EFFE-20D5-404F-A48B-5DA26B38E91D}"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CD12EC1C-F1FA-4468-83DA-6FAE28EA492E}"/>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4E68DA89-E878-454B-8F08-2889F0BC6BDD}"/>
              </a:ext>
            </a:extLst>
          </p:cNvPr>
          <p:cNvSpPr>
            <a:spLocks noGrp="1"/>
          </p:cNvSpPr>
          <p:nvPr>
            <p:ph type="sldNum" sz="quarter" idx="12"/>
          </p:nvPr>
        </p:nvSpPr>
        <p:spPr/>
        <p:txBody>
          <a:bodyPr/>
          <a:lstStyle/>
          <a:p>
            <a:fld id="{6113E31D-E2AB-40D1-8B51-AFA5AFEF393A}" type="slidenum">
              <a:rPr lang="en-US" smtClean="0"/>
              <a:t>40</a:t>
            </a:fld>
            <a:endParaRPr lang="en-US" dirty="0"/>
          </a:p>
        </p:txBody>
      </p:sp>
    </p:spTree>
    <p:extLst>
      <p:ext uri="{BB962C8B-B14F-4D97-AF65-F5344CB8AC3E}">
        <p14:creationId xmlns:p14="http://schemas.microsoft.com/office/powerpoint/2010/main" val="827571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EC9B-732A-477F-9674-0B220BE3D1EC}"/>
              </a:ext>
            </a:extLst>
          </p:cNvPr>
          <p:cNvSpPr>
            <a:spLocks noGrp="1"/>
          </p:cNvSpPr>
          <p:nvPr>
            <p:ph type="title"/>
          </p:nvPr>
        </p:nvSpPr>
        <p:spPr/>
        <p:txBody>
          <a:bodyPr/>
          <a:lstStyle/>
          <a:p>
            <a:r>
              <a:rPr lang="en-CA" dirty="0"/>
              <a:t>Column with JSON Data</a:t>
            </a:r>
          </a:p>
        </p:txBody>
      </p:sp>
      <p:pic>
        <p:nvPicPr>
          <p:cNvPr id="8" name="Content Placeholder 7">
            <a:extLst>
              <a:ext uri="{FF2B5EF4-FFF2-40B4-BE49-F238E27FC236}">
                <a16:creationId xmlns:a16="http://schemas.microsoft.com/office/drawing/2014/main" id="{890A9CA0-9576-41A3-A5A9-588273929B3F}"/>
              </a:ext>
            </a:extLst>
          </p:cNvPr>
          <p:cNvPicPr>
            <a:picLocks noGrp="1" noChangeAspect="1"/>
          </p:cNvPicPr>
          <p:nvPr>
            <p:ph idx="1"/>
          </p:nvPr>
        </p:nvPicPr>
        <p:blipFill>
          <a:blip r:embed="rId2"/>
          <a:stretch>
            <a:fillRect/>
          </a:stretch>
        </p:blipFill>
        <p:spPr>
          <a:xfrm>
            <a:off x="1097279" y="1851024"/>
            <a:ext cx="8230179" cy="3470275"/>
          </a:xfrm>
        </p:spPr>
      </p:pic>
      <p:sp>
        <p:nvSpPr>
          <p:cNvPr id="4" name="Date Placeholder 3">
            <a:extLst>
              <a:ext uri="{FF2B5EF4-FFF2-40B4-BE49-F238E27FC236}">
                <a16:creationId xmlns:a16="http://schemas.microsoft.com/office/drawing/2014/main" id="{2DE755BF-10A6-46ED-96BD-21844E7CFEA6}"/>
              </a:ext>
            </a:extLst>
          </p:cNvPr>
          <p:cNvSpPr>
            <a:spLocks noGrp="1"/>
          </p:cNvSpPr>
          <p:nvPr>
            <p:ph type="dt" sz="half" idx="10"/>
          </p:nvPr>
        </p:nvSpPr>
        <p:spPr/>
        <p:txBody>
          <a:bodyPr/>
          <a:lstStyle/>
          <a:p>
            <a:fld id="{3803EFFE-20D5-404F-A48B-5DA26B38E91D}"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132B96A4-FEC5-47DA-BA9E-024DACC52AD8}"/>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52598696-4674-4A38-8CF7-00016BE2061A}"/>
              </a:ext>
            </a:extLst>
          </p:cNvPr>
          <p:cNvSpPr>
            <a:spLocks noGrp="1"/>
          </p:cNvSpPr>
          <p:nvPr>
            <p:ph type="sldNum" sz="quarter" idx="12"/>
          </p:nvPr>
        </p:nvSpPr>
        <p:spPr/>
        <p:txBody>
          <a:bodyPr/>
          <a:lstStyle/>
          <a:p>
            <a:fld id="{6113E31D-E2AB-40D1-8B51-AFA5AFEF393A}" type="slidenum">
              <a:rPr lang="en-US" smtClean="0"/>
              <a:t>41</a:t>
            </a:fld>
            <a:endParaRPr lang="en-US" dirty="0"/>
          </a:p>
        </p:txBody>
      </p:sp>
      <p:sp>
        <p:nvSpPr>
          <p:cNvPr id="9" name="TextBox 8">
            <a:extLst>
              <a:ext uri="{FF2B5EF4-FFF2-40B4-BE49-F238E27FC236}">
                <a16:creationId xmlns:a16="http://schemas.microsoft.com/office/drawing/2014/main" id="{B1433DB2-2CF3-4CB7-9323-FD7473768F11}"/>
              </a:ext>
            </a:extLst>
          </p:cNvPr>
          <p:cNvSpPr txBox="1"/>
          <p:nvPr/>
        </p:nvSpPr>
        <p:spPr>
          <a:xfrm>
            <a:off x="1097280" y="5765800"/>
            <a:ext cx="10058400" cy="369332"/>
          </a:xfrm>
          <a:prstGeom prst="rect">
            <a:avLst/>
          </a:prstGeom>
          <a:noFill/>
        </p:spPr>
        <p:txBody>
          <a:bodyPr wrap="square" rtlCol="0">
            <a:spAutoFit/>
          </a:bodyPr>
          <a:lstStyle/>
          <a:p>
            <a:pPr marL="285750" indent="-285750">
              <a:buFont typeface="Arial" panose="020B0604020202020204" pitchFamily="34" charset="0"/>
              <a:buChar char="•"/>
            </a:pPr>
            <a:r>
              <a:rPr lang="en-CA" dirty="0"/>
              <a:t>The INFO column contains a </a:t>
            </a:r>
            <a:r>
              <a:rPr lang="en-CA" dirty="0" err="1"/>
              <a:t>key:value</a:t>
            </a:r>
            <a:r>
              <a:rPr lang="en-CA" dirty="0"/>
              <a:t> pair with population details stored</a:t>
            </a:r>
          </a:p>
        </p:txBody>
      </p:sp>
      <p:pic>
        <p:nvPicPr>
          <p:cNvPr id="11" name="Picture 10">
            <a:extLst>
              <a:ext uri="{FF2B5EF4-FFF2-40B4-BE49-F238E27FC236}">
                <a16:creationId xmlns:a16="http://schemas.microsoft.com/office/drawing/2014/main" id="{29813CE1-13D1-4134-BA38-19D57D82D4B0}"/>
              </a:ext>
            </a:extLst>
          </p:cNvPr>
          <p:cNvPicPr>
            <a:picLocks noChangeAspect="1"/>
          </p:cNvPicPr>
          <p:nvPr/>
        </p:nvPicPr>
        <p:blipFill>
          <a:blip r:embed="rId3"/>
          <a:stretch>
            <a:fillRect/>
          </a:stretch>
        </p:blipFill>
        <p:spPr>
          <a:xfrm>
            <a:off x="9418320" y="3184842"/>
            <a:ext cx="2558741" cy="1730058"/>
          </a:xfrm>
          <a:prstGeom prst="rect">
            <a:avLst/>
          </a:prstGeom>
        </p:spPr>
      </p:pic>
    </p:spTree>
    <p:extLst>
      <p:ext uri="{BB962C8B-B14F-4D97-AF65-F5344CB8AC3E}">
        <p14:creationId xmlns:p14="http://schemas.microsoft.com/office/powerpoint/2010/main" val="3886658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4D21-E9FB-4D96-95A3-5432002D65A2}"/>
              </a:ext>
            </a:extLst>
          </p:cNvPr>
          <p:cNvSpPr>
            <a:spLocks noGrp="1"/>
          </p:cNvSpPr>
          <p:nvPr>
            <p:ph type="title"/>
          </p:nvPr>
        </p:nvSpPr>
        <p:spPr/>
        <p:txBody>
          <a:bodyPr/>
          <a:lstStyle/>
          <a:p>
            <a:r>
              <a:rPr lang="en-CA" dirty="0"/>
              <a:t>Full Document Store</a:t>
            </a:r>
          </a:p>
        </p:txBody>
      </p:sp>
      <p:sp>
        <p:nvSpPr>
          <p:cNvPr id="4" name="Date Placeholder 3">
            <a:extLst>
              <a:ext uri="{FF2B5EF4-FFF2-40B4-BE49-F238E27FC236}">
                <a16:creationId xmlns:a16="http://schemas.microsoft.com/office/drawing/2014/main" id="{B90DA3F0-3ECD-4F16-90E5-76D431F961A7}"/>
              </a:ext>
            </a:extLst>
          </p:cNvPr>
          <p:cNvSpPr>
            <a:spLocks noGrp="1"/>
          </p:cNvSpPr>
          <p:nvPr>
            <p:ph type="dt" sz="half" idx="10"/>
          </p:nvPr>
        </p:nvSpPr>
        <p:spPr/>
        <p:txBody>
          <a:bodyPr/>
          <a:lstStyle/>
          <a:p>
            <a:fld id="{3803EFFE-20D5-404F-A48B-5DA26B38E91D}"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13CB2542-9CCD-4D70-95F1-CED3E3819D58}"/>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F2CF85E4-EDA1-4AE2-95C7-3C7CEFFAE659}"/>
              </a:ext>
            </a:extLst>
          </p:cNvPr>
          <p:cNvSpPr>
            <a:spLocks noGrp="1"/>
          </p:cNvSpPr>
          <p:nvPr>
            <p:ph type="sldNum" sz="quarter" idx="12"/>
          </p:nvPr>
        </p:nvSpPr>
        <p:spPr/>
        <p:txBody>
          <a:bodyPr/>
          <a:lstStyle/>
          <a:p>
            <a:fld id="{6113E31D-E2AB-40D1-8B51-AFA5AFEF393A}" type="slidenum">
              <a:rPr lang="en-US" smtClean="0"/>
              <a:t>42</a:t>
            </a:fld>
            <a:endParaRPr lang="en-US" dirty="0"/>
          </a:p>
        </p:txBody>
      </p:sp>
      <p:pic>
        <p:nvPicPr>
          <p:cNvPr id="12" name="Content Placeholder 11">
            <a:extLst>
              <a:ext uri="{FF2B5EF4-FFF2-40B4-BE49-F238E27FC236}">
                <a16:creationId xmlns:a16="http://schemas.microsoft.com/office/drawing/2014/main" id="{05C123F4-9709-446F-96CD-E82A6D65D280}"/>
              </a:ext>
            </a:extLst>
          </p:cNvPr>
          <p:cNvPicPr>
            <a:picLocks noGrp="1" noChangeAspect="1"/>
          </p:cNvPicPr>
          <p:nvPr>
            <p:ph idx="1"/>
          </p:nvPr>
        </p:nvPicPr>
        <p:blipFill>
          <a:blip r:embed="rId2"/>
          <a:stretch>
            <a:fillRect/>
          </a:stretch>
        </p:blipFill>
        <p:spPr>
          <a:xfrm>
            <a:off x="1266825" y="1851024"/>
            <a:ext cx="7044650" cy="4054475"/>
          </a:xfrm>
        </p:spPr>
      </p:pic>
      <p:sp>
        <p:nvSpPr>
          <p:cNvPr id="13" name="TextBox 12">
            <a:extLst>
              <a:ext uri="{FF2B5EF4-FFF2-40B4-BE49-F238E27FC236}">
                <a16:creationId xmlns:a16="http://schemas.microsoft.com/office/drawing/2014/main" id="{934DB549-0A1C-42B5-A142-2B98BC3591FA}"/>
              </a:ext>
            </a:extLst>
          </p:cNvPr>
          <p:cNvSpPr txBox="1"/>
          <p:nvPr/>
        </p:nvSpPr>
        <p:spPr>
          <a:xfrm>
            <a:off x="8508989" y="2019300"/>
            <a:ext cx="3454411" cy="646331"/>
          </a:xfrm>
          <a:prstGeom prst="rect">
            <a:avLst/>
          </a:prstGeom>
          <a:noFill/>
        </p:spPr>
        <p:txBody>
          <a:bodyPr wrap="square" rtlCol="0">
            <a:spAutoFit/>
          </a:bodyPr>
          <a:lstStyle/>
          <a:p>
            <a:r>
              <a:rPr lang="en-CA" dirty="0"/>
              <a:t>This is a document store viewed with Workbench</a:t>
            </a:r>
          </a:p>
        </p:txBody>
      </p:sp>
      <p:pic>
        <p:nvPicPr>
          <p:cNvPr id="15" name="Picture 14">
            <a:extLst>
              <a:ext uri="{FF2B5EF4-FFF2-40B4-BE49-F238E27FC236}">
                <a16:creationId xmlns:a16="http://schemas.microsoft.com/office/drawing/2014/main" id="{C3A4D3D1-1B07-4BE0-845C-A0CBB8ED359E}"/>
              </a:ext>
            </a:extLst>
          </p:cNvPr>
          <p:cNvPicPr>
            <a:picLocks noChangeAspect="1"/>
          </p:cNvPicPr>
          <p:nvPr/>
        </p:nvPicPr>
        <p:blipFill>
          <a:blip r:embed="rId3"/>
          <a:stretch>
            <a:fillRect/>
          </a:stretch>
        </p:blipFill>
        <p:spPr>
          <a:xfrm>
            <a:off x="8508989" y="3077224"/>
            <a:ext cx="3214738" cy="1990076"/>
          </a:xfrm>
          <a:prstGeom prst="rect">
            <a:avLst/>
          </a:prstGeom>
        </p:spPr>
      </p:pic>
    </p:spTree>
    <p:extLst>
      <p:ext uri="{BB962C8B-B14F-4D97-AF65-F5344CB8AC3E}">
        <p14:creationId xmlns:p14="http://schemas.microsoft.com/office/powerpoint/2010/main" val="82132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C8FA-763B-4FFF-9460-EFF529860F65}"/>
              </a:ext>
            </a:extLst>
          </p:cNvPr>
          <p:cNvSpPr>
            <a:spLocks noGrp="1"/>
          </p:cNvSpPr>
          <p:nvPr>
            <p:ph type="title"/>
          </p:nvPr>
        </p:nvSpPr>
        <p:spPr/>
        <p:txBody>
          <a:bodyPr/>
          <a:lstStyle/>
          <a:p>
            <a:r>
              <a:rPr lang="en-CA" dirty="0"/>
              <a:t>Syntax and Structure</a:t>
            </a:r>
          </a:p>
        </p:txBody>
      </p:sp>
      <p:sp>
        <p:nvSpPr>
          <p:cNvPr id="3" name="Content Placeholder 2">
            <a:extLst>
              <a:ext uri="{FF2B5EF4-FFF2-40B4-BE49-F238E27FC236}">
                <a16:creationId xmlns:a16="http://schemas.microsoft.com/office/drawing/2014/main" id="{D4F0A722-9A3C-4C03-B3BA-E4CCCC5E6F11}"/>
              </a:ext>
            </a:extLst>
          </p:cNvPr>
          <p:cNvSpPr>
            <a:spLocks noGrp="1"/>
          </p:cNvSpPr>
          <p:nvPr>
            <p:ph idx="1"/>
          </p:nvPr>
        </p:nvSpPr>
        <p:spPr/>
        <p:txBody>
          <a:bodyPr>
            <a:normAutofit lnSpcReduction="10000"/>
          </a:bodyPr>
          <a:lstStyle/>
          <a:p>
            <a:pPr>
              <a:buFont typeface="Arial" panose="020B0604020202020204" pitchFamily="34" charset="0"/>
              <a:buChar char="•"/>
            </a:pPr>
            <a:r>
              <a:rPr lang="en-CA" dirty="0"/>
              <a:t>Key-value pairs have a colon between them as in </a:t>
            </a:r>
            <a:r>
              <a:rPr lang="en-CA" dirty="0">
                <a:solidFill>
                  <a:srgbClr val="FF0000"/>
                </a:solidFill>
              </a:rPr>
              <a:t>“key”  :  “value”</a:t>
            </a:r>
          </a:p>
          <a:p>
            <a:pPr>
              <a:buFont typeface="Arial" panose="020B0604020202020204" pitchFamily="34" charset="0"/>
              <a:buChar char="•"/>
            </a:pPr>
            <a:r>
              <a:rPr lang="en-CA" dirty="0"/>
              <a:t>Each key-value pair is separated by a </a:t>
            </a:r>
            <a:r>
              <a:rPr lang="en-CA" dirty="0">
                <a:solidFill>
                  <a:srgbClr val="FF0000"/>
                </a:solidFill>
              </a:rPr>
              <a:t>comma</a:t>
            </a:r>
            <a:r>
              <a:rPr lang="en-CA" dirty="0"/>
              <a:t>, so the middle of a JSON looks like this:</a:t>
            </a:r>
          </a:p>
          <a:p>
            <a:pPr marL="0" indent="0">
              <a:buNone/>
            </a:pPr>
            <a:r>
              <a:rPr lang="en-CA" dirty="0"/>
              <a:t>      </a:t>
            </a:r>
            <a:r>
              <a:rPr lang="en-CA" dirty="0">
                <a:solidFill>
                  <a:srgbClr val="FF0000"/>
                </a:solidFill>
              </a:rPr>
              <a:t>“key”   : “value”,</a:t>
            </a:r>
          </a:p>
          <a:p>
            <a:pPr marL="0" indent="0">
              <a:buNone/>
            </a:pPr>
            <a:r>
              <a:rPr lang="en-CA" dirty="0">
                <a:solidFill>
                  <a:srgbClr val="FF0000"/>
                </a:solidFill>
              </a:rPr>
              <a:t>      “key”   :  “value”,</a:t>
            </a:r>
          </a:p>
          <a:p>
            <a:pPr marL="0" indent="0">
              <a:buNone/>
            </a:pPr>
            <a:r>
              <a:rPr lang="en-CA" dirty="0">
                <a:solidFill>
                  <a:srgbClr val="FF0000"/>
                </a:solidFill>
              </a:rPr>
              <a:t>     “key”    :  “value”</a:t>
            </a:r>
          </a:p>
          <a:p>
            <a:pPr>
              <a:buFont typeface="Arial" panose="020B0604020202020204" pitchFamily="34" charset="0"/>
              <a:buChar char="•"/>
            </a:pPr>
            <a:r>
              <a:rPr lang="en-CA" dirty="0"/>
              <a:t>In the example of the previous slide, the first key-value pair is </a:t>
            </a:r>
            <a:r>
              <a:rPr lang="en-CA" dirty="0">
                <a:solidFill>
                  <a:srgbClr val="FF0000"/>
                </a:solidFill>
              </a:rPr>
              <a:t>“</a:t>
            </a:r>
            <a:r>
              <a:rPr lang="en-CA" dirty="0" err="1">
                <a:solidFill>
                  <a:srgbClr val="FF0000"/>
                </a:solidFill>
              </a:rPr>
              <a:t>first_name</a:t>
            </a:r>
            <a:r>
              <a:rPr lang="en-CA" dirty="0">
                <a:solidFill>
                  <a:srgbClr val="FF0000"/>
                </a:solidFill>
              </a:rPr>
              <a:t>”   :   “Sammy”</a:t>
            </a:r>
          </a:p>
          <a:p>
            <a:pPr>
              <a:buFont typeface="Arial" panose="020B0604020202020204" pitchFamily="34" charset="0"/>
              <a:buChar char="•"/>
            </a:pPr>
            <a:r>
              <a:rPr lang="en-CA" dirty="0">
                <a:solidFill>
                  <a:srgbClr val="FF0000"/>
                </a:solidFill>
              </a:rPr>
              <a:t>JSON keys </a:t>
            </a:r>
            <a:r>
              <a:rPr lang="en-CA" dirty="0">
                <a:solidFill>
                  <a:schemeClr val="tx1"/>
                </a:solidFill>
              </a:rPr>
              <a:t>are on the </a:t>
            </a:r>
            <a:r>
              <a:rPr lang="en-CA" dirty="0">
                <a:solidFill>
                  <a:srgbClr val="FF0000"/>
                </a:solidFill>
              </a:rPr>
              <a:t>left side </a:t>
            </a:r>
            <a:r>
              <a:rPr lang="en-CA" dirty="0">
                <a:solidFill>
                  <a:schemeClr val="tx1"/>
                </a:solidFill>
              </a:rPr>
              <a:t>of the </a:t>
            </a:r>
            <a:r>
              <a:rPr lang="en-CA" dirty="0">
                <a:solidFill>
                  <a:srgbClr val="FF0000"/>
                </a:solidFill>
              </a:rPr>
              <a:t>colon</a:t>
            </a:r>
          </a:p>
          <a:p>
            <a:pPr>
              <a:buFont typeface="Arial" panose="020B0604020202020204" pitchFamily="34" charset="0"/>
              <a:buChar char="•"/>
            </a:pPr>
            <a:r>
              <a:rPr lang="en-CA" dirty="0">
                <a:solidFill>
                  <a:schemeClr val="tx1"/>
                </a:solidFill>
              </a:rPr>
              <a:t>They need to be wrapped in </a:t>
            </a:r>
            <a:r>
              <a:rPr lang="en-CA" dirty="0">
                <a:solidFill>
                  <a:srgbClr val="FF0000"/>
                </a:solidFill>
              </a:rPr>
              <a:t>double quotation marks </a:t>
            </a:r>
            <a:r>
              <a:rPr lang="en-CA" dirty="0">
                <a:solidFill>
                  <a:schemeClr val="tx1"/>
                </a:solidFill>
              </a:rPr>
              <a:t>as is </a:t>
            </a:r>
            <a:r>
              <a:rPr lang="en-CA" dirty="0">
                <a:solidFill>
                  <a:srgbClr val="FF0000"/>
                </a:solidFill>
              </a:rPr>
              <a:t>“key” </a:t>
            </a:r>
            <a:r>
              <a:rPr lang="en-CA" dirty="0">
                <a:solidFill>
                  <a:schemeClr val="tx1"/>
                </a:solidFill>
              </a:rPr>
              <a:t>and can be any valid string</a:t>
            </a:r>
          </a:p>
          <a:p>
            <a:pPr>
              <a:buFont typeface="Arial" panose="020B0604020202020204" pitchFamily="34" charset="0"/>
              <a:buChar char="•"/>
            </a:pPr>
            <a:r>
              <a:rPr lang="en-CA" dirty="0">
                <a:solidFill>
                  <a:schemeClr val="tx1"/>
                </a:solidFill>
              </a:rPr>
              <a:t>The key can include </a:t>
            </a:r>
            <a:r>
              <a:rPr lang="en-CA" dirty="0">
                <a:solidFill>
                  <a:srgbClr val="FF0000"/>
                </a:solidFill>
              </a:rPr>
              <a:t>whitespaces</a:t>
            </a:r>
            <a:r>
              <a:rPr lang="en-CA" dirty="0">
                <a:solidFill>
                  <a:schemeClr val="tx1"/>
                </a:solidFill>
              </a:rPr>
              <a:t> as is </a:t>
            </a:r>
            <a:r>
              <a:rPr lang="en-CA" dirty="0">
                <a:solidFill>
                  <a:srgbClr val="FF0000"/>
                </a:solidFill>
              </a:rPr>
              <a:t>“first name”, </a:t>
            </a:r>
            <a:r>
              <a:rPr lang="en-CA" dirty="0">
                <a:solidFill>
                  <a:schemeClr val="tx1"/>
                </a:solidFill>
              </a:rPr>
              <a:t>can be harder to access when programming so it is best to use </a:t>
            </a:r>
            <a:r>
              <a:rPr lang="en-CA" dirty="0">
                <a:solidFill>
                  <a:srgbClr val="FF0000"/>
                </a:solidFill>
              </a:rPr>
              <a:t>underscores</a:t>
            </a:r>
            <a:r>
              <a:rPr lang="en-CA" dirty="0">
                <a:solidFill>
                  <a:schemeClr val="tx1"/>
                </a:solidFill>
              </a:rPr>
              <a:t> as in </a:t>
            </a:r>
            <a:r>
              <a:rPr lang="en-CA" dirty="0">
                <a:solidFill>
                  <a:srgbClr val="FF0000"/>
                </a:solidFill>
              </a:rPr>
              <a:t>“</a:t>
            </a:r>
            <a:r>
              <a:rPr lang="en-CA" dirty="0" err="1">
                <a:solidFill>
                  <a:srgbClr val="FF0000"/>
                </a:solidFill>
              </a:rPr>
              <a:t>first_name</a:t>
            </a:r>
            <a:r>
              <a:rPr lang="en-CA" dirty="0">
                <a:solidFill>
                  <a:srgbClr val="FF0000"/>
                </a:solidFill>
              </a:rPr>
              <a:t>”</a:t>
            </a:r>
          </a:p>
        </p:txBody>
      </p:sp>
      <p:sp>
        <p:nvSpPr>
          <p:cNvPr id="4" name="Date Placeholder 3">
            <a:extLst>
              <a:ext uri="{FF2B5EF4-FFF2-40B4-BE49-F238E27FC236}">
                <a16:creationId xmlns:a16="http://schemas.microsoft.com/office/drawing/2014/main" id="{C72DB4DE-F8BC-4B57-939F-773E157FBB88}"/>
              </a:ext>
            </a:extLst>
          </p:cNvPr>
          <p:cNvSpPr>
            <a:spLocks noGrp="1"/>
          </p:cNvSpPr>
          <p:nvPr>
            <p:ph type="dt" sz="half" idx="10"/>
          </p:nvPr>
        </p:nvSpPr>
        <p:spPr/>
        <p:txBody>
          <a:bodyPr/>
          <a:lstStyle/>
          <a:p>
            <a:fld id="{06511A77-2254-471E-81DD-8F9F104E625F}"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1EDC21EC-06F9-4DB6-AABF-85DB6FBDF572}"/>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9B9E20DA-8661-4EA5-A295-39368EAF51BC}"/>
              </a:ext>
            </a:extLst>
          </p:cNvPr>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396255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8D26-75D4-49B7-B5B9-CBFC5D27E851}"/>
              </a:ext>
            </a:extLst>
          </p:cNvPr>
          <p:cNvSpPr>
            <a:spLocks noGrp="1"/>
          </p:cNvSpPr>
          <p:nvPr>
            <p:ph type="title"/>
          </p:nvPr>
        </p:nvSpPr>
        <p:spPr/>
        <p:txBody>
          <a:bodyPr/>
          <a:lstStyle/>
          <a:p>
            <a:r>
              <a:rPr lang="en-CA" dirty="0"/>
              <a:t>Syntax and Structure</a:t>
            </a:r>
          </a:p>
        </p:txBody>
      </p:sp>
      <p:sp>
        <p:nvSpPr>
          <p:cNvPr id="3" name="Content Placeholder 2">
            <a:extLst>
              <a:ext uri="{FF2B5EF4-FFF2-40B4-BE49-F238E27FC236}">
                <a16:creationId xmlns:a16="http://schemas.microsoft.com/office/drawing/2014/main" id="{14142D14-8F5C-43DD-A872-B6303D82D826}"/>
              </a:ext>
            </a:extLst>
          </p:cNvPr>
          <p:cNvSpPr>
            <a:spLocks noGrp="1"/>
          </p:cNvSpPr>
          <p:nvPr>
            <p:ph idx="1"/>
          </p:nvPr>
        </p:nvSpPr>
        <p:spPr/>
        <p:txBody>
          <a:bodyPr/>
          <a:lstStyle/>
          <a:p>
            <a:pPr>
              <a:buFont typeface="Arial" panose="020B0604020202020204" pitchFamily="34" charset="0"/>
              <a:buChar char="•"/>
            </a:pPr>
            <a:r>
              <a:rPr lang="en-CA" dirty="0">
                <a:solidFill>
                  <a:srgbClr val="FF0000"/>
                </a:solidFill>
              </a:rPr>
              <a:t>JSON</a:t>
            </a:r>
            <a:r>
              <a:rPr lang="en-CA" dirty="0"/>
              <a:t> </a:t>
            </a:r>
            <a:r>
              <a:rPr lang="en-CA" dirty="0">
                <a:solidFill>
                  <a:srgbClr val="FF0000"/>
                </a:solidFill>
              </a:rPr>
              <a:t>values</a:t>
            </a:r>
            <a:r>
              <a:rPr lang="en-CA" dirty="0"/>
              <a:t> are found to the </a:t>
            </a:r>
            <a:r>
              <a:rPr lang="en-CA" dirty="0">
                <a:solidFill>
                  <a:srgbClr val="FF0000"/>
                </a:solidFill>
              </a:rPr>
              <a:t>right</a:t>
            </a:r>
            <a:r>
              <a:rPr lang="en-CA" dirty="0"/>
              <a:t> of the </a:t>
            </a:r>
            <a:r>
              <a:rPr lang="en-CA" dirty="0">
                <a:solidFill>
                  <a:srgbClr val="FF0000"/>
                </a:solidFill>
              </a:rPr>
              <a:t>colon</a:t>
            </a:r>
          </a:p>
          <a:p>
            <a:pPr>
              <a:buFont typeface="Arial" panose="020B0604020202020204" pitchFamily="34" charset="0"/>
              <a:buChar char="•"/>
            </a:pPr>
            <a:r>
              <a:rPr lang="en-CA" dirty="0"/>
              <a:t>These need to be on of 6 simple data types:</a:t>
            </a:r>
          </a:p>
          <a:p>
            <a:pPr lvl="1">
              <a:buFont typeface="Arial" panose="020B0604020202020204" pitchFamily="34" charset="0"/>
              <a:buChar char="•"/>
            </a:pPr>
            <a:r>
              <a:rPr lang="en-CA" dirty="0">
                <a:solidFill>
                  <a:srgbClr val="FF0000"/>
                </a:solidFill>
              </a:rPr>
              <a:t>Strings</a:t>
            </a:r>
          </a:p>
          <a:p>
            <a:pPr lvl="1">
              <a:buFont typeface="Arial" panose="020B0604020202020204" pitchFamily="34" charset="0"/>
              <a:buChar char="•"/>
            </a:pPr>
            <a:r>
              <a:rPr lang="en-CA" dirty="0">
                <a:solidFill>
                  <a:srgbClr val="FF0000"/>
                </a:solidFill>
              </a:rPr>
              <a:t>Numbers</a:t>
            </a:r>
          </a:p>
          <a:p>
            <a:pPr lvl="1">
              <a:buFont typeface="Arial" panose="020B0604020202020204" pitchFamily="34" charset="0"/>
              <a:buChar char="•"/>
            </a:pPr>
            <a:r>
              <a:rPr lang="en-CA" dirty="0">
                <a:solidFill>
                  <a:srgbClr val="FF0000"/>
                </a:solidFill>
              </a:rPr>
              <a:t>Objects</a:t>
            </a:r>
          </a:p>
          <a:p>
            <a:pPr lvl="1">
              <a:buFont typeface="Arial" panose="020B0604020202020204" pitchFamily="34" charset="0"/>
              <a:buChar char="•"/>
            </a:pPr>
            <a:r>
              <a:rPr lang="en-CA" dirty="0">
                <a:solidFill>
                  <a:srgbClr val="FF0000"/>
                </a:solidFill>
              </a:rPr>
              <a:t>Arrays</a:t>
            </a:r>
          </a:p>
          <a:p>
            <a:pPr lvl="1">
              <a:buFont typeface="Arial" panose="020B0604020202020204" pitchFamily="34" charset="0"/>
              <a:buChar char="•"/>
            </a:pPr>
            <a:r>
              <a:rPr lang="en-CA" dirty="0">
                <a:solidFill>
                  <a:srgbClr val="FF0000"/>
                </a:solidFill>
              </a:rPr>
              <a:t>Booleans (true or false)</a:t>
            </a:r>
          </a:p>
          <a:p>
            <a:pPr lvl="1">
              <a:buFont typeface="Arial" panose="020B0604020202020204" pitchFamily="34" charset="0"/>
              <a:buChar char="•"/>
            </a:pPr>
            <a:r>
              <a:rPr lang="en-CA" dirty="0">
                <a:solidFill>
                  <a:srgbClr val="FF0000"/>
                </a:solidFill>
              </a:rPr>
              <a:t>Null</a:t>
            </a:r>
          </a:p>
          <a:p>
            <a:pPr>
              <a:buFont typeface="Arial" panose="020B0604020202020204" pitchFamily="34" charset="0"/>
              <a:buChar char="•"/>
            </a:pPr>
            <a:r>
              <a:rPr lang="en-CA" dirty="0"/>
              <a:t>At a broader level, values can be made up the complex data types of JSON object or array</a:t>
            </a:r>
          </a:p>
          <a:p>
            <a:pPr>
              <a:buFont typeface="Arial" panose="020B0604020202020204" pitchFamily="34" charset="0"/>
              <a:buChar char="•"/>
            </a:pPr>
            <a:r>
              <a:rPr lang="en-CA" dirty="0"/>
              <a:t>Each of the data types that are passed as values into JSON will  maintain their own syntax, so </a:t>
            </a:r>
            <a:r>
              <a:rPr lang="en-CA" dirty="0">
                <a:solidFill>
                  <a:srgbClr val="FF0000"/>
                </a:solidFill>
              </a:rPr>
              <a:t>stings are in quotes</a:t>
            </a:r>
            <a:r>
              <a:rPr lang="en-CA" dirty="0"/>
              <a:t>, but </a:t>
            </a:r>
            <a:r>
              <a:rPr lang="en-CA" dirty="0">
                <a:solidFill>
                  <a:srgbClr val="FF0000"/>
                </a:solidFill>
              </a:rPr>
              <a:t>numbers are not</a:t>
            </a:r>
          </a:p>
        </p:txBody>
      </p:sp>
      <p:sp>
        <p:nvSpPr>
          <p:cNvPr id="4" name="Date Placeholder 3">
            <a:extLst>
              <a:ext uri="{FF2B5EF4-FFF2-40B4-BE49-F238E27FC236}">
                <a16:creationId xmlns:a16="http://schemas.microsoft.com/office/drawing/2014/main" id="{D5531E47-487E-44B2-A091-4D8E47112C59}"/>
              </a:ext>
            </a:extLst>
          </p:cNvPr>
          <p:cNvSpPr>
            <a:spLocks noGrp="1"/>
          </p:cNvSpPr>
          <p:nvPr>
            <p:ph type="dt" sz="half" idx="10"/>
          </p:nvPr>
        </p:nvSpPr>
        <p:spPr/>
        <p:txBody>
          <a:bodyPr/>
          <a:lstStyle/>
          <a:p>
            <a:fld id="{2A24DB42-DA33-483C-AD8C-CC96DDA11AD3}"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8734BBA1-C112-4D4C-A427-139F39F29DDD}"/>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534605E3-CFB5-4D09-A9B1-D6CD37085F64}"/>
              </a:ext>
            </a:extLst>
          </p:cNvPr>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2721187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2479-EAF8-4F19-8DDB-2965533877A9}"/>
              </a:ext>
            </a:extLst>
          </p:cNvPr>
          <p:cNvSpPr>
            <a:spLocks noGrp="1"/>
          </p:cNvSpPr>
          <p:nvPr>
            <p:ph type="title"/>
          </p:nvPr>
        </p:nvSpPr>
        <p:spPr/>
        <p:txBody>
          <a:bodyPr/>
          <a:lstStyle/>
          <a:p>
            <a:r>
              <a:rPr lang="en-CA" dirty="0"/>
              <a:t>Syntax and Structure</a:t>
            </a:r>
          </a:p>
        </p:txBody>
      </p:sp>
      <p:sp>
        <p:nvSpPr>
          <p:cNvPr id="3" name="Content Placeholder 2">
            <a:extLst>
              <a:ext uri="{FF2B5EF4-FFF2-40B4-BE49-F238E27FC236}">
                <a16:creationId xmlns:a16="http://schemas.microsoft.com/office/drawing/2014/main" id="{F2973D68-A239-42DC-9C84-6D0E1898DBE1}"/>
              </a:ext>
            </a:extLst>
          </p:cNvPr>
          <p:cNvSpPr>
            <a:spLocks noGrp="1"/>
          </p:cNvSpPr>
          <p:nvPr>
            <p:ph idx="1"/>
          </p:nvPr>
        </p:nvSpPr>
        <p:spPr/>
        <p:txBody>
          <a:bodyPr/>
          <a:lstStyle/>
          <a:p>
            <a:pPr>
              <a:buFont typeface="Arial" panose="020B0604020202020204" pitchFamily="34" charset="0"/>
              <a:buChar char="•"/>
            </a:pPr>
            <a:r>
              <a:rPr lang="en-CA" dirty="0">
                <a:solidFill>
                  <a:srgbClr val="FF0000"/>
                </a:solidFill>
              </a:rPr>
              <a:t>JSON</a:t>
            </a:r>
            <a:r>
              <a:rPr lang="en-CA" dirty="0"/>
              <a:t> could be written on one line, </a:t>
            </a:r>
            <a:r>
              <a:rPr lang="en-CA" dirty="0">
                <a:solidFill>
                  <a:srgbClr val="FF0000"/>
                </a:solidFill>
              </a:rPr>
              <a:t>typically it is expanded over several lines</a:t>
            </a:r>
          </a:p>
          <a:p>
            <a:pPr>
              <a:buFont typeface="Arial" panose="020B0604020202020204" pitchFamily="34" charset="0"/>
              <a:buChar char="•"/>
            </a:pPr>
            <a:r>
              <a:rPr lang="en-CA" dirty="0"/>
              <a:t>Writing JSON over multiple lines makes it more readable</a:t>
            </a:r>
          </a:p>
          <a:p>
            <a:pPr>
              <a:buFont typeface="Arial" panose="020B0604020202020204" pitchFamily="34" charset="0"/>
              <a:buChar char="•"/>
            </a:pPr>
            <a:r>
              <a:rPr lang="en-CA" dirty="0"/>
              <a:t>Especially when dealing with a large data set</a:t>
            </a:r>
          </a:p>
          <a:p>
            <a:pPr>
              <a:buFont typeface="Arial" panose="020B0604020202020204" pitchFamily="34" charset="0"/>
              <a:buChar char="•"/>
            </a:pPr>
            <a:r>
              <a:rPr lang="en-CA" dirty="0">
                <a:solidFill>
                  <a:srgbClr val="FF0000"/>
                </a:solidFill>
              </a:rPr>
              <a:t>JSON ignores whitespace between elements</a:t>
            </a:r>
            <a:r>
              <a:rPr lang="en-CA" dirty="0"/>
              <a:t>, so you can </a:t>
            </a:r>
            <a:r>
              <a:rPr lang="en-CA" dirty="0">
                <a:solidFill>
                  <a:srgbClr val="FF0000"/>
                </a:solidFill>
              </a:rPr>
              <a:t>space out </a:t>
            </a:r>
            <a:r>
              <a:rPr lang="en-CA" dirty="0"/>
              <a:t>the </a:t>
            </a:r>
            <a:r>
              <a:rPr lang="en-CA" dirty="0">
                <a:solidFill>
                  <a:srgbClr val="FF0000"/>
                </a:solidFill>
              </a:rPr>
              <a:t>colons</a:t>
            </a:r>
            <a:r>
              <a:rPr lang="en-CA" dirty="0"/>
              <a:t> and </a:t>
            </a:r>
            <a:r>
              <a:rPr lang="en-CA" dirty="0">
                <a:solidFill>
                  <a:srgbClr val="FF0000"/>
                </a:solidFill>
              </a:rPr>
              <a:t>key-value</a:t>
            </a:r>
            <a:r>
              <a:rPr lang="en-CA" dirty="0"/>
              <a:t> </a:t>
            </a:r>
            <a:r>
              <a:rPr lang="en-CA" dirty="0">
                <a:solidFill>
                  <a:srgbClr val="FF0000"/>
                </a:solidFill>
              </a:rPr>
              <a:t>pairs </a:t>
            </a:r>
            <a:r>
              <a:rPr lang="en-CA" dirty="0"/>
              <a:t>to make the </a:t>
            </a:r>
            <a:r>
              <a:rPr lang="en-CA" dirty="0">
                <a:solidFill>
                  <a:srgbClr val="FF0000"/>
                </a:solidFill>
              </a:rPr>
              <a:t>data more human readable</a:t>
            </a:r>
          </a:p>
          <a:p>
            <a:r>
              <a:rPr lang="en-CA" dirty="0">
                <a:solidFill>
                  <a:srgbClr val="FF0000"/>
                </a:solidFill>
              </a:rPr>
              <a:t>{</a:t>
            </a:r>
          </a:p>
          <a:p>
            <a:pPr marL="201168" lvl="1" indent="0">
              <a:buNone/>
            </a:pPr>
            <a:r>
              <a:rPr lang="en-CA" dirty="0">
                <a:solidFill>
                  <a:srgbClr val="FF0000"/>
                </a:solidFill>
              </a:rPr>
              <a:t>  “</a:t>
            </a:r>
            <a:r>
              <a:rPr lang="en-CA" dirty="0" err="1">
                <a:solidFill>
                  <a:srgbClr val="FF0000"/>
                </a:solidFill>
              </a:rPr>
              <a:t>first_name</a:t>
            </a:r>
            <a:r>
              <a:rPr lang="en-CA" dirty="0">
                <a:solidFill>
                  <a:srgbClr val="FF0000"/>
                </a:solidFill>
              </a:rPr>
              <a:t>”   :   “Sammy”,</a:t>
            </a:r>
          </a:p>
          <a:p>
            <a:pPr marL="201168" lvl="1" indent="0">
              <a:buNone/>
            </a:pPr>
            <a:r>
              <a:rPr lang="en-CA" dirty="0">
                <a:solidFill>
                  <a:srgbClr val="FF0000"/>
                </a:solidFill>
              </a:rPr>
              <a:t>   “ </a:t>
            </a:r>
            <a:r>
              <a:rPr lang="en-CA" dirty="0" err="1">
                <a:solidFill>
                  <a:srgbClr val="FF0000"/>
                </a:solidFill>
              </a:rPr>
              <a:t>last_name</a:t>
            </a:r>
            <a:r>
              <a:rPr lang="en-CA" dirty="0">
                <a:solidFill>
                  <a:srgbClr val="FF0000"/>
                </a:solidFill>
              </a:rPr>
              <a:t>”  :    “ Shark”,</a:t>
            </a:r>
          </a:p>
          <a:p>
            <a:pPr marL="201168" lvl="1" indent="0">
              <a:buNone/>
            </a:pPr>
            <a:r>
              <a:rPr lang="en-CA" dirty="0">
                <a:solidFill>
                  <a:srgbClr val="FF0000"/>
                </a:solidFill>
              </a:rPr>
              <a:t>   “location”       :    “Ocean”</a:t>
            </a:r>
          </a:p>
          <a:p>
            <a:pPr marL="201168" lvl="1" indent="0">
              <a:buNone/>
            </a:pPr>
            <a:r>
              <a:rPr lang="en-CA" dirty="0">
                <a:solidFill>
                  <a:srgbClr val="FF0000"/>
                </a:solidFill>
              </a:rPr>
              <a:t>}</a:t>
            </a:r>
          </a:p>
        </p:txBody>
      </p:sp>
      <p:sp>
        <p:nvSpPr>
          <p:cNvPr id="4" name="Date Placeholder 3">
            <a:extLst>
              <a:ext uri="{FF2B5EF4-FFF2-40B4-BE49-F238E27FC236}">
                <a16:creationId xmlns:a16="http://schemas.microsoft.com/office/drawing/2014/main" id="{DB23B25E-F1A4-41EC-95E6-E4D96D8E9F5E}"/>
              </a:ext>
            </a:extLst>
          </p:cNvPr>
          <p:cNvSpPr>
            <a:spLocks noGrp="1"/>
          </p:cNvSpPr>
          <p:nvPr>
            <p:ph type="dt" sz="half" idx="10"/>
          </p:nvPr>
        </p:nvSpPr>
        <p:spPr/>
        <p:txBody>
          <a:bodyPr/>
          <a:lstStyle/>
          <a:p>
            <a:fld id="{9FABA7B0-8E3B-4710-A2B1-3D9C6290F069}"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A49C6001-02A0-4FD8-A045-47D91743103C}"/>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4BF34D8B-4F2B-4283-8839-5B0B3D96C439}"/>
              </a:ext>
            </a:extLst>
          </p:cNvPr>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385020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2886-6B89-481F-9A55-BE4E50A0C50D}"/>
              </a:ext>
            </a:extLst>
          </p:cNvPr>
          <p:cNvSpPr>
            <a:spLocks noGrp="1"/>
          </p:cNvSpPr>
          <p:nvPr>
            <p:ph type="title"/>
          </p:nvPr>
        </p:nvSpPr>
        <p:spPr/>
        <p:txBody>
          <a:bodyPr/>
          <a:lstStyle/>
          <a:p>
            <a:r>
              <a:rPr lang="en-CA" dirty="0"/>
              <a:t>Working with Complex Types in JSON</a:t>
            </a:r>
          </a:p>
        </p:txBody>
      </p:sp>
      <p:sp>
        <p:nvSpPr>
          <p:cNvPr id="3" name="Content Placeholder 2">
            <a:extLst>
              <a:ext uri="{FF2B5EF4-FFF2-40B4-BE49-F238E27FC236}">
                <a16:creationId xmlns:a16="http://schemas.microsoft.com/office/drawing/2014/main" id="{E03DF03D-28CB-462A-B264-CBC0F1085DB4}"/>
              </a:ext>
            </a:extLst>
          </p:cNvPr>
          <p:cNvSpPr>
            <a:spLocks noGrp="1"/>
          </p:cNvSpPr>
          <p:nvPr>
            <p:ph idx="1"/>
          </p:nvPr>
        </p:nvSpPr>
        <p:spPr/>
        <p:txBody>
          <a:bodyPr/>
          <a:lstStyle/>
          <a:p>
            <a:pPr>
              <a:buFont typeface="Arial" panose="020B0604020202020204" pitchFamily="34" charset="0"/>
              <a:buChar char="•"/>
            </a:pPr>
            <a:r>
              <a:rPr lang="en-CA" dirty="0"/>
              <a:t>So far we have looked at </a:t>
            </a:r>
            <a:r>
              <a:rPr lang="en-CA" dirty="0">
                <a:solidFill>
                  <a:srgbClr val="FF0000"/>
                </a:solidFill>
              </a:rPr>
              <a:t>JSON</a:t>
            </a:r>
            <a:r>
              <a:rPr lang="en-CA" dirty="0"/>
              <a:t> in its simplest terms</a:t>
            </a:r>
          </a:p>
          <a:p>
            <a:pPr>
              <a:buFont typeface="Arial" panose="020B0604020202020204" pitchFamily="34" charset="0"/>
              <a:buChar char="•"/>
            </a:pPr>
            <a:r>
              <a:rPr lang="en-CA" dirty="0"/>
              <a:t>Now we want to look at </a:t>
            </a:r>
            <a:r>
              <a:rPr lang="en-CA" dirty="0">
                <a:solidFill>
                  <a:srgbClr val="FF0000"/>
                </a:solidFill>
              </a:rPr>
              <a:t>JSON</a:t>
            </a:r>
            <a:r>
              <a:rPr lang="en-CA" dirty="0"/>
              <a:t> in more complex terms with hierarchical that can be composed of nested objects and arrays</a:t>
            </a:r>
          </a:p>
          <a:p>
            <a:pPr>
              <a:buFont typeface="Arial" panose="020B0604020202020204" pitchFamily="34" charset="0"/>
              <a:buChar char="•"/>
            </a:pPr>
            <a:r>
              <a:rPr lang="en-CA" dirty="0">
                <a:solidFill>
                  <a:srgbClr val="FF0000"/>
                </a:solidFill>
              </a:rPr>
              <a:t>JSON</a:t>
            </a:r>
            <a:r>
              <a:rPr lang="en-CA" dirty="0"/>
              <a:t> objects can store nested objects in addition to nested arrays</a:t>
            </a:r>
          </a:p>
          <a:p>
            <a:pPr>
              <a:buFont typeface="Arial" panose="020B0604020202020204" pitchFamily="34" charset="0"/>
              <a:buChar char="•"/>
            </a:pPr>
            <a:r>
              <a:rPr lang="en-CA" dirty="0"/>
              <a:t>These objects and arrays will be passed as the value for each of the users, with its own nested keys of “username” and “location” that relate to each of the users</a:t>
            </a:r>
          </a:p>
          <a:p>
            <a:pPr>
              <a:buFont typeface="Arial" panose="020B0604020202020204" pitchFamily="34" charset="0"/>
              <a:buChar char="•"/>
            </a:pPr>
            <a:r>
              <a:rPr lang="en-CA" dirty="0"/>
              <a:t>Look at the first nested </a:t>
            </a:r>
            <a:r>
              <a:rPr lang="en-CA" dirty="0">
                <a:solidFill>
                  <a:srgbClr val="FF0000"/>
                </a:solidFill>
              </a:rPr>
              <a:t>JSON</a:t>
            </a:r>
            <a:r>
              <a:rPr lang="en-CA" dirty="0"/>
              <a:t> object on the next page:</a:t>
            </a:r>
          </a:p>
        </p:txBody>
      </p:sp>
      <p:sp>
        <p:nvSpPr>
          <p:cNvPr id="4" name="Date Placeholder 3">
            <a:extLst>
              <a:ext uri="{FF2B5EF4-FFF2-40B4-BE49-F238E27FC236}">
                <a16:creationId xmlns:a16="http://schemas.microsoft.com/office/drawing/2014/main" id="{30A7CBBA-3B61-4CDD-85A3-C4D5B0B94B18}"/>
              </a:ext>
            </a:extLst>
          </p:cNvPr>
          <p:cNvSpPr>
            <a:spLocks noGrp="1"/>
          </p:cNvSpPr>
          <p:nvPr>
            <p:ph type="dt" sz="half" idx="10"/>
          </p:nvPr>
        </p:nvSpPr>
        <p:spPr/>
        <p:txBody>
          <a:bodyPr/>
          <a:lstStyle/>
          <a:p>
            <a:fld id="{A2497667-F6E2-4447-904F-278A7408D65A}"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B4C6CC26-9377-4F4C-90FA-B14B2260E8AB}"/>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699D103F-C27C-4506-ADDF-94161E49BBD0}"/>
              </a:ext>
            </a:extLst>
          </p:cNvPr>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289233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3EB1-5950-4861-A63B-DA677C4A25FA}"/>
              </a:ext>
            </a:extLst>
          </p:cNvPr>
          <p:cNvSpPr>
            <a:spLocks noGrp="1"/>
          </p:cNvSpPr>
          <p:nvPr>
            <p:ph type="title"/>
          </p:nvPr>
        </p:nvSpPr>
        <p:spPr/>
        <p:txBody>
          <a:bodyPr/>
          <a:lstStyle/>
          <a:p>
            <a:r>
              <a:rPr lang="en-CA" dirty="0"/>
              <a:t>Working with Complex Types in JSON</a:t>
            </a:r>
          </a:p>
        </p:txBody>
      </p:sp>
      <p:sp>
        <p:nvSpPr>
          <p:cNvPr id="3" name="Content Placeholder 2">
            <a:extLst>
              <a:ext uri="{FF2B5EF4-FFF2-40B4-BE49-F238E27FC236}">
                <a16:creationId xmlns:a16="http://schemas.microsoft.com/office/drawing/2014/main" id="{8ABD07A5-3140-4B37-BB58-F56C3E3073EB}"/>
              </a:ext>
            </a:extLst>
          </p:cNvPr>
          <p:cNvSpPr>
            <a:spLocks noGrp="1"/>
          </p:cNvSpPr>
          <p:nvPr>
            <p:ph idx="1"/>
          </p:nvPr>
        </p:nvSpPr>
        <p:spPr/>
        <p:txBody>
          <a:bodyPr>
            <a:normAutofit fontScale="25000" lnSpcReduction="20000"/>
          </a:bodyPr>
          <a:lstStyle/>
          <a:p>
            <a:r>
              <a:rPr lang="en-CA" sz="3600" dirty="0"/>
              <a:t>{</a:t>
            </a:r>
          </a:p>
          <a:p>
            <a:pPr marL="201168" lvl="1" indent="0">
              <a:buNone/>
            </a:pPr>
            <a:r>
              <a:rPr lang="en-CA" sz="3600" dirty="0"/>
              <a:t>   “Sammy”   :    {</a:t>
            </a:r>
          </a:p>
          <a:p>
            <a:pPr marL="201168" lvl="1" indent="0">
              <a:buNone/>
            </a:pPr>
            <a:r>
              <a:rPr lang="en-CA" sz="3600" dirty="0"/>
              <a:t>            “username”    :   “</a:t>
            </a:r>
            <a:r>
              <a:rPr lang="en-CA" sz="3600" dirty="0" err="1"/>
              <a:t>SammyShark</a:t>
            </a:r>
            <a:r>
              <a:rPr lang="en-CA" sz="3600" dirty="0"/>
              <a:t>”,</a:t>
            </a:r>
          </a:p>
          <a:p>
            <a:pPr marL="201168" lvl="1" indent="0">
              <a:buNone/>
            </a:pPr>
            <a:r>
              <a:rPr lang="en-CA" sz="3600" dirty="0"/>
              <a:t>            “location”       :    “Indian Ocean”,</a:t>
            </a:r>
          </a:p>
          <a:p>
            <a:pPr marL="201168" lvl="1" indent="0">
              <a:buNone/>
            </a:pPr>
            <a:r>
              <a:rPr lang="en-CA" sz="3600" dirty="0"/>
              <a:t>            “online”          :    “true”,</a:t>
            </a:r>
          </a:p>
          <a:p>
            <a:pPr marL="201168" lvl="1" indent="0">
              <a:buNone/>
            </a:pPr>
            <a:r>
              <a:rPr lang="en-CA" sz="3600" dirty="0"/>
              <a:t>            “followers”    :    987</a:t>
            </a:r>
          </a:p>
          <a:p>
            <a:pPr marL="201168" lvl="1" indent="0">
              <a:buNone/>
            </a:pPr>
            <a:r>
              <a:rPr lang="en-CA" sz="3600" dirty="0"/>
              <a:t>},</a:t>
            </a:r>
          </a:p>
          <a:p>
            <a:pPr marL="201168" lvl="1" indent="0">
              <a:buNone/>
            </a:pPr>
            <a:r>
              <a:rPr lang="en-CA" sz="3600" dirty="0"/>
              <a:t>   “Jessie”     :    {</a:t>
            </a:r>
          </a:p>
          <a:p>
            <a:pPr marL="201168" lvl="1" indent="0">
              <a:buNone/>
            </a:pPr>
            <a:r>
              <a:rPr lang="en-CA" sz="3600" dirty="0"/>
              <a:t>            “username”    :   “</a:t>
            </a:r>
            <a:r>
              <a:rPr lang="en-CA" sz="3600" dirty="0" err="1"/>
              <a:t>JessieOctopus</a:t>
            </a:r>
            <a:r>
              <a:rPr lang="en-CA" sz="3600" dirty="0"/>
              <a:t>”,</a:t>
            </a:r>
          </a:p>
          <a:p>
            <a:pPr marL="201168" lvl="1" indent="0">
              <a:buNone/>
            </a:pPr>
            <a:r>
              <a:rPr lang="en-CA" sz="3600" dirty="0"/>
              <a:t>            “location”       :    “Pacific Ocean”,</a:t>
            </a:r>
          </a:p>
          <a:p>
            <a:pPr marL="201168" lvl="1" indent="0">
              <a:buNone/>
            </a:pPr>
            <a:r>
              <a:rPr lang="en-CA" sz="3600" dirty="0"/>
              <a:t>            “online”          :    “false”,</a:t>
            </a:r>
          </a:p>
          <a:p>
            <a:pPr marL="201168" lvl="1" indent="0">
              <a:buNone/>
            </a:pPr>
            <a:r>
              <a:rPr lang="en-CA" sz="3600" dirty="0"/>
              <a:t>            “followers”    :    432</a:t>
            </a:r>
          </a:p>
          <a:p>
            <a:pPr marL="201168" lvl="1" indent="0">
              <a:buNone/>
            </a:pPr>
            <a:r>
              <a:rPr lang="en-CA" sz="3600" dirty="0"/>
              <a:t>},</a:t>
            </a:r>
          </a:p>
          <a:p>
            <a:pPr marL="201168" lvl="1" indent="0">
              <a:buNone/>
            </a:pPr>
            <a:r>
              <a:rPr lang="en-CA" sz="3600" dirty="0"/>
              <a:t>“drew”   :    {</a:t>
            </a:r>
          </a:p>
          <a:p>
            <a:pPr marL="201168" lvl="1" indent="0">
              <a:buNone/>
            </a:pPr>
            <a:r>
              <a:rPr lang="en-CA" sz="3600" dirty="0"/>
              <a:t>            “username”    :   “</a:t>
            </a:r>
            <a:r>
              <a:rPr lang="en-CA" sz="3600" dirty="0" err="1"/>
              <a:t>DrewSquid</a:t>
            </a:r>
            <a:r>
              <a:rPr lang="en-CA" sz="3600" dirty="0"/>
              <a:t>”,</a:t>
            </a:r>
          </a:p>
          <a:p>
            <a:pPr marL="201168" lvl="1" indent="0">
              <a:buNone/>
            </a:pPr>
            <a:r>
              <a:rPr lang="en-CA" sz="3600" dirty="0"/>
              <a:t>            “location”       :    “</a:t>
            </a:r>
            <a:r>
              <a:rPr lang="en-CA" sz="3600" dirty="0" err="1"/>
              <a:t>IAtlantic</a:t>
            </a:r>
            <a:r>
              <a:rPr lang="en-CA" sz="3600" dirty="0"/>
              <a:t> Ocean”,</a:t>
            </a:r>
          </a:p>
          <a:p>
            <a:pPr marL="201168" lvl="1" indent="0">
              <a:buNone/>
            </a:pPr>
            <a:r>
              <a:rPr lang="en-CA" sz="3600" dirty="0"/>
              <a:t>            “online”          :    “false”,</a:t>
            </a:r>
          </a:p>
          <a:p>
            <a:pPr marL="201168" lvl="1" indent="0">
              <a:buNone/>
            </a:pPr>
            <a:r>
              <a:rPr lang="en-CA" sz="3600" dirty="0"/>
              <a:t>            “followers”    :    321</a:t>
            </a:r>
          </a:p>
          <a:p>
            <a:pPr marL="201168" lvl="1" indent="0">
              <a:buNone/>
            </a:pPr>
            <a:r>
              <a:rPr lang="en-CA" sz="3600" dirty="0"/>
              <a:t>},</a:t>
            </a:r>
          </a:p>
          <a:p>
            <a:pPr marL="201168" lvl="1" indent="0">
              <a:buNone/>
            </a:pPr>
            <a:r>
              <a:rPr lang="en-CA" sz="3600" dirty="0"/>
              <a:t>   “</a:t>
            </a:r>
            <a:r>
              <a:rPr lang="en-CA" sz="3600" dirty="0" err="1"/>
              <a:t>jamie</a:t>
            </a:r>
            <a:r>
              <a:rPr lang="en-CA" sz="3600" dirty="0"/>
              <a:t>”     :    {</a:t>
            </a:r>
          </a:p>
          <a:p>
            <a:pPr marL="201168" lvl="1" indent="0">
              <a:buNone/>
            </a:pPr>
            <a:r>
              <a:rPr lang="en-CA" sz="3600" dirty="0"/>
              <a:t>            “username”    :   “</a:t>
            </a:r>
            <a:r>
              <a:rPr lang="en-CA" sz="3600" dirty="0" err="1"/>
              <a:t>JamieMantisShrimp</a:t>
            </a:r>
            <a:r>
              <a:rPr lang="en-CA" sz="3600" dirty="0"/>
              <a:t>”,</a:t>
            </a:r>
          </a:p>
          <a:p>
            <a:pPr marL="201168" lvl="1" indent="0">
              <a:buNone/>
            </a:pPr>
            <a:r>
              <a:rPr lang="en-CA" sz="3600" dirty="0"/>
              <a:t>            “location”       :    “Pacific Ocean”,</a:t>
            </a:r>
          </a:p>
          <a:p>
            <a:pPr marL="201168" lvl="1" indent="0">
              <a:buNone/>
            </a:pPr>
            <a:r>
              <a:rPr lang="en-CA" sz="3600" dirty="0"/>
              <a:t>            “online”          :    “true”,</a:t>
            </a:r>
          </a:p>
          <a:p>
            <a:pPr marL="201168" lvl="1" indent="0">
              <a:buNone/>
            </a:pPr>
            <a:r>
              <a:rPr lang="en-CA" sz="3600" dirty="0"/>
              <a:t>            “followers”    :    654</a:t>
            </a:r>
          </a:p>
          <a:p>
            <a:pPr marL="201168" lvl="1" indent="0">
              <a:buNone/>
            </a:pPr>
            <a:r>
              <a:rPr lang="en-CA" sz="3600" dirty="0"/>
              <a:t>    }    </a:t>
            </a:r>
          </a:p>
          <a:p>
            <a:pPr marL="201168" lvl="1" indent="0">
              <a:buNone/>
            </a:pPr>
            <a:r>
              <a:rPr lang="en-CA" sz="3600" dirty="0"/>
              <a:t>}</a:t>
            </a:r>
          </a:p>
          <a:p>
            <a:pPr marL="201168" lvl="1" indent="0">
              <a:buNone/>
            </a:pPr>
            <a:endParaRPr lang="en-CA" sz="1200" dirty="0"/>
          </a:p>
        </p:txBody>
      </p:sp>
      <p:sp>
        <p:nvSpPr>
          <p:cNvPr id="4" name="Date Placeholder 3">
            <a:extLst>
              <a:ext uri="{FF2B5EF4-FFF2-40B4-BE49-F238E27FC236}">
                <a16:creationId xmlns:a16="http://schemas.microsoft.com/office/drawing/2014/main" id="{0F221462-D133-439B-B05D-0D050ACF8953}"/>
              </a:ext>
            </a:extLst>
          </p:cNvPr>
          <p:cNvSpPr>
            <a:spLocks noGrp="1"/>
          </p:cNvSpPr>
          <p:nvPr>
            <p:ph type="dt" sz="half" idx="10"/>
          </p:nvPr>
        </p:nvSpPr>
        <p:spPr/>
        <p:txBody>
          <a:bodyPr/>
          <a:lstStyle/>
          <a:p>
            <a:fld id="{914AFF36-901A-4578-88FC-D2AA4CAC16AA}" type="datetime2">
              <a:rPr lang="en-US" smtClean="0"/>
              <a:t>Thursday, December 1, 2022</a:t>
            </a:fld>
            <a:endParaRPr lang="en-US" dirty="0"/>
          </a:p>
        </p:txBody>
      </p:sp>
      <p:sp>
        <p:nvSpPr>
          <p:cNvPr id="5" name="Footer Placeholder 4">
            <a:extLst>
              <a:ext uri="{FF2B5EF4-FFF2-40B4-BE49-F238E27FC236}">
                <a16:creationId xmlns:a16="http://schemas.microsoft.com/office/drawing/2014/main" id="{358A79F4-E65A-4C54-921B-525C4EBD72C3}"/>
              </a:ext>
            </a:extLst>
          </p:cNvPr>
          <p:cNvSpPr>
            <a:spLocks noGrp="1"/>
          </p:cNvSpPr>
          <p:nvPr>
            <p:ph type="ftr" sz="quarter" idx="11"/>
          </p:nvPr>
        </p:nvSpPr>
        <p:spPr/>
        <p:txBody>
          <a:bodyPr/>
          <a:lstStyle/>
          <a:p>
            <a:r>
              <a:rPr lang="en-US"/>
              <a:t>CCGC 5004 Database Systems</a:t>
            </a:r>
            <a:endParaRPr lang="en-US" dirty="0"/>
          </a:p>
        </p:txBody>
      </p:sp>
      <p:sp>
        <p:nvSpPr>
          <p:cNvPr id="6" name="Slide Number Placeholder 5">
            <a:extLst>
              <a:ext uri="{FF2B5EF4-FFF2-40B4-BE49-F238E27FC236}">
                <a16:creationId xmlns:a16="http://schemas.microsoft.com/office/drawing/2014/main" id="{41D8A1F6-A3EA-4AEE-96B8-306688A02695}"/>
              </a:ext>
            </a:extLst>
          </p:cNvPr>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1800304712"/>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861</TotalTime>
  <Words>2544</Words>
  <Application>Microsoft Office PowerPoint</Application>
  <PresentationFormat>Widescreen</PresentationFormat>
  <Paragraphs>365</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Retrospect</vt:lpstr>
      <vt:lpstr>CCGC 5004 Database Systems</vt:lpstr>
      <vt:lpstr>Objectives</vt:lpstr>
      <vt:lpstr>JSON Introduction</vt:lpstr>
      <vt:lpstr>Syntax and Structure</vt:lpstr>
      <vt:lpstr>Syntax and Structure</vt:lpstr>
      <vt:lpstr>Syntax and Structure</vt:lpstr>
      <vt:lpstr>Syntax and Structure</vt:lpstr>
      <vt:lpstr>Working with Complex Types in JSON</vt:lpstr>
      <vt:lpstr>Working with Complex Types in JSON</vt:lpstr>
      <vt:lpstr>Working with Complex Types in JSON</vt:lpstr>
      <vt:lpstr>Nested Arrays </vt:lpstr>
      <vt:lpstr>Nested Arrays</vt:lpstr>
      <vt:lpstr>Relational Tables</vt:lpstr>
      <vt:lpstr>Relational Tables</vt:lpstr>
      <vt:lpstr>Basic Table Operations</vt:lpstr>
      <vt:lpstr>Basic Table Operations</vt:lpstr>
      <vt:lpstr>Basic Table Operations </vt:lpstr>
      <vt:lpstr>SELECT Tables</vt:lpstr>
      <vt:lpstr>SELECT All Records</vt:lpstr>
      <vt:lpstr>SELECT All Records</vt:lpstr>
      <vt:lpstr>Filter Searches </vt:lpstr>
      <vt:lpstr>Filter Searches </vt:lpstr>
      <vt:lpstr>Filter Searches</vt:lpstr>
      <vt:lpstr>Filter Searches</vt:lpstr>
      <vt:lpstr>Filter Searches - Binding</vt:lpstr>
      <vt:lpstr>Project Results</vt:lpstr>
      <vt:lpstr>Project Results</vt:lpstr>
      <vt:lpstr>Project Results</vt:lpstr>
      <vt:lpstr>Limit, Order, and Offset Results</vt:lpstr>
      <vt:lpstr>Limit, Order, and Offset Results</vt:lpstr>
      <vt:lpstr>Limit, Order, and Offset Results</vt:lpstr>
      <vt:lpstr>Update Tables</vt:lpstr>
      <vt:lpstr>Update Tables</vt:lpstr>
      <vt:lpstr>Delete Tables</vt:lpstr>
      <vt:lpstr>Delete Records Using Conditions</vt:lpstr>
      <vt:lpstr>Delete the First Record </vt:lpstr>
      <vt:lpstr>Delete All Records </vt:lpstr>
      <vt:lpstr>Documents in Tables</vt:lpstr>
      <vt:lpstr>Select a Record </vt:lpstr>
      <vt:lpstr>Viewing Document Store in Workbench</vt:lpstr>
      <vt:lpstr>Column with JSON Data</vt:lpstr>
      <vt:lpstr>Full Document Store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CCGC 5004 Database Systems</dc:title>
  <dc:creator>b1sfmp64 b1sfmp64</dc:creator>
  <cp:lastModifiedBy>b1sfmp64 b1sfmp64</cp:lastModifiedBy>
  <cp:revision>48</cp:revision>
  <dcterms:created xsi:type="dcterms:W3CDTF">2021-04-11T14:41:12Z</dcterms:created>
  <dcterms:modified xsi:type="dcterms:W3CDTF">2022-12-01T16:12:02Z</dcterms:modified>
</cp:coreProperties>
</file>