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5" r:id="rId9"/>
    <p:sldId id="266" r:id="rId10"/>
    <p:sldId id="273" r:id="rId11"/>
    <p:sldId id="274" r:id="rId12"/>
    <p:sldId id="267" r:id="rId13"/>
    <p:sldId id="268" r:id="rId14"/>
    <p:sldId id="269" r:id="rId15"/>
    <p:sldId id="270" r:id="rId16"/>
    <p:sldId id="271" r:id="rId17"/>
    <p:sldId id="272" r:id="rId18"/>
    <p:sldId id="262" r:id="rId19"/>
    <p:sldId id="26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7" r:id="rId58"/>
    <p:sldId id="318" r:id="rId59"/>
    <p:sldId id="319" r:id="rId60"/>
    <p:sldId id="311" r:id="rId61"/>
    <p:sldId id="312" r:id="rId62"/>
    <p:sldId id="313" r:id="rId63"/>
    <p:sldId id="314" r:id="rId64"/>
    <p:sldId id="315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7955F-92ED-4C2F-8D73-91B8ACE034AF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C252-0DB5-451A-B35F-FD9AC8683A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21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349C-E0B2-4000-8EB2-E64F92510D3F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5A0B-E3B4-4A05-9193-201B5AF2983B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F1-5DBF-4475-9034-7B27ABFA54A6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BC2-74FF-44D9-8F36-D677E8860C38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83C-FB22-47B8-A2E5-07C67349EAAC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85A9-85AD-4FDC-B24D-615BD28A7FC8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7D96-27E1-4A7B-861B-B3E64360C112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1E20-E377-4256-B34A-AEA13AC78242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B8A-323D-4B35-8C40-274998E8A995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8DBCF5-9520-42D9-8965-3172CF90FE64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1A21-0F0B-417A-B505-3D25BFA75B0E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369914-DFCB-4174-AA8E-60E705913E42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CCD7-0268-42CF-BC25-78BC3EFA5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CCGC 5004 Database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5F5B-6F0B-4655-B872-5E920AB8D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How to Create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9D9-EE0C-4B43-BF2E-FB56EA52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E97-8548-4295-9E19-F006B3AD1CD8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5285-F187-4572-BF59-9C89BD98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5668-2047-4737-B56E-EFE137B9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2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C686-3D12-40E7-AD3D-EC884A61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627828-BC00-408A-A8E6-EB77198FD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587897"/>
              </p:ext>
            </p:extLst>
          </p:nvPr>
        </p:nvGraphicFramePr>
        <p:xfrm>
          <a:off x="1096963" y="1846263"/>
          <a:ext cx="10058397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437">
                  <a:extLst>
                    <a:ext uri="{9D8B030D-6E8A-4147-A177-3AD203B41FA5}">
                      <a16:colId xmlns:a16="http://schemas.microsoft.com/office/drawing/2014/main" val="414388843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529987529"/>
                    </a:ext>
                  </a:extLst>
                </a:gridCol>
                <a:gridCol w="7332660">
                  <a:extLst>
                    <a:ext uri="{9D8B030D-6E8A-4147-A177-3AD203B41FA5}">
                      <a16:colId xmlns:a16="http://schemas.microsoft.com/office/drawing/2014/main" val="2031701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2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CHAR(M)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Mx4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Fixed-length strings of character data where M is the number of characters between 0 and 255, with the ut8mb4 character set. MySQL must reserve 4 bytes for each character in a CHAR column because that is the maximum possible length. Default for MySQL 8.0, typically uses 1 byte per character but can use 4 bytes per character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6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VARCHAR(M)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L+1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Variable-length strings of character data where M is he maximum number of characters, between 0 ad 255.  For English and Latin characters, the number of bytes used to store the string is equal to the length of the string (L) plus 1 byte to record its length.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7424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47CCC-6B5B-4E44-8921-24FDA97A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EDB9-A921-4416-9CCA-954EF57EF835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BC70-8838-443F-9CB6-B865A492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644F-7AB5-418C-AC52-BF3345B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895B-0467-4FCB-B6CB-BFA1BB90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31890E-C1DA-4D27-8769-85F2CE98D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896230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6378381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26838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674213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2889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Stored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Used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CHAR(2)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‘CA’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‘CA’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‘CA’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‘California’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‘California’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‘New York’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‘New York’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6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“Humber’s MySQL”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“Humber’s MySQL”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9059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208A1-487E-40DE-891E-31B98925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941E-2406-4B56-8FCE-A1CE755221FC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E479D-BEE8-4B4D-A98C-2AF47272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5815-5A46-49C5-ABAC-78143AFD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8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B00C-8E12-4882-84BD-82D8E3AC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3ACCFD-7DD6-4681-85A1-80CD399FA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659152"/>
              </p:ext>
            </p:extLst>
          </p:nvPr>
        </p:nvGraphicFramePr>
        <p:xfrm>
          <a:off x="1096963" y="1846263"/>
          <a:ext cx="1005839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337">
                  <a:extLst>
                    <a:ext uri="{9D8B030D-6E8A-4147-A177-3AD203B41FA5}">
                      <a16:colId xmlns:a16="http://schemas.microsoft.com/office/drawing/2014/main" val="216050408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8663678"/>
                    </a:ext>
                  </a:extLst>
                </a:gridCol>
                <a:gridCol w="6811960">
                  <a:extLst>
                    <a:ext uri="{9D8B030D-6E8A-4147-A177-3AD203B41FA5}">
                      <a16:colId xmlns:a16="http://schemas.microsoft.com/office/drawing/2014/main" val="3812177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Ranges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8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-9,223,372,036,854,775,808 to 9,223,372,036,854,775,807</a:t>
                      </a:r>
                    </a:p>
                    <a:p>
                      <a:r>
                        <a:rPr lang="en-US" dirty="0"/>
                        <a:t>Unsigned 0 to 18,446,744,073,709,551,615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-2,147,483,648 to 2,147,483,647</a:t>
                      </a:r>
                    </a:p>
                    <a:p>
                      <a:r>
                        <a:rPr lang="en-US" dirty="0"/>
                        <a:t>Unsigned 0 to 4,294,967,295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9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-8,388,608 to 8,388,607</a:t>
                      </a:r>
                    </a:p>
                    <a:p>
                      <a:r>
                        <a:rPr lang="en-US" dirty="0"/>
                        <a:t>Unsigned 0 to 16,777,215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8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-32,768 to 32,767</a:t>
                      </a:r>
                    </a:p>
                    <a:p>
                      <a:r>
                        <a:rPr lang="en-US" dirty="0"/>
                        <a:t>Unsigned 0 to 65,535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7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TINYINT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 to 127</a:t>
                      </a:r>
                    </a:p>
                    <a:p>
                      <a:r>
                        <a:rPr lang="en-US" dirty="0"/>
                        <a:t>Unsigned 0 to 255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2783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D638E-B22E-4C72-A846-09045C9B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D87B-4FA4-4A3B-908A-DEF221655E8E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A78C-B2F3-4BF8-B3D7-67BFB4DF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B79C-09DE-4481-9966-75CFDB7F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55579-104F-48D4-99A6-0A148F3A78BC}"/>
              </a:ext>
            </a:extLst>
          </p:cNvPr>
          <p:cNvSpPr txBox="1"/>
          <p:nvPr/>
        </p:nvSpPr>
        <p:spPr>
          <a:xfrm>
            <a:off x="1096963" y="5727700"/>
            <a:ext cx="996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 is the most commonly used integer data type</a:t>
            </a:r>
          </a:p>
        </p:txBody>
      </p:sp>
    </p:spTree>
    <p:extLst>
      <p:ext uri="{BB962C8B-B14F-4D97-AF65-F5344CB8AC3E}">
        <p14:creationId xmlns:p14="http://schemas.microsoft.com/office/powerpoint/2010/main" val="249039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3A86-11AC-4A2C-B507-7E050176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Integer Types Work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74228F-DE15-476C-BE6B-AE9BC022B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06445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7962565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30213591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1414789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3520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Stored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Displayed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4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9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0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UNSIGNED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1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2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ZEROFILLED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0000000099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8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INT(4) ZEROFILLED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0099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4369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039F5-B9F1-4D95-BE00-BC8947AE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B77-5B29-4857-BEAF-F65A67A5845E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C2F6-9EF7-44EA-8761-86C4213D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98CA-81D1-40AF-B186-AC3ED195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E180-F4B2-458F-BD20-62C04383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510B-0973-4C3E-99DC-F9887E7F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BOOL or BOOLEAN are synonyms of TINYINT(1) used for True or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 is the most used since it uses 4 bytes and can store a wide range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5E37-4BDA-4C60-965C-A73DFAE2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F338-E775-499E-BDEF-D8373D5FF321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BCCC-4AE8-4276-8B51-D75B47B2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A84A-1515-42B9-AB57-AA6F7AD8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6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0EA3-2004-4639-A990-DC6DBB51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Type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7880B2-62F2-4CBA-86FF-122050230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680372"/>
              </p:ext>
            </p:extLst>
          </p:nvPr>
        </p:nvGraphicFramePr>
        <p:xfrm>
          <a:off x="1096963" y="1846263"/>
          <a:ext cx="1005839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37">
                  <a:extLst>
                    <a:ext uri="{9D8B030D-6E8A-4147-A177-3AD203B41FA5}">
                      <a16:colId xmlns:a16="http://schemas.microsoft.com/office/drawing/2014/main" val="18055745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429860727"/>
                    </a:ext>
                  </a:extLst>
                </a:gridCol>
                <a:gridCol w="7205660">
                  <a:extLst>
                    <a:ext uri="{9D8B030D-6E8A-4147-A177-3AD203B41FA5}">
                      <a16:colId xmlns:a16="http://schemas.microsoft.com/office/drawing/2014/main" val="345116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82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 (M, D)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Fixed-precision numbers where M specifies the maximum number of total digits (the precision) and D specifies the number of digits on the right-side of the decimal point (the scale) M can be 1 to 65, D can be 0 to 30, but cannot be larger than M, the default is 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3347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817DA-8FB6-4EF9-8561-45ED2709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5E4F-AB0A-46A5-86A4-78C151B64B32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FAFB-1CF1-420B-92E1-F4278C56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E839-BB55-4E76-8DC0-D8A5BDB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9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C0A-71A0-4A23-BBCB-A6CC66D8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2707CA-9BAF-4938-91FC-43F44349C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11868"/>
              </p:ext>
            </p:extLst>
          </p:nvPr>
        </p:nvGraphicFramePr>
        <p:xfrm>
          <a:off x="1096963" y="1846263"/>
          <a:ext cx="100583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437">
                  <a:extLst>
                    <a:ext uri="{9D8B030D-6E8A-4147-A177-3AD203B41FA5}">
                      <a16:colId xmlns:a16="http://schemas.microsoft.com/office/drawing/2014/main" val="291920150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905976404"/>
                    </a:ext>
                  </a:extLst>
                </a:gridCol>
                <a:gridCol w="8043860">
                  <a:extLst>
                    <a:ext uri="{9D8B030D-6E8A-4147-A177-3AD203B41FA5}">
                      <a16:colId xmlns:a16="http://schemas.microsoft.com/office/drawing/2014/main" val="4050198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50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Double-precision floating-point numbers from -1.7976*10  308 to 1.7976*10 308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3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Single-precision floating-point numbers from  -3.4028*10 38 to -3.4028*10 38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0042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B5231-97EE-4D92-B439-F857917B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F9E3-C7BF-42B6-BDCB-626BA537C347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C1C34-CED6-4C49-9763-F15ACA78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7BD1-3760-49B8-A9BC-E94836D0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D13E-D271-44DD-BCFE-F3795A47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Fixed-Point and Floating-Point Types Work 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CC535F-9FD7-4FAF-8025-80B14796D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221281"/>
              </p:ext>
            </p:extLst>
          </p:nvPr>
        </p:nvGraphicFramePr>
        <p:xfrm>
          <a:off x="1096963" y="2019300"/>
          <a:ext cx="10058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37">
                  <a:extLst>
                    <a:ext uri="{9D8B030D-6E8A-4147-A177-3AD203B41FA5}">
                      <a16:colId xmlns:a16="http://schemas.microsoft.com/office/drawing/2014/main" val="195933964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1677210241"/>
                    </a:ext>
                  </a:extLst>
                </a:gridCol>
                <a:gridCol w="4017963">
                  <a:extLst>
                    <a:ext uri="{9D8B030D-6E8A-4147-A177-3AD203B41FA5}">
                      <a16:colId xmlns:a16="http://schemas.microsoft.com/office/drawing/2014/main" val="21977545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59092504"/>
                    </a:ext>
                  </a:extLst>
                </a:gridCol>
              </a:tblGrid>
              <a:tr h="197803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Stored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 Used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7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DECIMAL(9,2)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DECIMAL(9,2)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1234567.89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1234567.89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DECIMAL(9,2)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-1234567.89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-1234567.89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60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DECIMAL(18,9)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1234567.89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1234567.89</a:t>
                      </a:r>
                      <a:r>
                        <a:rPr lang="en-CA" dirty="0"/>
                        <a:t>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1234567.89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1234567.89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1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1234567.89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1234570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352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20F6F-6036-405D-9FD1-8B0F4729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132E-7BCB-4707-8656-C8814EA30350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B13-869C-491A-AC19-44BC811E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5687B-480E-4DE4-B957-5697DECD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7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4630-44C3-4606-B85D-BD04745B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Tables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8468-B450-4815-B799-9C48A5E6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will cover how to code the DDL statements that work with the tables of a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CREATE TABLE command will create a table in the current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also qualify the table name to have the table created in a different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TABLE </a:t>
            </a:r>
            <a:r>
              <a:rPr lang="en-US" dirty="0" err="1"/>
              <a:t>ex.vendors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would create a table in the EX database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177D-B3EF-40D8-91E1-FCC771C2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0E-BC80-47DE-A3C9-2D66586201E2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7B933-B19F-42F0-BD8F-3FD9268E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52BE-4CA1-4154-AB29-F93354BF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8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6CE5-AC61-4292-8D40-7FD7D2EC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Attributes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64E86-442D-4826-9451-F6C07A52B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653531"/>
              </p:ext>
            </p:extLst>
          </p:nvPr>
        </p:nvGraphicFramePr>
        <p:xfrm>
          <a:off x="1096963" y="1846263"/>
          <a:ext cx="10058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37">
                  <a:extLst>
                    <a:ext uri="{9D8B030D-6E8A-4147-A177-3AD203B41FA5}">
                      <a16:colId xmlns:a16="http://schemas.microsoft.com/office/drawing/2014/main" val="48482854"/>
                    </a:ext>
                  </a:extLst>
                </a:gridCol>
                <a:gridCol w="7599363">
                  <a:extLst>
                    <a:ext uri="{9D8B030D-6E8A-4147-A177-3AD203B41FA5}">
                      <a16:colId xmlns:a16="http://schemas.microsoft.com/office/drawing/2014/main" val="3669726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8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that the column does not accept null values, if omitted the column will accept null values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5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that each valued stored in the column must be unique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51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</a:t>
                      </a:r>
                      <a:r>
                        <a:rPr lang="en-US" dirty="0" err="1"/>
                        <a:t>default_value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default value for the column as a literal or as an expression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AUTO_INCREMENT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a column whose value is automatically incremented by MySQL when a new row is added.  An auto increment must be defined as an integer or a floating-point number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6560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4F33B-DF1C-4084-977B-6FF5D425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A194-D837-4719-962B-7093BF9443DB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DE90-D098-4EAF-A5E3-F35CB5E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F699-BB1F-4E5F-994F-3A55A2C6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6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9CB0-DDA8-467A-8C24-2F60298D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0968-09D8-4393-B828-31A37DFE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ea typeface="Times New Roman" panose="02020603050405020304" pitchFamily="18" charset="0"/>
              </a:rPr>
              <a:t>Given the design for a database, write the DDL statements to create the tables, constraints, and indexes that are required.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ea typeface="Times New Roman" panose="02020603050405020304" pitchFamily="18" charset="0"/>
              </a:rPr>
              <a:t>Write a script that includes all the DDL statements for creating the tables of a database.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ea typeface="Times New Roman" panose="02020603050405020304" pitchFamily="18" charset="0"/>
              </a:rPr>
              <a:t>Use MySQL Workbench to work with the columns, data, constraints, and indexes for a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B4DB-A1F1-48DB-9318-66FD5CBC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60BA-925C-41F5-9E88-4D58CB6C676E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C309-E4CD-48D2-8780-FC102A43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BFD9-A062-44B5-BC28-4D6E5868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7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396A-FF51-4F1C-A50D-4BEDEB70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AE450-28F5-4DAB-8430-41CE7321A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8963"/>
            <a:ext cx="5945996" cy="22050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0CC73-A60B-41AD-BB6F-9410D18CB81F}"/>
              </a:ext>
            </a:extLst>
          </p:cNvPr>
          <p:cNvSpPr txBox="1"/>
          <p:nvPr/>
        </p:nvSpPr>
        <p:spPr>
          <a:xfrm>
            <a:off x="1097280" y="4546600"/>
            <a:ext cx="1084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TABLE statement to create a table with no column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column defines as an INT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column is variable character data with a length of 50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4D927-2A1C-49E5-BA19-5C584DE5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5EBF-610E-4AF6-996F-0E832C6E2C9E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3CC37-552F-4654-A1C5-1A49DD9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CB469-71D1-4FC1-A22C-A8035BA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1E16-DF6A-41AC-8452-84BF5C2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051F7-2CD3-4CD7-A094-C4399B4BA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96065"/>
            <a:ext cx="9225199" cy="21926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00093-6B8E-4A93-9968-A8D9BB530D9B}"/>
              </a:ext>
            </a:extLst>
          </p:cNvPr>
          <p:cNvSpPr txBox="1"/>
          <p:nvPr/>
        </p:nvSpPr>
        <p:spPr>
          <a:xfrm>
            <a:off x="1097280" y="4545874"/>
            <a:ext cx="1089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table with column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First column defined as NOT NULL UNIQUE with AUTO_INCREMENT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Second column also NOT NULL and UNIQUE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43B34-88BE-432C-9A9E-313BBE2F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86A-C0C8-4BB3-ACA5-542081EF6CA1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4D88F-5010-44F1-9BEE-135FA5D6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DB61D-A835-4DD3-B479-A28F59A3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2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939-AE2E-4785-9201-91B40339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5DC44-F558-465C-B112-FE099D9A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348" y="1877785"/>
            <a:ext cx="7026031" cy="27072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73E17-FDB3-4F16-ADEA-CA3FBC2C236A}"/>
              </a:ext>
            </a:extLst>
          </p:cNvPr>
          <p:cNvSpPr txBox="1"/>
          <p:nvPr/>
        </p:nvSpPr>
        <p:spPr>
          <a:xfrm>
            <a:off x="1097280" y="5029200"/>
            <a:ext cx="107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statement that creates a table with column attributes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70D37-AF1C-4DFA-9402-DA575DA0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7074-5328-48BB-A764-09FF265ED2AD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10B19-A43D-45D7-A980-80462DE2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EE4B-54E8-422A-9A36-B9F37BB3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F697-2602-4C2F-BA05-1A07769D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1229-E10A-4EDC-9385-A816375B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TABLE followed by the name of the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column list is contained inside a set of parentheses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comma is placed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each column in the list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</a:p>
          <a:p>
            <a:r>
              <a:rPr lang="en-US" dirty="0" err="1">
                <a:solidFill>
                  <a:srgbClr val="FF0000"/>
                </a:solidFill>
              </a:rPr>
              <a:t>vendor_id</a:t>
            </a:r>
            <a:r>
              <a:rPr lang="en-US" dirty="0">
                <a:solidFill>
                  <a:srgbClr val="FF0000"/>
                </a:solidFill>
              </a:rPr>
              <a:t>		INT,</a:t>
            </a:r>
          </a:p>
          <a:p>
            <a:r>
              <a:rPr lang="en-US" dirty="0" err="1">
                <a:solidFill>
                  <a:srgbClr val="FF0000"/>
                </a:solidFill>
              </a:rPr>
              <a:t>vendor_name</a:t>
            </a:r>
            <a:r>
              <a:rPr lang="en-US" dirty="0">
                <a:solidFill>
                  <a:srgbClr val="FF0000"/>
                </a:solidFill>
              </a:rPr>
              <a:t>		VARCHAR(50)</a:t>
            </a:r>
          </a:p>
          <a:p>
            <a:r>
              <a:rPr lang="en-US" dirty="0">
                <a:solidFill>
                  <a:srgbClr val="FF0000"/>
                </a:solidFill>
              </a:rPr>
              <a:t>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AD79-4857-435B-99F7-2ABADD79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CC3E-B9A1-47ED-834C-C04DCB6A9B85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9734-2FF9-4DC7-BD39-20795672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2320-1369-4744-911B-F783D9D2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2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05C8-97AC-4958-8EA2-39F978D2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PRIMARY KEY Constraint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09EF-88C7-4757-9771-85DC18E5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syntax of a column-level primary key constraint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PRIMARY KEY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table with column-level constraints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INT         PRIMARY KEY   AUTO_INCREMENT,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VARCHAR(50) NOT NULL      UNIQUE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E392-BCAE-4F94-9BDE-AA2E3733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B7C4-A146-4520-83F5-D09D744D4AC2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90F6-2C76-46A6-8777-CE792A5B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3CCD-AC1A-43C4-BBD6-26606E9E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6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4C05-67D4-4485-AF37-F9CDA8E3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 Primary Key Constraint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4BC5-CE55-42F4-99F8-85868FC3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 NULL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keywords are examples of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restricts</a:t>
            </a:r>
            <a:r>
              <a:rPr lang="en-US" dirty="0"/>
              <a:t> the type of data that can be stored in a column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NOT NULL </a:t>
            </a:r>
            <a:r>
              <a:rPr lang="en-US" dirty="0"/>
              <a:t>keyword prevents null values rom being stored ins column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keyword only allows unique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Next, we will look at another type of constraint known as a </a:t>
            </a:r>
            <a:r>
              <a:rPr lang="en-US" dirty="0">
                <a:solidFill>
                  <a:srgbClr val="FF0000"/>
                </a:solidFill>
              </a:rPr>
              <a:t>PRIMARY KEY </a:t>
            </a:r>
            <a:r>
              <a:rPr lang="en-US" dirty="0"/>
              <a:t>constraint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, when it is coded two of the column’s attributes are changed automatically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the 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/>
              <a:t> is forced to be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Second the 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/>
              <a:t> is forced to contains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value for each row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C9B9-E896-41A1-BE6F-AFE1C4EA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6940-653D-4979-A3C4-9FF5C9DE51D1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7BCA-5A6A-4EA2-A582-61EA59EF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C91B-20EE-41E5-9631-F66957E5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9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6A10-478E-4F2D-9293-F79C5864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 Primary Key Constraint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E5AD-46D5-4705-87B3-78A23541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you code a </a:t>
            </a:r>
            <a:r>
              <a:rPr lang="en-US" dirty="0">
                <a:solidFill>
                  <a:srgbClr val="FF0000"/>
                </a:solidFill>
              </a:rPr>
              <a:t>constraint in a column level </a:t>
            </a:r>
            <a:r>
              <a:rPr lang="en-US" dirty="0"/>
              <a:t>definition it is know as a </a:t>
            </a:r>
            <a:r>
              <a:rPr lang="en-US" dirty="0">
                <a:solidFill>
                  <a:srgbClr val="FF0000"/>
                </a:solidFill>
              </a:rPr>
              <a:t>column-level constraint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also define a constraint at the table level using the </a:t>
            </a:r>
            <a:r>
              <a:rPr lang="en-US" dirty="0">
                <a:solidFill>
                  <a:srgbClr val="FF0000"/>
                </a:solidFill>
              </a:rPr>
              <a:t>CONSTRAINT</a:t>
            </a:r>
            <a:r>
              <a:rPr lang="en-US" dirty="0"/>
              <a:t> 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you code a </a:t>
            </a:r>
            <a:r>
              <a:rPr lang="en-US" dirty="0">
                <a:solidFill>
                  <a:srgbClr val="FF0000"/>
                </a:solidFill>
              </a:rPr>
              <a:t>table-level constraint </a:t>
            </a:r>
            <a:r>
              <a:rPr lang="en-US" dirty="0"/>
              <a:t>you can also provide a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for the constraint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will look at some examples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A388-3B3C-4896-9C56-41902C5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470-BD0D-44F7-A762-BE560A786C94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A0E2-3A89-4996-B423-9EBCF7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080A-8095-4FC3-98EB-654CAE51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6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73AF-AD2E-4EC3-A81A-FD67733E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Constraint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D63D4-A23E-4530-BBC5-D83699BA9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95475"/>
            <a:ext cx="7510729" cy="2167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DE9D8-C6BB-481B-AD03-6E19AB3B6803}"/>
              </a:ext>
            </a:extLst>
          </p:cNvPr>
          <p:cNvSpPr txBox="1"/>
          <p:nvPr/>
        </p:nvSpPr>
        <p:spPr>
          <a:xfrm>
            <a:off x="1097280" y="4558937"/>
            <a:ext cx="105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PRIMARY KEY constraint defined at the column-level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74EE3-C9A7-4A87-853E-2EF0FE4E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1759-5349-4115-A941-777930B4FB5C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EA6DF-C120-465A-9D2C-C8F22B21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2FB83-713A-45F9-88F0-A6076416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4883-EA11-4BCF-BAD4-39CFEDCE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Constraint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F2CA2-926C-4E2D-BB0E-D9C7C43D3A60}"/>
              </a:ext>
            </a:extLst>
          </p:cNvPr>
          <p:cNvSpPr txBox="1"/>
          <p:nvPr/>
        </p:nvSpPr>
        <p:spPr>
          <a:xfrm>
            <a:off x="1097280" y="4555066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the PRIMARY KEY is coded at the table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keyword CONSTRAINT keyword allows a user-defined name to be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constraint name can be either the table name or the column that is used as the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cases they use a two-letter suffix to indicate the type of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cases the name of the column is given to show the column the constraint is created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you cannot name them at the column level, they work the same regardless where they are coded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E8648A-7AEB-410B-8FC6-CF1ACC5E3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74" y="1845734"/>
            <a:ext cx="8635005" cy="270933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6FC3B-47A9-4D26-BC8B-AF02B511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72F2-18E2-4273-A428-74B02FAAA742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0BAB4-F2F5-41BD-9963-60D4127F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4DBF1-FB5B-4076-B754-E3C16C4C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26C4-DA3D-4560-9E1A-8EA81B99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Constraint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4E21A-A385-45D4-AFC5-0210552C6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66899"/>
            <a:ext cx="8007077" cy="24830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E62F2-B662-43E3-8B14-AA3C7E4260E3}"/>
              </a:ext>
            </a:extLst>
          </p:cNvPr>
          <p:cNvSpPr txBox="1"/>
          <p:nvPr/>
        </p:nvSpPr>
        <p:spPr>
          <a:xfrm>
            <a:off x="1110343" y="4781006"/>
            <a:ext cx="1090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require a composite PRIMARY KEY, it can only be coded at  the table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columns that make up the composite key are in parentheses and the values are separated by a comma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986AC-22A2-4237-8EFA-7F7B6D7B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3FDE-9261-4AAD-B4DA-3841DA817781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AFD0F-65CD-4034-9CD6-9C3DC800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3A64D-ABF6-42DD-BF52-2AAE06DD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0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BC7B-56C9-43EF-9649-3C369575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13BC-4A55-4649-8F9D-A7F2DC28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ea typeface="Times New Roman" panose="02020603050405020304" pitchFamily="18" charset="0"/>
              </a:rPr>
              <a:t>Describe how each of these types of constraints restricts the values that can be stored in a table: not null, unique, primary key, and foreign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ea typeface="Times New Roman" panose="02020603050405020304" pitchFamily="18" charset="0"/>
              </a:rPr>
              <a:t>Describe the difference between a column-level constraint and a table-level constraint.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ea typeface="Times New Roman" panose="02020603050405020304" pitchFamily="18" charset="0"/>
              </a:rPr>
              <a:t>Describe the use of an index.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ea typeface="Times New Roman" panose="02020603050405020304" pitchFamily="18" charset="0"/>
              </a:rPr>
              <a:t>Describe two storage engines that are commonly used with MySQL and the pros and cons of each engine.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ea typeface="Times New Roman" panose="02020603050405020304" pitchFamily="18" charset="0"/>
              </a:rPr>
              <a:t>Define the various data types that are available when you define a </a:t>
            </a:r>
            <a:r>
              <a:rPr lang="en-US" spc="-10">
                <a:ea typeface="Times New Roman" panose="02020603050405020304" pitchFamily="18" charset="0"/>
              </a:rPr>
              <a:t>column in a table</a:t>
            </a:r>
            <a:endParaRPr lang="en-US" spc="-10" dirty="0"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solidFill>
                  <a:srgbClr val="FF0000"/>
                </a:solidFill>
                <a:ea typeface="Times New Roman" panose="02020603050405020304" pitchFamily="18" charset="0"/>
              </a:rPr>
              <a:t>DDL</a:t>
            </a:r>
            <a:r>
              <a:rPr lang="en-US" spc="-10" dirty="0">
                <a:ea typeface="Times New Roman" panose="02020603050405020304" pitchFamily="18" charset="0"/>
              </a:rPr>
              <a:t> is an acronym for </a:t>
            </a:r>
            <a:r>
              <a:rPr lang="en-US" spc="-10" dirty="0">
                <a:solidFill>
                  <a:srgbClr val="FF0000"/>
                </a:solidFill>
                <a:ea typeface="Times New Roman" panose="02020603050405020304" pitchFamily="18" charset="0"/>
              </a:rPr>
              <a:t>Data Definition Language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52F84-7F2F-42A0-A40C-EF2308DD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4EE-52D8-464F-9EF0-C15ACCA8107E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8DFC-CE5C-4B4E-AF67-29C6026C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CB02-72B5-41B1-B1A0-000AD740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5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B2C3-0CB8-494E-88F9-2C2A168A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Constraint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3EFC-A4F6-4F3B-BF64-6D3140D5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Constraints are used to enforce integrity of the data in a table by defining rules about the values that can be stored in columns of the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code a column-level constraint as part of the definition of the column it constrains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code a table-level constraint as if it is a separate column definition and you name the columns it constrains within that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primary key constraint requires that each row has a unique value for the column or columns for the primary key, and it does not allow null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0A29-D3A7-420C-B79C-2F507B71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8A56-8B0F-4AAA-A393-F8AFB455A8A7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567D0-478F-4647-BAC8-2F1F0A03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FF46-06D5-4B33-B762-E1E9B880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4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4D7D-8EB8-40F4-8A94-FF973054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 FOREIGN KEY Constraint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7FC1-5983-4D0C-9919-5CFC517C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foreign key </a:t>
            </a:r>
            <a:r>
              <a:rPr lang="en-US" dirty="0"/>
              <a:t>constraint is also known as a </a:t>
            </a:r>
            <a:r>
              <a:rPr lang="en-US" dirty="0">
                <a:solidFill>
                  <a:srgbClr val="FF0000"/>
                </a:solidFill>
              </a:rPr>
              <a:t>reference constraint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type of constraint is used </a:t>
            </a:r>
            <a:r>
              <a:rPr lang="en-US" dirty="0">
                <a:solidFill>
                  <a:srgbClr val="FF0000"/>
                </a:solidFill>
              </a:rPr>
              <a:t>to define the relationship between tables </a:t>
            </a:r>
            <a:r>
              <a:rPr lang="en-US" dirty="0"/>
              <a:t>to enforce r</a:t>
            </a:r>
            <a:r>
              <a:rPr lang="en-US" dirty="0">
                <a:solidFill>
                  <a:srgbClr val="FF0000"/>
                </a:solidFill>
              </a:rPr>
              <a:t>eferential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MySQL </a:t>
            </a:r>
            <a:r>
              <a:rPr lang="en-US" dirty="0">
                <a:solidFill>
                  <a:srgbClr val="FF0000"/>
                </a:solidFill>
              </a:rPr>
              <a:t>only enforces </a:t>
            </a:r>
            <a:r>
              <a:rPr lang="en-US" dirty="0"/>
              <a:t>these constraints if you are using the </a:t>
            </a:r>
            <a:r>
              <a:rPr lang="en-US" dirty="0" err="1">
                <a:solidFill>
                  <a:srgbClr val="FF0000"/>
                </a:solidFill>
              </a:rPr>
              <a:t>InnoDB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storage engine for your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are using </a:t>
            </a:r>
            <a:r>
              <a:rPr lang="en-US" dirty="0">
                <a:solidFill>
                  <a:srgbClr val="FF0000"/>
                </a:solidFill>
              </a:rPr>
              <a:t>another storage engine </a:t>
            </a:r>
            <a:r>
              <a:rPr lang="en-US" dirty="0"/>
              <a:t>such as </a:t>
            </a:r>
            <a:r>
              <a:rPr lang="en-US" dirty="0" err="1">
                <a:solidFill>
                  <a:srgbClr val="FF0000"/>
                </a:solidFill>
              </a:rPr>
              <a:t>MyISAM</a:t>
            </a:r>
            <a:r>
              <a:rPr lang="en-US" dirty="0"/>
              <a:t>, you can still code foreign key constraints to show the relationships between the tables, but </a:t>
            </a:r>
            <a:r>
              <a:rPr lang="en-US" dirty="0">
                <a:solidFill>
                  <a:srgbClr val="FF0000"/>
                </a:solidFill>
              </a:rPr>
              <a:t>MySQL does not enforce these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will discuss storage engines later in this lecture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1008-2D0A-4225-BD4F-E0ED309B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833-5FC4-442F-AD63-A9CA8E295F2D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6F52-542F-42C1-98C3-06CC2848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9E91-BE8A-4B94-B127-896C858E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75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8A55-9204-40C6-8F29-3AD2C41B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D69F-ADB1-4878-8B50-B1E3510A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column-level foreign key constraint</a:t>
            </a:r>
          </a:p>
          <a:p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[CONSTRAINT] REFERENCES </a:t>
            </a:r>
            <a:r>
              <a:rPr lang="en-US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[ON DELETE {CASCADE|SET NULL}]</a:t>
            </a:r>
          </a:p>
          <a:p>
            <a:endParaRPr 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BC4B-3BF6-4CAE-937D-AD1B98C5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10D3-EE93-4FB5-B246-307AC57E8631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89B60-55DC-45CF-AF20-D58A3BB6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ACCC-286E-4949-9084-19E05582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67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90FB-5461-48F0-980A-DC04C6AE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3DA8-FBC2-400C-982E-9C5132F8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[CONSTRAINT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FOREIGN KEY (column_name_1[, column_name_2]...)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REFERENCES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(column_name_1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[, column_name_2]...)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[ON DELETE {CASCADE|SET NULL}]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D7A1-3557-4E21-89DB-542DEC2B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2B1-895A-4524-80E8-81D4883527E0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115-8B90-4935-8D6D-D394FB0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0B245-F3B9-4F45-A3EF-C4FED166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26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E392-29BC-4F71-83A6-6263986F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298D4-F278-47C3-941C-E3D26A09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09749"/>
            <a:ext cx="8598593" cy="26577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1C3AB-43EC-48CC-B027-4DB686CC81DB}"/>
              </a:ext>
            </a:extLst>
          </p:cNvPr>
          <p:cNvSpPr txBox="1"/>
          <p:nvPr/>
        </p:nvSpPr>
        <p:spPr>
          <a:xfrm>
            <a:off x="1097280" y="4833257"/>
            <a:ext cx="1085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creates a table with a </a:t>
            </a:r>
            <a:r>
              <a:rPr lang="en-US" dirty="0" err="1"/>
              <a:t>vendor_id</a:t>
            </a:r>
            <a:r>
              <a:rPr lang="en-US" dirty="0"/>
              <a:t> column that includes a </a:t>
            </a:r>
            <a:r>
              <a:rPr lang="en-US" dirty="0">
                <a:solidFill>
                  <a:srgbClr val="FF0000"/>
                </a:solidFill>
              </a:rPr>
              <a:t>REFERENCES</a:t>
            </a:r>
            <a:r>
              <a:rPr lang="en-US" dirty="0"/>
              <a:t> clause that identifies the </a:t>
            </a:r>
            <a:r>
              <a:rPr lang="en-US" dirty="0" err="1"/>
              <a:t>vendor_id</a:t>
            </a:r>
            <a:r>
              <a:rPr lang="en-US" dirty="0"/>
              <a:t> column in the </a:t>
            </a:r>
            <a:r>
              <a:rPr lang="en-US" dirty="0">
                <a:solidFill>
                  <a:srgbClr val="FF0000"/>
                </a:solidFill>
              </a:rPr>
              <a:t>VENDORS</a:t>
            </a:r>
            <a:r>
              <a:rPr lang="en-US" dirty="0"/>
              <a:t> table as the </a:t>
            </a:r>
            <a:r>
              <a:rPr lang="en-US" dirty="0">
                <a:solidFill>
                  <a:srgbClr val="FF0000"/>
                </a:solidFill>
              </a:rPr>
              <a:t>related column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EF70B-2F0C-4F86-AC57-75E48A0D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609-F4AE-4142-A02B-6077D7E69048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4C55-CF5A-40F4-8BA7-1E85BB61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019D-B98F-440C-A348-57345B5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17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9B4B-2583-4DF8-A960-E3FD6ADF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5910E-34AA-4A31-9284-73AF92A3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0" y="1847850"/>
            <a:ext cx="7428113" cy="2914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4DC86-31BB-4DB9-B354-9D6A5560755E}"/>
              </a:ext>
            </a:extLst>
          </p:cNvPr>
          <p:cNvSpPr txBox="1"/>
          <p:nvPr/>
        </p:nvSpPr>
        <p:spPr>
          <a:xfrm>
            <a:off x="1206500" y="4888231"/>
            <a:ext cx="1085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example the same constraint is coded, instead it is coded at the table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this syntax you code the CONSTRAINT keyword followed by a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it is more code it permits you to provide a name for the foreign key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good programming practice to name the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also permit a foreign key that consists of multiple columns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485B9-5990-404A-9F0C-0C8BB01D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1ACE-7ED5-4D27-8F2A-E1130BBCFF5E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58ED1-4AD6-46A2-B578-7695746A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E3729-EDB5-441E-8154-EB05DAB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39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F2A7-DC14-4DAA-9069-A7B9A820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INSERT Statement That Fails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4925-50C0-401E-A3FF-ADB6CB98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VALUES (1, 1, '1’)</a:t>
            </a:r>
          </a:p>
          <a:p>
            <a:r>
              <a:rPr lang="en-CA" dirty="0"/>
              <a:t>Response from the system</a:t>
            </a:r>
          </a:p>
          <a:p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Error Code: 1452. Cannot add or update a child row: a foreign key constraint fails ('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ex'.'invoices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', CONSTRAINT '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invoices_fk_vendors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' FOREIGN KEY ('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') REFERENCES 'vendors' ('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7525-B6CE-4B91-A745-D913C18F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8DD7-C196-4129-8635-2A05BF5A71D4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4C4D-E4A6-48BF-85D7-FC25A968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2EA6-3CC8-4E4B-BBEC-711AD634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92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F60-2D59-408A-9FC5-1F24A975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Columns of a Table 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AEA3-8F35-43B2-8242-C80B4FCB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ALTER TABLE  [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ADD          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]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DROP COLUMN  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MODIFY       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]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RENAME COLUMN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old_column_name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new_column_name</a:t>
            </a:r>
            <a:endParaRPr lang="en-US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CC9A-95C7-4F6F-A8BD-259FF1F6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0702-93F7-4214-B25A-F5090592FBBF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2DC55-1BA8-4CE0-99BF-FF2C6F0D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8D7D-8910-4D1A-9945-1FDA77A1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4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4829-357A-4A95-B269-C93FA7AD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Columns of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28303-2476-44A8-9CA8-DD38D96B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8500"/>
            <a:ext cx="10524067" cy="167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AEE3A-875D-4753-8025-94EC296EF0F4}"/>
              </a:ext>
            </a:extLst>
          </p:cNvPr>
          <p:cNvSpPr txBox="1"/>
          <p:nvPr/>
        </p:nvSpPr>
        <p:spPr>
          <a:xfrm>
            <a:off x="1097280" y="3975100"/>
            <a:ext cx="1080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statement that adds a new column to a table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9FBF6-5B84-47CE-9D62-C51DB682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39F1-34AB-4320-A83C-D24E5F37BBCA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06C77-1664-4BD3-BDAF-21ACE8D0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8FE3-ECF9-44DC-8CAF-ABC2F8C2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16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14F0-D348-4F3A-BB37-75F48B24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Columns of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D5E46-BBBE-42FF-80B3-E004C3A06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8488"/>
            <a:ext cx="9824747" cy="1450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7E85E-F86D-4921-A601-BF550E4F8500}"/>
              </a:ext>
            </a:extLst>
          </p:cNvPr>
          <p:cNvSpPr txBox="1"/>
          <p:nvPr/>
        </p:nvSpPr>
        <p:spPr>
          <a:xfrm>
            <a:off x="1097280" y="3771900"/>
            <a:ext cx="1076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statement that drops the column that was just added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E2F5B-B503-4BFB-A523-77CDCE8C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BDC-3F17-4E65-9377-0B59C0208C36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E6CC7-60C8-4CA0-93F5-6CFF91A9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5FEC8-F794-40A8-ABEC-6897FF1A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6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FEB7-59A5-41CD-A1F1-84D09F14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CREATE DATABASE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EE1A-95ED-4E6B-BAB4-A63A856E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[IF NOT EXISTS]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FC03-E0AD-42ED-9D70-081D60BA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542-5D80-4BAC-917F-002A33BFB4B3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5468-20EC-4C13-AACA-92A354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74E3-1F9C-406F-B33B-04753D40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05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C82B-BD22-4F22-A0E5-20B1527C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Columns of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19311-4726-4763-B43C-2099E736B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0550"/>
            <a:ext cx="10140212" cy="1568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AAC12-986C-423C-9D68-A8D84983F511}"/>
              </a:ext>
            </a:extLst>
          </p:cNvPr>
          <p:cNvSpPr txBox="1"/>
          <p:nvPr/>
        </p:nvSpPr>
        <p:spPr>
          <a:xfrm>
            <a:off x="1097280" y="3949700"/>
            <a:ext cx="1081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statement that changes the length of a column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7C66-ADEA-40D4-A6EA-DCEC32F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EFFD-5252-4461-928B-D8EC81C212C4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1EE1-C656-4970-88E3-2618C378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635E-56F3-4347-B23A-53F7C8F4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75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8D84-1B31-4B70-980C-71D4A565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Columns of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3843B-96DE-447E-AD02-E6B87E6B5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2613"/>
            <a:ext cx="10107423" cy="15763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CBB35-6FBE-489F-BC1A-661E381797B8}"/>
              </a:ext>
            </a:extLst>
          </p:cNvPr>
          <p:cNvSpPr txBox="1"/>
          <p:nvPr/>
        </p:nvSpPr>
        <p:spPr>
          <a:xfrm>
            <a:off x="1097280" y="3835400"/>
            <a:ext cx="108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statement that changes the data type of a column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EBDD2-396B-4141-A8D8-C68850E3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D5B-B298-4B8B-AF0D-153CE9A1229F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A2450-5AFA-42F5-82E7-02938D0A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2A19A-86AC-4017-B962-DBCB297C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30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8587-3FBF-42F2-9959-13AC7096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Columns of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41742-E7EA-44FD-AB55-AA60F3272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9288"/>
            <a:ext cx="9769745" cy="1509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F7AD5-5C26-4208-B393-73C78791A66F}"/>
              </a:ext>
            </a:extLst>
          </p:cNvPr>
          <p:cNvSpPr txBox="1"/>
          <p:nvPr/>
        </p:nvSpPr>
        <p:spPr>
          <a:xfrm>
            <a:off x="1097280" y="3848100"/>
            <a:ext cx="1077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statement that changes the default value of a column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69FC4-0BC5-4518-8852-8DDD78C1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B8B3-9DE7-4B7B-9871-00B7F8253FBF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FC06-D647-4AF4-90CE-36DEA02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3CA57-9A6D-4AA5-A679-FF66CE64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33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5756-F86D-43A1-84DE-7B0978D0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Columns of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41DD1-46F8-44C7-B6D9-4E2F8E44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5950"/>
            <a:ext cx="9958055" cy="1543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6174A-6F28-461B-BF39-87D07B20A363}"/>
              </a:ext>
            </a:extLst>
          </p:cNvPr>
          <p:cNvSpPr txBox="1"/>
          <p:nvPr/>
        </p:nvSpPr>
        <p:spPr>
          <a:xfrm>
            <a:off x="1097280" y="3924300"/>
            <a:ext cx="1072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statement that changes the name of a column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C2E0F-6E65-4BCC-8F21-2DC26C0D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B71C-BF31-4E3C-8F43-387867ECFAD0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DBA2-B6DF-4CBA-AC2E-6A86577F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E3C3E-25B6-4C40-9CBE-DD08E130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09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461F-43B4-407E-A917-DB5CC464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Columns of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E20D7-8A50-47F3-ACC5-FAF5F204B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899" y="1878013"/>
            <a:ext cx="9561379" cy="15509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EBB9B-8F34-46DA-9B32-BA5D0ACC7F4E}"/>
              </a:ext>
            </a:extLst>
          </p:cNvPr>
          <p:cNvSpPr txBox="1"/>
          <p:nvPr/>
        </p:nvSpPr>
        <p:spPr>
          <a:xfrm>
            <a:off x="1097280" y="3848100"/>
            <a:ext cx="1065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statement will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not permit the column to be resized if there are values stored that are longer the new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not allow data to be lost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D7EC8-2DA3-4888-B554-ED3CE23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BB06-65DA-4D65-8CD8-3E84525A377A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BFFF2-F321-4C71-BD42-A1FC4A6F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EA3F2-A140-429A-BA55-ACF879C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70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6824-1617-4AF3-85BA-4F47ABE8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Columns of a Table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EEC-E5FF-416A-895F-512D9224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should never alter a table or other database object in a production database without first consulting the DBA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FFA0-3BC8-42E0-9403-A467466E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1727-FE74-49C6-A116-87562FF8F8E3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1B0F-1543-4284-819A-762BAF1E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505C-7FF9-4827-A418-5476071F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14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9872-02E6-4F42-A3C1-FA86B599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the Constraints of a Table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8AE-B6A7-4F61-B4A1-D925CF44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ALTER TABLE [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ADD  PRIMARY KEY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constraint_definition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ADD  [CONSTRAINT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FOREIGN KEY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constraint_definition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DROP PRIMARY KEY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DROP FOREIGN KEY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endParaRPr lang="en-US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C30D-E8AB-41BB-AD53-8AD348DA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2EB7-93F6-478B-BC8C-B8CA713154DE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99AF-0D6F-4D4A-9E29-A060ED3B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0843-E7C1-428D-AAED-DAA4C5EC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5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5D40-6007-4EF7-82AB-97492948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the Constraints of a Table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13832-555A-4ADD-9B9C-8B958B03C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0075"/>
            <a:ext cx="9464456" cy="14507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C2DA6-CC82-44B7-9EE6-DCF8B660E842}"/>
              </a:ext>
            </a:extLst>
          </p:cNvPr>
          <p:cNvSpPr txBox="1"/>
          <p:nvPr/>
        </p:nvSpPr>
        <p:spPr>
          <a:xfrm>
            <a:off x="1097280" y="3708400"/>
            <a:ext cx="1073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statement to add a primary key constraint after the table has been created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7C0C0-577B-4A6D-A3FF-B047E44A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850-630A-4122-960B-9480BA04EF4F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F51C6-3585-4846-8416-5A939B91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014FF-9F30-4A7A-99BA-5D591EC6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1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32BE-DF9D-4E69-841B-61BDD150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the Constraints of a Table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2F1E1-788D-405E-AA3D-E77B45330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1931988"/>
            <a:ext cx="9388232" cy="1450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AB2E5-D442-43FC-9097-27F6ECF889D5}"/>
              </a:ext>
            </a:extLst>
          </p:cNvPr>
          <p:cNvSpPr txBox="1"/>
          <p:nvPr/>
        </p:nvSpPr>
        <p:spPr>
          <a:xfrm>
            <a:off x="1097280" y="3810000"/>
            <a:ext cx="1073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may add a primary key constraint with a name after the tale has been created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2FF8E-A491-426D-AAAC-40EEB404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4357-5403-4DFD-9F6A-69FCA8C22A0A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9F73D-7591-44C7-B7AA-5E32E6A7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89B36-878D-4D15-A14E-5814E99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27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9F97-AC17-4B3A-B36E-AF1DAB5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the Constraints of a Table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C0691-6DD5-43B2-8738-976D2BB9B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98650"/>
            <a:ext cx="8521949" cy="1530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027D0-6F42-4B07-86DF-01EF8455591A}"/>
              </a:ext>
            </a:extLst>
          </p:cNvPr>
          <p:cNvSpPr txBox="1"/>
          <p:nvPr/>
        </p:nvSpPr>
        <p:spPr>
          <a:xfrm>
            <a:off x="1097280" y="3784600"/>
            <a:ext cx="1062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 that adds a foreign key constraint to a table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CBF9E-9682-466E-BB6F-32C3A48B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C04-473A-433E-8315-071E2DBBD80D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0EBD4-1BA9-4FDA-A749-11FDE38F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13590-E12C-4F0E-8515-48121983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B760-3730-4FA3-9DCC-1E076F1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0966-0C49-48A0-A5F8-9B446F26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Before you can begin creating the tables of a database, you must create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may have multiple database running in a single MySQL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need to select the database before you begin working with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you no longer need the database you can drop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will cause all tables and data to be deleted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Typically in a large database project tables will be created by the DBA or a database design specialist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Small installs the SQL developer can also be the acting DBA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a project the SQL Programmer may still need to create tables for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our case it is the </a:t>
            </a:r>
            <a:r>
              <a:rPr lang="en-CA" dirty="0">
                <a:solidFill>
                  <a:srgbClr val="FF0000"/>
                </a:solidFill>
              </a:rPr>
              <a:t>USE N012345678F22 </a:t>
            </a:r>
            <a:r>
              <a:rPr lang="en-CA" dirty="0"/>
              <a:t>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Our setup does not permit you to create additional databases or schemas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CFDE-CA0F-43CB-83EC-11CDDBA7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6B0-CA33-4176-A0E7-764A9C1699F7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DC0B-92E0-4974-9162-790CE28D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8A0C7-E84C-4CD0-A14C-E7403CBC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28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AC3F-3541-473E-84C6-C3681061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the Constraints of a Table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FED34-53D7-47A9-BA03-F01A7E7C9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7538"/>
            <a:ext cx="9578492" cy="1450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56E99-90D0-455D-90F9-368CFB108344}"/>
              </a:ext>
            </a:extLst>
          </p:cNvPr>
          <p:cNvSpPr txBox="1"/>
          <p:nvPr/>
        </p:nvSpPr>
        <p:spPr>
          <a:xfrm>
            <a:off x="965200" y="3721100"/>
            <a:ext cx="1073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 to drop the primary key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may not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a foreign key connected to the primary key column it will not permit you to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not permit you to orphan child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have to provide the column name since a table can only contain one primary key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23232-C544-499B-AE8F-6DAFE5A2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9702-4C93-409F-9772-87607ECB98D4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CBAD0-04A5-4D5C-B45F-A951F955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F263-47BF-47DA-A61C-D01A094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27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C8BF-7F14-45DB-906F-166A9DC5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the Constraints of a Table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47582-BA9A-4FFD-8862-4AD20F288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5950"/>
            <a:ext cx="9706861" cy="1543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DB8D6-6B5C-4836-9576-F22A949AFF96}"/>
              </a:ext>
            </a:extLst>
          </p:cNvPr>
          <p:cNvSpPr txBox="1"/>
          <p:nvPr/>
        </p:nvSpPr>
        <p:spPr>
          <a:xfrm>
            <a:off x="1097280" y="3797300"/>
            <a:ext cx="107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a table may contain more than one foreign key you need to provide the constraint name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919C9-4573-4DC7-85AF-DC6AEA97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8204-CA31-4985-A7C3-D1884479A16F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B033C-AF53-427A-B1D3-2867745D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A277F-2C5F-481F-B0C4-2ED9E6E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20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A07C-518F-414A-924C-FAE4B06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Rename, Truncate or Drop a Table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E7AB-D6F9-49F3-82A1-A7ECE999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statements are not used frequently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Be careful if you are working </a:t>
            </a:r>
            <a:r>
              <a:rPr lang="en-CA"/>
              <a:t>with or against </a:t>
            </a:r>
            <a:r>
              <a:rPr lang="en-CA" dirty="0"/>
              <a:t>a production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707B-BA4B-4ED2-BFC4-C1F82F6C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6404-7970-4EAC-9B4A-48CCA5D1D159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0C2C-6C82-425E-BC8F-DB6E3BE2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868E-C359-45F8-838C-A82F910C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64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AE28-3AF8-4327-8E9A-E4E8448A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Rename, Truncate or Drop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BE89F-5CF9-4DFD-B7CB-19214D860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3263"/>
            <a:ext cx="8997954" cy="1450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9167F-3031-4BC2-857F-065CDB306A08}"/>
              </a:ext>
            </a:extLst>
          </p:cNvPr>
          <p:cNvSpPr txBox="1"/>
          <p:nvPr/>
        </p:nvSpPr>
        <p:spPr>
          <a:xfrm>
            <a:off x="1097280" y="3695700"/>
            <a:ext cx="10828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rename a table using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be aware that it will affect any constraints that use to point to and use the table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have to drop constraints and create them again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7F20-1A35-4DED-9509-1D07C478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BF2B-2DFB-42F5-9372-1C9A93713A0B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20390-EF73-489C-A92F-564A8E26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8BA57-6FA0-43FD-9365-F1A11FD1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15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FD43-63CA-4B2B-B2B7-91DB19AC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Rename, Truncate or Drop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1BD5B-6E47-4244-B303-133AF2331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3088"/>
            <a:ext cx="8092033" cy="1712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E6611-1EF3-408E-A24B-C811422F50D4}"/>
              </a:ext>
            </a:extLst>
          </p:cNvPr>
          <p:cNvSpPr txBox="1"/>
          <p:nvPr/>
        </p:nvSpPr>
        <p:spPr>
          <a:xfrm>
            <a:off x="1097280" y="3975100"/>
            <a:ext cx="1065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command drops the contents or rows of a table but leaves the column definitions intact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only remove all the rows, not like DELETE where you drop certain rows based on criteria 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822A7-73E5-443E-A3CE-DF51C73C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A182-C7C6-46DC-89B2-45B443C58AE8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8D40F-B4B8-4B28-9103-5730C887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508A7-304E-4EE6-9B07-679D4BA2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3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A73D-3949-49B8-B9A5-E5FF9F6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Rename, Truncate or Drop a Table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7EC93-3B21-45CE-920E-A40AB90E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5638"/>
            <a:ext cx="9316307" cy="1450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272CD-EC33-4E54-9702-A38C997B340E}"/>
              </a:ext>
            </a:extLst>
          </p:cNvPr>
          <p:cNvSpPr txBox="1"/>
          <p:nvPr/>
        </p:nvSpPr>
        <p:spPr>
          <a:xfrm>
            <a:off x="1097280" y="3784600"/>
            <a:ext cx="10942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delete all the data from the table and remove table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include any constraints on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table has any foreign keys definitions attached to it, you will not be able to drop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 will check to see if any other  tables depend on the table you are trying to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table contains a primary key used for foreign keys in other related tables it will not permit you to drop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had any indexes on the table, they would also be removed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2CA6F-47A4-44A6-B8D5-9C52F93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C67C-0A51-467E-85F5-DF3E42C4240A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6EE07-1B93-49A6-88A1-9ECB9E2E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AC925-D0CB-47FD-B415-C2CA35AC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20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AC59-F1C2-4D31-A02F-BF60F035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Indexes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198E-85C6-4341-8E6A-17979F43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INDEX speeds up joins and searches by providing a way for the database management system to go directly to a row number rather than having to search through all the rows until it finds the one you want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default, MySQL created indexes for primary keys, foreign keys and unique constraints of a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the most obvious choices for indexes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create indexes on other columns that re frequently used in search conditions or joins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will wan to avoid indexes on columns that are updated frequently since this will slow down insert, update, and update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index has to be rebuilt each time, so it is up to date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E2D3-AD30-437A-8C49-E4CF11EA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BC2-74FF-44D9-8F36-D677E8860C38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F04A-1EC3-44A8-8227-5EA5E190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BCA9-A9FC-41D3-8702-9296551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27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511D-6CBE-4108-B0D6-3E4FEA7A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 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88C6-3BD8-4158-B2DF-5ECB6414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[UNIQUE] INDEX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index_name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[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(column_name_1 [</a:t>
            </a:r>
            <a:r>
              <a:rPr lang="en-US" sz="20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|DESC][,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column_name_2 [</a:t>
            </a:r>
            <a:r>
              <a:rPr lang="en-US" sz="20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|DESC]]...)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2E34-3826-422F-8ACE-E4F80BB3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BC2-74FF-44D9-8F36-D677E8860C38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075D-BC48-453F-95F5-592AA622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0984-1558-4521-BEB9-031C72B5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67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DE10-A481-4932-938C-1C2CE618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 Statements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E12E1F-0E11-4D13-8521-243537965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70075"/>
            <a:ext cx="9070965" cy="29631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725D-548D-4297-8F76-CE62F88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BC2-74FF-44D9-8F36-D677E8860C38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E1E2-A537-416B-A841-4E3285A1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0718-FDEB-4503-83A8-D84367CF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061E1-F629-462E-A1D4-7351F73F2268}"/>
              </a:ext>
            </a:extLst>
          </p:cNvPr>
          <p:cNvSpPr txBox="1"/>
          <p:nvPr/>
        </p:nvSpPr>
        <p:spPr>
          <a:xfrm>
            <a:off x="1097280" y="5120641"/>
            <a:ext cx="10802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CREATE INDEX statements, first on is on single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one is on multiple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one is a unique index on </a:t>
            </a:r>
            <a:r>
              <a:rPr lang="en-US" dirty="0" err="1"/>
              <a:t>vendor_phone</a:t>
            </a:r>
            <a:r>
              <a:rPr lang="en-US" dirty="0"/>
              <a:t>, this could have been done with a UNIQUE CONSTRAINT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6837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B025-E262-421B-BD20-4C415FB7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an Index 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98455B-A347-4583-8B3A-CE1649AC3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699" y="1909219"/>
            <a:ext cx="9629274" cy="12258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7E34-9C16-4F84-9B71-BDAF4D56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BC2-74FF-44D9-8F36-D677E8860C38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46FF-69C5-4B0E-9AF9-2DFCA15E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1BF86-B1B5-42A2-8C7E-D35E807E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E94FE-51E3-4B63-8028-E166660A491D}"/>
              </a:ext>
            </a:extLst>
          </p:cNvPr>
          <p:cNvSpPr txBox="1"/>
          <p:nvPr/>
        </p:nvSpPr>
        <p:spPr>
          <a:xfrm>
            <a:off x="1097280" y="3540034"/>
            <a:ext cx="102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the DROP INDEX statement to drop an index from a 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817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113D-8584-4F9D-89DD-7182B761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E2B0-B68A-4F05-876E-F79219F3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These commands could be used to create a database or schema called AP: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CREATE DATABASE ap; or CREATE SCHEMA ap;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can also use the option to check if the database or schema already exists: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CREATE DATABASE IF NOT EXISTS 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can drop a database or schema named 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DROP DATABASE 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can drop a database after you check if it exists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DROP DATABASE IF EXISTS 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use an existing database called 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USE 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1904-5F0E-4228-BD32-1B753F2F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E87A-D130-4DB1-8A8E-8383654411CA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ADB5-6116-4240-8B2C-8D3B657F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61E2-B7E3-4BB9-B1A9-EAF81E9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9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D0C5-CC06-4599-B215-72F9B0EC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Engines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EC4D-4828-4C96-8661-B3475E93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storage engine determines how MySQL stores data and which database features are available to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Unlike many other databases, MySQL provides several different engines that you can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of these engines provides slightly different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two most popular engines are InnoDB and MyISAM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InnoDB is the default since MySQL 5.5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Prior to MySQL 5.5 it was MyISAM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MyISAM does not support foreign keys, an important feature for referential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can use multiple storage engines on the same server and within the same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16AF-90FC-405A-B8E4-420F384B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2CB8-45B1-48C8-A4B1-FE48A1A65AED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FE08-A01C-4CA7-895D-23BFC3A1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EE65-9FC4-4151-A92F-D87C2D6B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82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D231-43B5-4223-B25C-8DC9C6AF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Engines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9640F-B7DA-4476-B1E4-8C6D0CFAA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7063"/>
            <a:ext cx="6448425" cy="3514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3C2E5-27B1-4D77-896A-E53349607229}"/>
              </a:ext>
            </a:extLst>
          </p:cNvPr>
          <p:cNvSpPr txBox="1"/>
          <p:nvPr/>
        </p:nvSpPr>
        <p:spPr>
          <a:xfrm>
            <a:off x="1097280" y="5682343"/>
            <a:ext cx="1109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SHOW engines command displays the available engines in MySQL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6A473-EA59-4C3A-9851-FD7AC78D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90AC-C22B-4C06-90DB-FA7C1D12EBD0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618B8-9F82-4440-8287-4691E51B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4E341-2118-4375-9A49-D6047E3D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05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725B-7A2E-4484-B701-E7477A17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variables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3A910-9275-45A5-81D7-A7056E7F0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2481"/>
            <a:ext cx="6438900" cy="3486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4FF31-2ABB-4587-B81D-9F02BBF7AE71}"/>
              </a:ext>
            </a:extLst>
          </p:cNvPr>
          <p:cNvSpPr txBox="1"/>
          <p:nvPr/>
        </p:nvSpPr>
        <p:spPr>
          <a:xfrm>
            <a:off x="1097280" y="5747657"/>
            <a:ext cx="1094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SHOW variables displays shows the value of many variables set in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these is the </a:t>
            </a:r>
            <a:r>
              <a:rPr lang="en-US" dirty="0" err="1"/>
              <a:t>default_storage_engine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F2E51-F2FA-4FD1-A0C4-7EAD2967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0480-C66D-46C2-8A96-DBA1DD02DA10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6EFC2-1514-4925-BD7B-6D5DBB3A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14EEC-3269-409F-A574-10F7E009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72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361E-F731-4DAF-AA98-B26D176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Storage Engine for Tables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A1A48-AD72-44C1-9323-388721F66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3293"/>
            <a:ext cx="6438900" cy="3486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7A3D9-A6E5-4D8F-B602-663EFFEBC98A}"/>
              </a:ext>
            </a:extLst>
          </p:cNvPr>
          <p:cNvSpPr txBox="1"/>
          <p:nvPr/>
        </p:nvSpPr>
        <p:spPr>
          <a:xfrm>
            <a:off x="1097280" y="5695406"/>
            <a:ext cx="10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command will display the storage engine used when a table was created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ECFED-6D77-4923-9E94-A8451F68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2A3B-091A-4011-AC7A-236133985F8F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216D-B801-4235-9DAF-7B7A271C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88CAB-9E05-4242-8BC2-9ECF1D9E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84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2D77-C6CD-4880-827E-678399F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Storage Engine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FA108-FF9F-4AA9-B6A3-2740F6E5D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6899"/>
            <a:ext cx="8329928" cy="2443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CC833-43E3-48A2-8BC6-C024E1A0DF6A}"/>
              </a:ext>
            </a:extLst>
          </p:cNvPr>
          <p:cNvSpPr txBox="1"/>
          <p:nvPr/>
        </p:nvSpPr>
        <p:spPr>
          <a:xfrm>
            <a:off x="1097280" y="4650377"/>
            <a:ext cx="10567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column definitions have been defined you can define the storage engine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attempted to define it as MyISAM to find out that the MyISAM has been disabled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if you do not declare the storage engine in our version InnoDB is the default that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clause does not need to be coded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85375-1A07-426E-8DBB-F1ECEDCA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E16-B061-4DF7-8D17-4B1AAD98218A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D9596-5268-45C6-A067-B44CC6C4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E341C-6DD3-477F-AA73-14B78FB6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8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30DB-5A29-419F-BD12-DDFE8EA6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CREATE TABLE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3532-DD95-4255-895F-C41ED24F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CREATE TABLE [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column_name_1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[, column_name_2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]]...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[, </a:t>
            </a:r>
            <a:r>
              <a:rPr lang="en-US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table_level_constraints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As you may observe ther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 are several options to the CREATE TABLE syntax</a:t>
            </a:r>
            <a:endParaRPr lang="en-US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6EAFB-14B6-4D8F-A639-DB8BE90C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6BC-F603-4C15-B31E-138E6F666204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2FCE-EDF9-4E52-AC6E-03DD5FF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F59B-AD2E-4E32-93E3-58B98ECE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9872F-728C-468F-7FAD-4EF5CE2A3C3F}"/>
              </a:ext>
            </a:extLst>
          </p:cNvPr>
          <p:cNvSpPr txBox="1"/>
          <p:nvPr/>
        </p:nvSpPr>
        <p:spPr>
          <a:xfrm>
            <a:off x="1346200" y="4318000"/>
            <a:ext cx="814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Notice the </a:t>
            </a:r>
            <a:r>
              <a:rPr lang="en-CA" dirty="0" err="1"/>
              <a:t>db_name</a:t>
            </a:r>
            <a:r>
              <a:rPr lang="en-CA" dirty="0"/>
              <a:t> in the syntax is in square brackets, it does not need to be coded if you are in the schema already</a:t>
            </a:r>
          </a:p>
        </p:txBody>
      </p:sp>
    </p:spTree>
    <p:extLst>
      <p:ext uri="{BB962C8B-B14F-4D97-AF65-F5344CB8AC3E}">
        <p14:creationId xmlns:p14="http://schemas.microsoft.com/office/powerpoint/2010/main" val="300695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DB5A-5848-4C5E-AFDB-7BDC1D4D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MySQL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BF65-951F-4D22-AD45-21DD883F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column’s data type specifies the kind of information the column is intended to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column’s data type also determines the operations that can be performed on the column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MySQL divides data types into 5 categories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DE0C-ABDE-4FD1-8A9E-0868E5C0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4968-7984-46EA-95C4-C09C443CB067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FF09-580F-4D44-AA26-9B501644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BA6D-7040-436B-841E-3101A56C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0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C4B7-E114-4C9E-BA88-68B0E54F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688EEB-6B43-4C89-8572-820777504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302375"/>
              </p:ext>
            </p:extLst>
          </p:nvPr>
        </p:nvGraphicFramePr>
        <p:xfrm>
          <a:off x="1117600" y="1846263"/>
          <a:ext cx="10037763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143914902"/>
                    </a:ext>
                  </a:extLst>
                </a:gridCol>
                <a:gridCol w="8031163">
                  <a:extLst>
                    <a:ext uri="{9D8B030D-6E8A-4147-A177-3AD203B41FA5}">
                      <a16:colId xmlns:a16="http://schemas.microsoft.com/office/drawing/2014/main" val="330856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1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Character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Strings of character data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4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Numeric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 that do not include a decimal point (integers) and numbers that include a decimal point (real numbers)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2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 and Time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Dates, times or both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3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 Object (LOB)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strings of character or binary data, useful for storing images, sound, </a:t>
                      </a:r>
                      <a:r>
                        <a:rPr lang="en-US" dirty="0" err="1"/>
                        <a:t>videoand</a:t>
                      </a:r>
                      <a:r>
                        <a:rPr lang="en-US" dirty="0"/>
                        <a:t> large text amount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3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Spatial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Geographical values (GPS) data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0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documents (JavaScript Object Notation)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2905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CA5FC-4B05-46C0-8D8D-EC1264E5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5025-8311-476D-A93A-F96E1FD04DE2}" type="datetime2">
              <a:rPr lang="en-US" smtClean="0"/>
              <a:t>Thursday, October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5967-C7D8-45AA-9B18-C4E0624E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FDBA-4C65-410E-8E3A-A2DB2792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2A009-4E1B-B10F-1000-4232FE0BBE8C}"/>
              </a:ext>
            </a:extLst>
          </p:cNvPr>
          <p:cNvSpPr txBox="1"/>
          <p:nvPr/>
        </p:nvSpPr>
        <p:spPr>
          <a:xfrm>
            <a:off x="1097280" y="5295900"/>
            <a:ext cx="1005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ones in red are the most common data types</a:t>
            </a:r>
          </a:p>
        </p:txBody>
      </p:sp>
    </p:spTree>
    <p:extLst>
      <p:ext uri="{BB962C8B-B14F-4D97-AF65-F5344CB8AC3E}">
        <p14:creationId xmlns:p14="http://schemas.microsoft.com/office/powerpoint/2010/main" val="3881173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1636</TotalTime>
  <Words>3633</Words>
  <Application>Microsoft Office PowerPoint</Application>
  <PresentationFormat>Widescreen</PresentationFormat>
  <Paragraphs>612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Retrospect</vt:lpstr>
      <vt:lpstr>CCGC 5004 Database Systems</vt:lpstr>
      <vt:lpstr>Objectives</vt:lpstr>
      <vt:lpstr>Objectives</vt:lpstr>
      <vt:lpstr>How to use the CREATE DATABASE Statement </vt:lpstr>
      <vt:lpstr>CREATE DATABASE</vt:lpstr>
      <vt:lpstr>CREATE DATABASE</vt:lpstr>
      <vt:lpstr>The Syntax of the CREATE TABLE </vt:lpstr>
      <vt:lpstr>Data Types in MySQL</vt:lpstr>
      <vt:lpstr>Data Types</vt:lpstr>
      <vt:lpstr>Character Types</vt:lpstr>
      <vt:lpstr>Character Types</vt:lpstr>
      <vt:lpstr>Integer Types</vt:lpstr>
      <vt:lpstr>How the Integer Types Work</vt:lpstr>
      <vt:lpstr>Integer Types</vt:lpstr>
      <vt:lpstr>Fixed-Point Type</vt:lpstr>
      <vt:lpstr>Floating-Point Types</vt:lpstr>
      <vt:lpstr>How the Fixed-Point and Floating-Point Types Work </vt:lpstr>
      <vt:lpstr>How to Work with Tables </vt:lpstr>
      <vt:lpstr>Common Column Attributes</vt:lpstr>
      <vt:lpstr>Create Table</vt:lpstr>
      <vt:lpstr>Create Table </vt:lpstr>
      <vt:lpstr>Create Table</vt:lpstr>
      <vt:lpstr>Create Table</vt:lpstr>
      <vt:lpstr>Syntax for PRIMARY KEY Constraint</vt:lpstr>
      <vt:lpstr>Code a Primary Key Constraint</vt:lpstr>
      <vt:lpstr>Code a Primary Key Constraint</vt:lpstr>
      <vt:lpstr>Primary Key Constraint</vt:lpstr>
      <vt:lpstr>Primary Key Constraint</vt:lpstr>
      <vt:lpstr>Primary Key Constraint</vt:lpstr>
      <vt:lpstr>Primary Key Constraint</vt:lpstr>
      <vt:lpstr>Coding a FOREIGN KEY Constraint</vt:lpstr>
      <vt:lpstr>Foreign Key Syntax</vt:lpstr>
      <vt:lpstr>Foreign Key Syntax</vt:lpstr>
      <vt:lpstr>Foreign Key Constraint</vt:lpstr>
      <vt:lpstr>Foreign Key Constraint</vt:lpstr>
      <vt:lpstr>An INSERT Statement That Fails</vt:lpstr>
      <vt:lpstr>Alter Columns of a Table Syntax</vt:lpstr>
      <vt:lpstr>Alter Columns of a Table</vt:lpstr>
      <vt:lpstr>Alter Columns of a Table</vt:lpstr>
      <vt:lpstr>Alter Columns of a Table</vt:lpstr>
      <vt:lpstr>Alter Columns of a Table</vt:lpstr>
      <vt:lpstr>Alter Columns of a Table</vt:lpstr>
      <vt:lpstr>Alter Columns of a Table</vt:lpstr>
      <vt:lpstr>Alter Columns of a Table</vt:lpstr>
      <vt:lpstr>Alter Columns of a Table</vt:lpstr>
      <vt:lpstr>Alter the Constraints of a Table </vt:lpstr>
      <vt:lpstr>Alter the Constraints of a Table </vt:lpstr>
      <vt:lpstr>Alter the Constraints of a Table </vt:lpstr>
      <vt:lpstr>Alter the Constraints of a Table </vt:lpstr>
      <vt:lpstr>Alter the Constraints of a Table </vt:lpstr>
      <vt:lpstr>Alter the Constraints of a Table </vt:lpstr>
      <vt:lpstr>Rename, Truncate or Drop a Table</vt:lpstr>
      <vt:lpstr>Rename, Truncate or Drop a Table</vt:lpstr>
      <vt:lpstr>Rename, Truncate or Drop a Table</vt:lpstr>
      <vt:lpstr>Rename, Truncate or Drop a Table</vt:lpstr>
      <vt:lpstr>Working with Indexes</vt:lpstr>
      <vt:lpstr>CREATE INDEX Syntax</vt:lpstr>
      <vt:lpstr>CREATE INDEX Statements</vt:lpstr>
      <vt:lpstr>DROP an Index </vt:lpstr>
      <vt:lpstr>Storage Engines</vt:lpstr>
      <vt:lpstr>SHOW Engines</vt:lpstr>
      <vt:lpstr>SHOW variables</vt:lpstr>
      <vt:lpstr>Display Storage Engine for Tables</vt:lpstr>
      <vt:lpstr>Define a Storage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CCGC 5004 Database Systems</dc:title>
  <dc:creator>b1sfmp64 b1sfmp64</dc:creator>
  <cp:lastModifiedBy>b1sfmp64 b1sfmp64</cp:lastModifiedBy>
  <cp:revision>57</cp:revision>
  <dcterms:created xsi:type="dcterms:W3CDTF">2021-03-20T19:29:49Z</dcterms:created>
  <dcterms:modified xsi:type="dcterms:W3CDTF">2022-10-13T14:58:42Z</dcterms:modified>
</cp:coreProperties>
</file>