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418" r:id="rId5"/>
    <p:sldId id="259" r:id="rId6"/>
    <p:sldId id="260" r:id="rId7"/>
    <p:sldId id="261" r:id="rId8"/>
    <p:sldId id="262" r:id="rId9"/>
    <p:sldId id="263" r:id="rId10"/>
    <p:sldId id="264" r:id="rId11"/>
    <p:sldId id="382" r:id="rId12"/>
    <p:sldId id="383" r:id="rId13"/>
    <p:sldId id="384" r:id="rId14"/>
    <p:sldId id="270" r:id="rId15"/>
    <p:sldId id="385" r:id="rId16"/>
    <p:sldId id="294" r:id="rId17"/>
    <p:sldId id="272" r:id="rId18"/>
    <p:sldId id="274" r:id="rId19"/>
    <p:sldId id="275" r:id="rId20"/>
    <p:sldId id="276" r:id="rId21"/>
    <p:sldId id="304" r:id="rId22"/>
    <p:sldId id="386" r:id="rId23"/>
    <p:sldId id="380" r:id="rId24"/>
    <p:sldId id="387" r:id="rId25"/>
    <p:sldId id="388" r:id="rId26"/>
    <p:sldId id="389" r:id="rId27"/>
    <p:sldId id="390" r:id="rId28"/>
    <p:sldId id="392" r:id="rId29"/>
    <p:sldId id="391" r:id="rId30"/>
    <p:sldId id="393" r:id="rId31"/>
    <p:sldId id="326" r:id="rId32"/>
    <p:sldId id="394" r:id="rId33"/>
    <p:sldId id="396" r:id="rId34"/>
    <p:sldId id="335" r:id="rId35"/>
    <p:sldId id="395" r:id="rId36"/>
    <p:sldId id="397" r:id="rId37"/>
    <p:sldId id="398" r:id="rId38"/>
    <p:sldId id="346" r:id="rId39"/>
    <p:sldId id="349" r:id="rId40"/>
    <p:sldId id="399" r:id="rId41"/>
    <p:sldId id="401" r:id="rId42"/>
    <p:sldId id="400" r:id="rId43"/>
    <p:sldId id="402" r:id="rId44"/>
    <p:sldId id="403" r:id="rId45"/>
    <p:sldId id="404" r:id="rId46"/>
    <p:sldId id="405" r:id="rId47"/>
    <p:sldId id="406" r:id="rId48"/>
    <p:sldId id="438" r:id="rId49"/>
    <p:sldId id="437" r:id="rId50"/>
    <p:sldId id="407" r:id="rId51"/>
    <p:sldId id="408" r:id="rId52"/>
    <p:sldId id="409" r:id="rId53"/>
    <p:sldId id="410" r:id="rId54"/>
    <p:sldId id="412" r:id="rId55"/>
    <p:sldId id="411" r:id="rId56"/>
    <p:sldId id="415" r:id="rId57"/>
    <p:sldId id="421" r:id="rId58"/>
    <p:sldId id="439" r:id="rId59"/>
    <p:sldId id="440" r:id="rId60"/>
    <p:sldId id="441" r:id="rId61"/>
    <p:sldId id="424" r:id="rId62"/>
    <p:sldId id="422" r:id="rId63"/>
    <p:sldId id="423" r:id="rId64"/>
    <p:sldId id="425" r:id="rId65"/>
    <p:sldId id="426" r:id="rId66"/>
    <p:sldId id="428" r:id="rId67"/>
    <p:sldId id="427" r:id="rId68"/>
    <p:sldId id="429" r:id="rId69"/>
    <p:sldId id="430" r:id="rId70"/>
    <p:sldId id="431" r:id="rId71"/>
    <p:sldId id="432" r:id="rId72"/>
    <p:sldId id="433" r:id="rId73"/>
    <p:sldId id="434" r:id="rId74"/>
    <p:sldId id="435" r:id="rId75"/>
    <p:sldId id="447" r:id="rId76"/>
    <p:sldId id="442" r:id="rId77"/>
    <p:sldId id="443" r:id="rId78"/>
    <p:sldId id="444" r:id="rId79"/>
    <p:sldId id="445" r:id="rId80"/>
    <p:sldId id="446" r:id="rId81"/>
    <p:sldId id="436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EC1D-1F51-441E-A0D9-DF004D5AA560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5748-2766-4206-A021-4A31AFEFCB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4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DBE7-1FC2-4807-BCFC-900467CBD869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EEA0-182D-4D4C-81E1-B83AC1448044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45E-C868-4C98-B63B-6AA94ADDFC13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DEE374-0153-46BB-B4CE-3B4C9DBA9F7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8EC3-ABE2-44FD-B562-6518D3628E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217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6684" y="1827213"/>
            <a:ext cx="9751483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266B8F-E711-4F53-B87E-4783B8913DB0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F4AA-9F32-4F6E-9B82-DC5ED9E77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47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9636-00A0-4E74-A33F-192C552DB30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D0AF-9745-4BFF-99B5-194BE6E6F0EA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3CFC-CBED-4BD1-82BC-02CA87E9812D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A620-59C4-4701-8F03-0577F8B0E6E3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F2F-24D8-4968-91C6-B283D64404C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A683-3EB8-4F2F-B58E-BB42B84C547C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C57245-8EF3-43A2-A63F-1BF4808D83BA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260-057C-44E1-A32E-BA71FF35B90D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54A526-FA84-4BE3-A5DF-FAB738B122C9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319-4380-4EB4-8D17-76A208280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CCGC 5004 Database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848C4-DA41-4826-A295-C4A0B40CE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How to design a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CC28-EFFB-45FB-9404-9EB5C2D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AA0B-A421-40BF-A96B-CD0C355FFDC4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CEB0-E35F-4727-8288-9C8D5F59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6A73-FCFA-420F-86A7-6694207E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E22A-530B-41CA-8876-35A6EA5A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2C8B-22DF-4268-A683-B828968E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a relational database, it is all about </a:t>
            </a:r>
            <a:r>
              <a:rPr lang="en-US" sz="2000" dirty="0">
                <a:solidFill>
                  <a:srgbClr val="FF0000"/>
                </a:solidFill>
              </a:rPr>
              <a:t>relationships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entity or table stores data about employees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second entity stores data about departments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third entity stores data about courses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method of storing data in different entities or tables minimizes the storing of </a:t>
            </a:r>
            <a:r>
              <a:rPr lang="en-US" sz="2000" dirty="0">
                <a:solidFill>
                  <a:srgbClr val="FF0000"/>
                </a:solidFill>
              </a:rPr>
              <a:t>redundant data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important concept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entities need to be connected; this requires relationships to be created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are links to show how different records or rows of the entities are related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Relationships among different rows are established through </a:t>
            </a:r>
            <a:r>
              <a:rPr lang="en-US" sz="2000" dirty="0">
                <a:solidFill>
                  <a:srgbClr val="FF0000"/>
                </a:solidFill>
              </a:rPr>
              <a:t>key fields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2131-D082-40D6-B483-2421B9D7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4EAB-B6AF-405A-964A-A5B71B8C6158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E70B-7713-495F-8209-FC410E16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9E50-FD91-480D-B059-BCF7A29D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57468"/>
              </p:ext>
            </p:extLst>
          </p:nvPr>
        </p:nvGraphicFramePr>
        <p:xfrm>
          <a:off x="1267642" y="1779925"/>
          <a:ext cx="9476557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ORDER_NO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ORDER_DATE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TOTAL_ORDER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Movers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 Park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212-555-1212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12/23/2007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Movers Inc.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123 Park Lane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212-555-1212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10095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7/20/2008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Movers Inc.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123 Park Lane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212-555-1212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10095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8/25/2008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Movers Inc.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123 Park Lane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212-555-1212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10095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9/20/2008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Acme Mfg.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 Broadway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212-566-1212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9/20/2008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ALR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 Fifth</a:t>
                      </a:r>
                      <a:r>
                        <a:rPr lang="en-US" sz="1200" baseline="0" dirty="0"/>
                        <a:t> Ave.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212-999-1212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1/5/2008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$600.00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A72388-542D-4EFE-9D78-DD0B39AACE45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F1D7F-24FB-40DB-A147-A2D836B817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7642" y="5285129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issue with mixing CUSTOMERS data with ORDERS data in the same structure?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is to contain data on one subject, does this violate that principle</a:t>
            </a:r>
          </a:p>
        </p:txBody>
      </p:sp>
    </p:spTree>
    <p:extLst>
      <p:ext uri="{BB962C8B-B14F-4D97-AF65-F5344CB8AC3E}">
        <p14:creationId xmlns:p14="http://schemas.microsoft.com/office/powerpoint/2010/main" val="336006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B2E80-5920-43F1-832C-2E855F95675C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F1D7F-24FB-40DB-A147-A2D836B817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1373553"/>
              </p:ext>
            </p:extLst>
          </p:nvPr>
        </p:nvGraphicFramePr>
        <p:xfrm>
          <a:off x="1752600" y="2072640"/>
          <a:ext cx="9342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Movers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Park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212-555-1212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Acme</a:t>
                      </a:r>
                      <a:r>
                        <a:rPr lang="en-US" baseline="0" dirty="0"/>
                        <a:t> Mfg. Ltd.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 Broadway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212-566-1212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ALR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Fifth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212-999-1212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36818341"/>
              </p:ext>
            </p:extLst>
          </p:nvPr>
        </p:nvGraphicFramePr>
        <p:xfrm>
          <a:off x="1752600" y="386080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TOTAL_ORDER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12/23/2007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7/20/2008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8/25/2008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9/20/2008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9/20/2008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1/5/2008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06500" y="16781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1100" y="35237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Foreign Key</a:t>
            </a:r>
          </a:p>
        </p:txBody>
      </p:sp>
      <p:sp>
        <p:nvSpPr>
          <p:cNvPr id="13" name="Oval 12"/>
          <p:cNvSpPr/>
          <p:nvPr/>
        </p:nvSpPr>
        <p:spPr>
          <a:xfrm>
            <a:off x="1638300" y="2042160"/>
            <a:ext cx="1752600" cy="392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0" y="3806895"/>
            <a:ext cx="17526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90900" y="2233648"/>
            <a:ext cx="13716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445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previous slide now shows two tables, one for the </a:t>
            </a:r>
            <a:r>
              <a:rPr lang="en-US" dirty="0">
                <a:solidFill>
                  <a:srgbClr val="FF0000"/>
                </a:solidFill>
              </a:rPr>
              <a:t>CUSTOMERS</a:t>
            </a:r>
            <a:r>
              <a:rPr lang="en-US" dirty="0"/>
              <a:t> details and a second one for the </a:t>
            </a:r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dirty="0">
                <a:solidFill>
                  <a:srgbClr val="FF0000"/>
                </a:solidFill>
              </a:rPr>
              <a:t>reduces the redundancy </a:t>
            </a:r>
            <a:r>
              <a:rPr lang="en-US" dirty="0"/>
              <a:t>we had initially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the </a:t>
            </a:r>
            <a:r>
              <a:rPr lang="en-US" dirty="0">
                <a:solidFill>
                  <a:srgbClr val="FF0000"/>
                </a:solidFill>
              </a:rPr>
              <a:t>data only appears in one table </a:t>
            </a: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repeating values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ORDERS /CUSTOMERS </a:t>
            </a:r>
            <a:r>
              <a:rPr lang="en-US" dirty="0"/>
              <a:t>table </a:t>
            </a:r>
            <a:r>
              <a:rPr lang="en-US" dirty="0">
                <a:solidFill>
                  <a:srgbClr val="FF0000"/>
                </a:solidFill>
              </a:rPr>
              <a:t>we had initially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beginning of a process known as </a:t>
            </a:r>
            <a:r>
              <a:rPr lang="en-US" dirty="0">
                <a:solidFill>
                  <a:srgbClr val="FF0000"/>
                </a:solidFill>
              </a:rPr>
              <a:t>NORMALIZATION</a:t>
            </a:r>
            <a:r>
              <a:rPr lang="en-US" dirty="0"/>
              <a:t>, removing redundancies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053695-C563-4909-B6E5-0CBF58607A50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8EC3-ABE2-44FD-B562-6518D3628E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 …</a:t>
            </a:r>
          </a:p>
        </p:txBody>
      </p:sp>
    </p:spTree>
    <p:extLst>
      <p:ext uri="{BB962C8B-B14F-4D97-AF65-F5344CB8AC3E}">
        <p14:creationId xmlns:p14="http://schemas.microsoft.com/office/powerpoint/2010/main" val="15754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main types of key fields in a relational database:</a:t>
            </a: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Primary Key</a:t>
            </a: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Foreign Key</a:t>
            </a:r>
          </a:p>
          <a:p>
            <a:r>
              <a:rPr lang="en-US" dirty="0"/>
              <a:t>The primary key can be referred to by other names through its development</a:t>
            </a: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Surrogate Key</a:t>
            </a: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Composite Key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6724A6E-C4EC-4B45-B8E3-65C11CD1056C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8BF1466-7D68-4BFB-8A26-23973D33606F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Fields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871-04CA-41BB-A48B-60F88C3B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6421-2EAB-4529-8B42-100EA6D7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Primary key</a:t>
            </a:r>
          </a:p>
          <a:p>
            <a:pPr lvl="1"/>
            <a:r>
              <a:rPr lang="en-US" sz="2900" dirty="0"/>
              <a:t>Value must be </a:t>
            </a:r>
            <a:r>
              <a:rPr lang="en-US" sz="2900" dirty="0">
                <a:solidFill>
                  <a:srgbClr val="FF0000"/>
                </a:solidFill>
              </a:rPr>
              <a:t>unique</a:t>
            </a:r>
            <a:r>
              <a:rPr lang="en-US" sz="2900" dirty="0"/>
              <a:t> for each record</a:t>
            </a:r>
          </a:p>
          <a:p>
            <a:pPr lvl="1"/>
            <a:r>
              <a:rPr lang="en-US" sz="2900" dirty="0"/>
              <a:t>Serves to identify the record</a:t>
            </a:r>
          </a:p>
          <a:p>
            <a:pPr lvl="1"/>
            <a:r>
              <a:rPr lang="en-US" sz="2900" dirty="0"/>
              <a:t>Present in every record</a:t>
            </a:r>
          </a:p>
          <a:p>
            <a:pPr lvl="1"/>
            <a:r>
              <a:rPr lang="en-US" sz="2900" dirty="0"/>
              <a:t>Cannot be </a:t>
            </a:r>
            <a:r>
              <a:rPr lang="en-US" sz="2900" dirty="0">
                <a:solidFill>
                  <a:srgbClr val="FF0000"/>
                </a:solidFill>
              </a:rPr>
              <a:t>NULL</a:t>
            </a:r>
            <a:r>
              <a:rPr lang="en-US" sz="2900" dirty="0"/>
              <a:t> (here is that word again)</a:t>
            </a:r>
          </a:p>
          <a:p>
            <a:pPr lvl="1"/>
            <a:r>
              <a:rPr lang="en-US" sz="2900" dirty="0"/>
              <a:t>Works best if it is a </a:t>
            </a:r>
            <a:r>
              <a:rPr lang="en-US" sz="2900" dirty="0">
                <a:solidFill>
                  <a:srgbClr val="FF0000"/>
                </a:solidFill>
              </a:rPr>
              <a:t>numeric field</a:t>
            </a:r>
            <a:r>
              <a:rPr lang="en-US" sz="2900" dirty="0"/>
              <a:t>, any idea why?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0071-E67E-4EF3-B0C4-8C01ED2D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A7FD-0BC1-4861-9A2C-0AC14EAA24B5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45B0-0C99-4880-81FE-286A079F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4985-72EA-4399-B5C9-BF0FBD7E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8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“</a:t>
            </a:r>
            <a:r>
              <a:rPr lang="en-US" sz="2400" dirty="0">
                <a:solidFill>
                  <a:srgbClr val="FF0000"/>
                </a:solidFill>
              </a:rPr>
              <a:t>NULL value</a:t>
            </a:r>
            <a:r>
              <a:rPr lang="en-US" sz="2400" dirty="0"/>
              <a:t>” is the </a:t>
            </a:r>
            <a:r>
              <a:rPr lang="en-US" sz="2400" dirty="0">
                <a:solidFill>
                  <a:srgbClr val="FF0000"/>
                </a:solidFill>
              </a:rPr>
              <a:t>absence </a:t>
            </a:r>
            <a:r>
              <a:rPr lang="en-US" sz="2400" dirty="0"/>
              <a:t>of a value, or, more exactly, it is defined as an </a:t>
            </a:r>
            <a:r>
              <a:rPr lang="en-US" sz="2400" dirty="0">
                <a:solidFill>
                  <a:srgbClr val="FF0000"/>
                </a:solidFill>
              </a:rPr>
              <a:t>unknown </a:t>
            </a:r>
            <a:r>
              <a:rPr lang="en-US" sz="2400" dirty="0"/>
              <a:t>value to the database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primary key </a:t>
            </a:r>
            <a:r>
              <a:rPr lang="en-US" sz="2400" dirty="0"/>
              <a:t>must have a </a:t>
            </a:r>
            <a:r>
              <a:rPr lang="en-US" sz="2400" dirty="0">
                <a:solidFill>
                  <a:srgbClr val="FF0000"/>
                </a:solidFill>
              </a:rPr>
              <a:t>known value</a:t>
            </a:r>
            <a:r>
              <a:rPr lang="en-US" sz="2400" dirty="0"/>
              <a:t>, you </a:t>
            </a:r>
            <a:r>
              <a:rPr lang="en-US" sz="2400" dirty="0">
                <a:solidFill>
                  <a:srgbClr val="FF0000"/>
                </a:solidFill>
              </a:rPr>
              <a:t>cannot omit its value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have visited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 values several times in SQL already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now, it is important to realize that the </a:t>
            </a:r>
            <a:r>
              <a:rPr lang="en-US" sz="2400" dirty="0">
                <a:solidFill>
                  <a:srgbClr val="FF0000"/>
                </a:solidFill>
              </a:rPr>
              <a:t>primary key </a:t>
            </a:r>
            <a:r>
              <a:rPr lang="en-US" sz="2400" dirty="0"/>
              <a:t>must have a </a:t>
            </a:r>
            <a:r>
              <a:rPr lang="en-US" sz="2400" dirty="0">
                <a:solidFill>
                  <a:srgbClr val="FF0000"/>
                </a:solidFill>
              </a:rPr>
              <a:t>unique value</a:t>
            </a:r>
            <a:r>
              <a:rPr lang="en-US" sz="2400" dirty="0"/>
              <a:t>, and you </a:t>
            </a:r>
            <a:r>
              <a:rPr lang="en-US" sz="2400" dirty="0">
                <a:solidFill>
                  <a:srgbClr val="FF0000"/>
                </a:solidFill>
              </a:rPr>
              <a:t>cannot omit</a:t>
            </a:r>
            <a:r>
              <a:rPr lang="en-US" sz="2400" dirty="0"/>
              <a:t> the value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61B6342-1D62-4420-9FD7-E4BA5D1BD6AD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8F779553-C2F6-481A-BFFB-0182CD5D3FEC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NULL 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DB4204B-1D80-442D-BA54-7759911AA445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7908DB3-F529-4993-8B1A-27A3D37250AB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Primary Key – Entity Integrity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79977"/>
            <a:ext cx="5956300" cy="303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89900" y="2467739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did state previously that a primary key works best if it is a numeric value, but there is no reason why it cannot be a character value as it is displayed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generate its value or increment the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231901" y="1892300"/>
            <a:ext cx="7794625" cy="3581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Created to be the record’s primary key when no suitable candidate key exists for the primary key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surrogate key has no real relationship to the record to which it is assigned, other than to identify the record uniquely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Developers configure the database to generate surrogate key values automatically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an Oracle database, you can automatically generate surrogate key values using a special object called a  sequence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They must always be numeric, since the database generates surrogate key values automatically by incrementing an integer value by one for the next value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 it turns out most of the primary keys are surrogate values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Think of your student number here at Humber.  Where did it come from</a:t>
            </a:r>
            <a:r>
              <a:rPr lang="en-US" dirty="0"/>
              <a:t>?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E5263E3-400A-4007-BBE1-C12A88F7552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657A8C5-CD65-43FC-A8EB-19E526A12123}" type="slidenum">
              <a:rPr lang="en-US"/>
              <a:pPr/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Surrogate Key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252" y="2036678"/>
            <a:ext cx="5424807" cy="318302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</a:rPr>
              <a:t>Look at the data on the left. What value in this part of table of data uniquely defines each row table?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</a:rPr>
              <a:t>Does one really exist that can be used?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</a:rPr>
              <a:t>What do you do? You create what is called a 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surrogate key </a:t>
            </a:r>
            <a:r>
              <a:rPr lang="en-US" sz="3200" dirty="0">
                <a:latin typeface="Arial" charset="0"/>
              </a:rPr>
              <a:t>value to represent each row of data since it does not occur naturally in the data. Hence the EMPNO is added to the table.</a:t>
            </a:r>
          </a:p>
          <a:p>
            <a:endParaRPr lang="en-US" dirty="0"/>
          </a:p>
        </p:txBody>
      </p:sp>
      <p:sp>
        <p:nvSpPr>
          <p:cNvPr id="2457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435CB41-8C2B-4EEB-945F-0068AFE39347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9535EEF-B18F-457D-9E3D-EF3569A86A6B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Surrogate Key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055361" y="3771900"/>
            <a:ext cx="72643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1" y="1879600"/>
            <a:ext cx="4876800" cy="346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83" y="1904005"/>
            <a:ext cx="529215" cy="331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3FCB-AD25-4247-A007-7F59A12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0428-8EDB-4F50-9223-FAA84674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Basic steps to design a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Identify data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Sub divide data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Identify tables and assign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Identify primary and foreign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Enforce relationships between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How normalization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Apply normal forms 1NF through 3NF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MySQL Workbench for database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Create EER models with MySQL Workbench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D2C3-D409-429E-A563-7CB99A9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ADBF-3905-45C5-921B-367D0FF7D5D6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6654-EDDA-448A-A560-7C06C3F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ABC9-FD1B-433D-9002-A88289FB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1081195" y="1905000"/>
            <a:ext cx="5715000" cy="32766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field in a table that is a primary key in another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Foreign key creates a relationship between the two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Foreign key value must exist in the table where it is a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REGISTRATIONS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Exists as an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r>
              <a:rPr lang="en-US" dirty="0"/>
              <a:t> in the  </a:t>
            </a:r>
            <a:r>
              <a:rPr lang="en-US" dirty="0">
                <a:solidFill>
                  <a:srgbClr val="FF0000"/>
                </a:solidFill>
              </a:rPr>
              <a:t>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schema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column in </a:t>
            </a:r>
            <a:r>
              <a:rPr lang="en-US" dirty="0">
                <a:solidFill>
                  <a:srgbClr val="FF0000"/>
                </a:solidFill>
              </a:rPr>
              <a:t>REGISTRATIONS</a:t>
            </a:r>
            <a:r>
              <a:rPr lang="en-US" dirty="0"/>
              <a:t> contains the values that correspond to the </a:t>
            </a:r>
            <a:r>
              <a:rPr lang="en-US" dirty="0">
                <a:solidFill>
                  <a:srgbClr val="FF0000"/>
                </a:solidFill>
              </a:rPr>
              <a:t>EMPNO</a:t>
            </a:r>
            <a:r>
              <a:rPr lang="en-US" dirty="0"/>
              <a:t> value in the </a:t>
            </a:r>
            <a:r>
              <a:rPr lang="en-US" dirty="0">
                <a:solidFill>
                  <a:srgbClr val="FF0000"/>
                </a:solidFill>
              </a:rPr>
              <a:t>EMPLOYEES</a:t>
            </a:r>
            <a:r>
              <a:rPr lang="en-US" dirty="0"/>
              <a:t>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values could have the same name, or they could be different as they are in this case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4B6195D-89A9-4CD5-BAF9-FA8DECA63135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5CB7474-8C46-4591-964D-48882263CB1A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4600" y="228600"/>
            <a:ext cx="7772400" cy="1447800"/>
          </a:xfrm>
        </p:spPr>
        <p:txBody>
          <a:bodyPr/>
          <a:lstStyle/>
          <a:p>
            <a:pPr>
              <a:defRPr/>
            </a:pPr>
            <a:r>
              <a:rPr lang="en-US" dirty="0"/>
              <a:t>Foreign Key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21" y="449118"/>
            <a:ext cx="1371600" cy="56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22" y="1826026"/>
            <a:ext cx="670988" cy="343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9196B3E-83B3-4739-9558-8073E69B561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3A5DC1E-D136-4795-9F97-17406B0853C3}" type="slidenum">
              <a:rPr lang="en-US"/>
              <a:pPr/>
              <a:t>21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Foreign Keys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486302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Relationship, ATTENDEE in RELATIONSHIPS table must exist as EMPNO in the ENPLOYEES table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20626"/>
            <a:ext cx="6324600" cy="203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1905000" y="2029792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234" y="3542447"/>
            <a:ext cx="2781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>
          <a:xfrm>
            <a:off x="8610600" y="3533695"/>
            <a:ext cx="685800" cy="247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endCxn id="15" idx="2"/>
          </p:cNvCxnSpPr>
          <p:nvPr/>
        </p:nvCxnSpPr>
        <p:spPr>
          <a:xfrm>
            <a:off x="2983759" y="2247243"/>
            <a:ext cx="5626841" cy="14103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C44-26FB-468E-A056-E19D7F95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Composite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DF05-E5E5-4BBF-B3F6-FCF0FE52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unique key created by combining two or more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Usually composed of fields that are primary keys in other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 the next slide the </a:t>
            </a:r>
            <a:r>
              <a:rPr lang="en-US" sz="2000" dirty="0">
                <a:solidFill>
                  <a:srgbClr val="FF0000"/>
                </a:solidFill>
              </a:rPr>
              <a:t>REGISTRATIONS</a:t>
            </a:r>
            <a:r>
              <a:rPr lang="en-US" sz="2000" dirty="0"/>
              <a:t> table is a special table called a “</a:t>
            </a:r>
            <a:r>
              <a:rPr lang="en-US" sz="2000" dirty="0">
                <a:solidFill>
                  <a:srgbClr val="FF0000"/>
                </a:solidFill>
              </a:rPr>
              <a:t>linking</a:t>
            </a:r>
            <a:r>
              <a:rPr lang="en-US" sz="2000" dirty="0"/>
              <a:t>” or a  “</a:t>
            </a:r>
            <a:r>
              <a:rPr lang="en-US" sz="2000" dirty="0">
                <a:solidFill>
                  <a:srgbClr val="FF0000"/>
                </a:solidFill>
              </a:rPr>
              <a:t>bridging</a:t>
            </a:r>
            <a:r>
              <a:rPr lang="en-US" sz="2000" dirty="0"/>
              <a:t>” or an “</a:t>
            </a:r>
            <a:r>
              <a:rPr lang="en-US" sz="2000" dirty="0">
                <a:solidFill>
                  <a:srgbClr val="FF0000"/>
                </a:solidFill>
              </a:rPr>
              <a:t>intersect</a:t>
            </a:r>
            <a:r>
              <a:rPr lang="en-US" sz="2000" dirty="0"/>
              <a:t>” or a “</a:t>
            </a:r>
            <a:r>
              <a:rPr lang="en-US" sz="2000" dirty="0">
                <a:solidFill>
                  <a:srgbClr val="FF0000"/>
                </a:solidFill>
              </a:rPr>
              <a:t>connecting</a:t>
            </a:r>
            <a:r>
              <a:rPr lang="en-US" sz="2000" dirty="0"/>
              <a:t>” or an “</a:t>
            </a:r>
            <a:r>
              <a:rPr lang="en-US" sz="2000" dirty="0">
                <a:solidFill>
                  <a:srgbClr val="FF0000"/>
                </a:solidFill>
              </a:rPr>
              <a:t>associate</a:t>
            </a:r>
            <a:r>
              <a:rPr lang="en-US" sz="2000" dirty="0"/>
              <a:t>” table, can go by several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contains values from </a:t>
            </a:r>
            <a:r>
              <a:rPr lang="en-US" sz="2000" dirty="0">
                <a:solidFill>
                  <a:srgbClr val="FF0000"/>
                </a:solidFill>
              </a:rPr>
              <a:t>EMPLOYEES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0000"/>
                </a:solidFill>
              </a:rPr>
              <a:t>OFFERINGS</a:t>
            </a:r>
            <a:r>
              <a:rPr lang="en-US" sz="2000" dirty="0"/>
              <a:t>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removes </a:t>
            </a:r>
            <a:r>
              <a:rPr lang="en-US" sz="2000" dirty="0">
                <a:solidFill>
                  <a:srgbClr val="FF0000"/>
                </a:solidFill>
              </a:rPr>
              <a:t>a many-to-many </a:t>
            </a:r>
            <a:r>
              <a:rPr lang="en-US" sz="2000" dirty="0"/>
              <a:t>relationship that would have existed between </a:t>
            </a:r>
            <a:r>
              <a:rPr lang="en-US" sz="2000" dirty="0">
                <a:solidFill>
                  <a:srgbClr val="FF0000"/>
                </a:solidFill>
              </a:rPr>
              <a:t>EMPLOYEES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0000"/>
                </a:solidFill>
              </a:rPr>
              <a:t>OFFERINGS</a:t>
            </a:r>
            <a:r>
              <a:rPr lang="en-US" sz="2000" dirty="0"/>
              <a:t> tables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D073-CA34-428F-9973-7DCBB1E4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DA21-815D-40CE-A677-55A5B3A34CD3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467F-8837-49C6-9058-F4D3257D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E612-2A4C-4C5D-A16C-EB94E880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5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A3E4F0-4B9B-4022-9161-608B1C295FDE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F1D7F-24FB-40DB-A147-A2D836B81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Key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800" y="26289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Composite Primary 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376" y="3879131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Keys for </a:t>
            </a:r>
            <a:r>
              <a:rPr lang="en-US" dirty="0">
                <a:solidFill>
                  <a:srgbClr val="FF0000"/>
                </a:solidFill>
              </a:rPr>
              <a:t>REGISTRATIONS</a:t>
            </a:r>
            <a:r>
              <a:rPr lang="en-US" dirty="0"/>
              <a:t> table are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connect the </a:t>
            </a:r>
            <a:r>
              <a:rPr lang="en-US" dirty="0">
                <a:solidFill>
                  <a:srgbClr val="FF0000"/>
                </a:solidFill>
              </a:rPr>
              <a:t>EMPLOYEES</a:t>
            </a:r>
            <a:r>
              <a:rPr lang="en-US" dirty="0"/>
              <a:t> table and the </a:t>
            </a:r>
            <a:r>
              <a:rPr lang="en-US" dirty="0">
                <a:solidFill>
                  <a:srgbClr val="FF0000"/>
                </a:solidFill>
              </a:rPr>
              <a:t>OFFERINGS</a:t>
            </a:r>
            <a:r>
              <a:rPr lang="en-US" dirty="0"/>
              <a:t> table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825267"/>
            <a:ext cx="6324600" cy="203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3544670"/>
            <a:ext cx="2752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48" y="4216637"/>
            <a:ext cx="3425952" cy="20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1266615" y="1765792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924800" y="3657600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305800" y="3657600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33800" y="4419600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  <a:stCxn id="9" idx="6"/>
            <a:endCxn id="25" idx="2"/>
          </p:cNvCxnSpPr>
          <p:nvPr/>
        </p:nvCxnSpPr>
        <p:spPr>
          <a:xfrm>
            <a:off x="2333415" y="1918192"/>
            <a:ext cx="5591385" cy="18918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0" name="Straight Arrow Connector 10239"/>
          <p:cNvCxnSpPr>
            <a:stCxn id="28" idx="6"/>
            <a:endCxn id="27" idx="4"/>
          </p:cNvCxnSpPr>
          <p:nvPr/>
        </p:nvCxnSpPr>
        <p:spPr>
          <a:xfrm flipV="1">
            <a:off x="4800600" y="3962400"/>
            <a:ext cx="36957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667000"/>
            <a:ext cx="21431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Oval 10245"/>
          <p:cNvSpPr/>
          <p:nvPr/>
        </p:nvSpPr>
        <p:spPr>
          <a:xfrm>
            <a:off x="8382000" y="2514601"/>
            <a:ext cx="2286000" cy="10300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8" name="Straight Arrow Connector 10247"/>
          <p:cNvCxnSpPr/>
          <p:nvPr/>
        </p:nvCxnSpPr>
        <p:spPr>
          <a:xfrm flipH="1">
            <a:off x="8305800" y="3352800"/>
            <a:ext cx="2286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9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207F-E5CA-421E-89F9-2CD862C8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Key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B6DF-2661-4EA8-AB49-6219902B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primary key plays a very important role in the relational database environment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We need to look at the primary key in more detail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This discussion will also touch on the surrogate keys in more detail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role of “</a:t>
            </a:r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” is based on a concept known as </a:t>
            </a:r>
            <a:r>
              <a:rPr lang="en-US" dirty="0">
                <a:solidFill>
                  <a:srgbClr val="FF0000"/>
                </a:solidFill>
              </a:rPr>
              <a:t>determination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Example: If I know the value of </a:t>
            </a:r>
            <a:r>
              <a:rPr lang="en-US" dirty="0">
                <a:solidFill>
                  <a:srgbClr val="FF0000"/>
                </a:solidFill>
              </a:rPr>
              <a:t>EMPNO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EMPLOYEES</a:t>
            </a:r>
            <a:r>
              <a:rPr lang="en-US" dirty="0"/>
              <a:t> table, I should be </a:t>
            </a:r>
            <a:r>
              <a:rPr lang="en-US" dirty="0">
                <a:solidFill>
                  <a:srgbClr val="FF0000"/>
                </a:solidFill>
              </a:rPr>
              <a:t>able to look up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determine</a:t>
            </a:r>
            <a:r>
              <a:rPr lang="en-US" dirty="0"/>
              <a:t> the employee’s name, initial, job, manager, birthdate, salary, commission, or department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477C-7A26-4134-AE5E-AC42C87C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CCA8-58F1-4142-A5B5-21279C255E20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FFBB-A0B9-4043-A14B-48E68F13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B1A9-6604-4A1E-B200-0D278A50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0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B28-095F-46C7-9D45-F74131CD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Key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0DCA-5074-4319-9B47-F3BC7254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primary key plays a very important role in the relational database environment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We need to look at the primary key in more detail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This discussion will also touch on the surrogate keys in more detail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role of “keys” is based on a concept known as </a:t>
            </a:r>
            <a:r>
              <a:rPr lang="en-US" dirty="0">
                <a:solidFill>
                  <a:srgbClr val="FF0000"/>
                </a:solidFill>
              </a:rPr>
              <a:t>determination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Example: If I know the value of </a:t>
            </a:r>
            <a:r>
              <a:rPr lang="en-US" dirty="0">
                <a:solidFill>
                  <a:srgbClr val="FF0000"/>
                </a:solidFill>
              </a:rPr>
              <a:t>EMPNO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EMPLOYEES</a:t>
            </a:r>
            <a:r>
              <a:rPr lang="en-US" dirty="0"/>
              <a:t> table, I should be able to look up or </a:t>
            </a:r>
            <a:r>
              <a:rPr lang="en-US" dirty="0">
                <a:solidFill>
                  <a:srgbClr val="FF0000"/>
                </a:solidFill>
              </a:rPr>
              <a:t>determine</a:t>
            </a:r>
            <a:r>
              <a:rPr lang="en-US" dirty="0"/>
              <a:t> the employee’s name, initial, job, manager, birthdate, salary, commission, or department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F722-5503-4E7E-ACBD-3F03D77E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DB03-8FCB-430D-B751-C60BF8C1542B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4069-AC3D-4268-A499-DB89BA89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DFEF-90E6-443B-9373-1D73EA9C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2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B16-EE9A-4EA4-9D63-76FD27BB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7D8E-F657-4B9E-86C2-38895F9A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 we’ve discussed, the most popular and widely used form of the database is the </a:t>
            </a:r>
            <a:r>
              <a:rPr lang="en-US" sz="2000" dirty="0">
                <a:solidFill>
                  <a:srgbClr val="FF0000"/>
                </a:solidFill>
              </a:rPr>
              <a:t>relational database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this type of database, data is stored in </a:t>
            </a:r>
            <a:r>
              <a:rPr lang="en-US" sz="2000" dirty="0">
                <a:solidFill>
                  <a:srgbClr val="FF0000"/>
                </a:solidFill>
              </a:rPr>
              <a:t>tables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Both the </a:t>
            </a:r>
            <a:r>
              <a:rPr lang="en-US" sz="2000" dirty="0">
                <a:solidFill>
                  <a:srgbClr val="FF0000"/>
                </a:solidFill>
              </a:rPr>
              <a:t>user data </a:t>
            </a:r>
            <a:r>
              <a:rPr lang="en-US" sz="2000" dirty="0"/>
              <a:t>and the </a:t>
            </a:r>
            <a:r>
              <a:rPr lang="en-US" sz="2000" dirty="0">
                <a:solidFill>
                  <a:srgbClr val="FF0000"/>
                </a:solidFill>
              </a:rPr>
              <a:t>metadata</a:t>
            </a:r>
            <a:r>
              <a:rPr lang="en-US" sz="2000" dirty="0"/>
              <a:t> are stored as </a:t>
            </a:r>
            <a:r>
              <a:rPr lang="en-US" sz="2000" dirty="0">
                <a:solidFill>
                  <a:srgbClr val="FF0000"/>
                </a:solidFill>
              </a:rPr>
              <a:t>tables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Another word for a table is </a:t>
            </a:r>
            <a:r>
              <a:rPr lang="en-US" sz="2000" dirty="0">
                <a:solidFill>
                  <a:srgbClr val="FF0000"/>
                </a:solidFill>
              </a:rPr>
              <a:t>relation</a:t>
            </a:r>
            <a:r>
              <a:rPr lang="en-US" sz="2000" dirty="0"/>
              <a:t>, a 2-dimensional table that has certain characteristics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row of a table holds data that pertains to an entity or some portion of an entity. The rows of a  </a:t>
            </a:r>
            <a:r>
              <a:rPr lang="en-US" sz="2000" dirty="0">
                <a:solidFill>
                  <a:srgbClr val="FF0000"/>
                </a:solidFill>
              </a:rPr>
              <a:t>STUDENTS</a:t>
            </a:r>
            <a:r>
              <a:rPr lang="en-US" sz="2000" dirty="0"/>
              <a:t> relation would contain data about one student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Columns contain data about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  <a:r>
              <a:rPr lang="en-US" sz="2000" dirty="0"/>
              <a:t> of the entity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</a:t>
            </a:r>
            <a:r>
              <a:rPr lang="en-US" sz="2000" dirty="0">
                <a:solidFill>
                  <a:srgbClr val="FF0000"/>
                </a:solidFill>
              </a:rPr>
              <a:t>metadata</a:t>
            </a:r>
            <a:r>
              <a:rPr lang="en-US" sz="2000" dirty="0"/>
              <a:t>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Simply “</a:t>
            </a:r>
            <a:r>
              <a:rPr lang="en-US" sz="2000" dirty="0">
                <a:solidFill>
                  <a:srgbClr val="FF0000"/>
                </a:solidFill>
              </a:rPr>
              <a:t>data about data</a:t>
            </a:r>
            <a:r>
              <a:rPr lang="en-US" sz="2000" dirty="0"/>
              <a:t>”, who owns the table, where is it stored, what type of data is used for columns, what columns exist, this is all metadata, or data about the data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E94-2888-43CF-9477-1BEC890B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6ADE-DE02-4A12-AD4F-DA40C457E366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A285-502A-4480-8E4E-123F5388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7524-BE04-4B57-82FA-41821AC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56D-31E3-4757-B8E2-3034C472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Relational Table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B0D2-1C00-4818-84AC-B4EC5D57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values in a column must have the same data format. If it is a </a:t>
            </a:r>
            <a:r>
              <a:rPr lang="en-US" sz="2000" dirty="0">
                <a:solidFill>
                  <a:srgbClr val="FF0000"/>
                </a:solidFill>
              </a:rPr>
              <a:t>NUMBER</a:t>
            </a:r>
            <a:r>
              <a:rPr lang="en-US" sz="2000" dirty="0"/>
              <a:t> data format, all values assigned to that attribute must be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column has a specific range of values called the </a:t>
            </a:r>
            <a:r>
              <a:rPr lang="en-US" sz="2000" dirty="0">
                <a:solidFill>
                  <a:srgbClr val="FF0000"/>
                </a:solidFill>
              </a:rPr>
              <a:t>attribute domain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order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columns</a:t>
            </a:r>
            <a:r>
              <a:rPr lang="en-US" sz="2000" dirty="0"/>
              <a:t> does not matter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By definition</a:t>
            </a:r>
            <a:r>
              <a:rPr lang="en-US" sz="2000" dirty="0"/>
              <a:t>, a </a:t>
            </a:r>
            <a:r>
              <a:rPr lang="en-US" sz="2000" dirty="0">
                <a:solidFill>
                  <a:srgbClr val="FF0000"/>
                </a:solidFill>
              </a:rPr>
              <a:t>table cannot have duplicate rows</a:t>
            </a:r>
            <a:r>
              <a:rPr lang="en-US" sz="2000" dirty="0"/>
              <a:t>. Each table must have an attribute or combination of attributes (</a:t>
            </a:r>
            <a:r>
              <a:rPr lang="en-US" sz="2000" dirty="0">
                <a:solidFill>
                  <a:srgbClr val="FF0000"/>
                </a:solidFill>
              </a:rPr>
              <a:t>Primary Key</a:t>
            </a:r>
            <a:r>
              <a:rPr lang="en-US" sz="2000" dirty="0"/>
              <a:t>) that </a:t>
            </a:r>
            <a:r>
              <a:rPr lang="en-US" sz="2000" dirty="0">
                <a:solidFill>
                  <a:srgbClr val="FF0000"/>
                </a:solidFill>
              </a:rPr>
              <a:t>uniquely identifies each row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F937-3E69-4DF4-8A6D-5BD83E8B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87A8-B4B9-4187-9C8E-1CA4F85250DC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2D25-132A-4183-9365-5169DB36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64CB-C227-4C2C-A08A-0CB2300E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515C-D854-4FC0-8624-2A1CDD97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Instances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7360-21E9-4DC4-A7EE-529ABF8C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628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Entities have instances (just as classes do)</a:t>
            </a:r>
          </a:p>
          <a:p>
            <a:pPr marL="452628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An instance is one occurrence of an entity, one specific entity</a:t>
            </a:r>
          </a:p>
          <a:p>
            <a:pPr marL="452628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customers table has rows of data or instances of the customers’ entity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EE3D4-64C7-45AD-B41A-196988F8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2C00-E502-4F78-AF9E-8C292CBA186E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62C4-4177-4FD8-9C52-38FA4DE9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64A0-BB63-4CC9-A525-DBCA1E71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1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E2B3-1AA0-415D-AA7D-F549A9FD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or Table Definitions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3E16-299A-4CE8-9B7B-8C6C4545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If you were to develop a database for a multi-player game what do you need to store for the game? 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These things you need to store for later use are the entities or tables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 noun, examples: objects, players, locations, weapons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All entities are nouns, though not all nouns are entities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 thing of significance about which the business needs information, at a snapshot in time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Anything about which data are to be collected and stored</a:t>
            </a:r>
          </a:p>
          <a:p>
            <a:pPr marL="452628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It is possible to have hundreds, perhaps even thousands, of different entities or tables</a:t>
            </a:r>
          </a:p>
          <a:p>
            <a:pPr marL="452628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This largely depends on the information that needs to collected and stored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4360-6CE6-483D-9318-23A150B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1D1B-34E9-4E28-8E73-B418EDD38AB2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9199-65B3-46AA-BF2F-430779A2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46FD-36E4-41C7-B270-3BC0B581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7FA5-A03A-43DE-8149-CA5F1B5B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B482-E691-4AAD-9927-95AF6E44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Database are often designed by database administrators (DBAs) or design specialists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Especially true for large, multiuser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How well a database is designed can affect your job as a SQL programmer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Well designed database is easy to understand and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poorly deigned database is difficult to work with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C884-B67A-4D05-96AD-3E955B52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6C42-0A24-4B6D-8C4F-D2FC06CB9374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3136-723A-4D07-B6AC-3CBEDA37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7422-6576-4F58-8560-0AA08B4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90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4865-ACF1-4BEA-B38A-73DD42D2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Definitions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BF9D-9F8D-46CA-B2AD-89844AE5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Attributes</a:t>
            </a:r>
            <a:r>
              <a:rPr lang="en-US" sz="2000" dirty="0"/>
              <a:t> are the columns of the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Attributes describe the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They are specific pieces of information that need to be known about the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 attribute is a property of the entity, a detail about the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Attributes describe, quantify, qualify, classify, and specify an entity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20A3-B3FD-41E8-9C9E-428FCC8F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5245-C375-408E-A9EA-0D5D80B2C913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A69C-28CA-43BD-9AE0-57E6505D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135F-E8D9-42D0-B208-5D086B6A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3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2421468" y="1883304"/>
            <a:ext cx="7408333" cy="39840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The following </a:t>
            </a:r>
            <a:r>
              <a:rPr lang="en-US" sz="2500" dirty="0">
                <a:solidFill>
                  <a:srgbClr val="FF0000"/>
                </a:solidFill>
              </a:rPr>
              <a:t>attributes</a:t>
            </a:r>
            <a:r>
              <a:rPr lang="en-US" sz="2500" dirty="0"/>
              <a:t> are being used to describe the following </a:t>
            </a:r>
            <a:r>
              <a:rPr lang="en-US" sz="2500" dirty="0">
                <a:solidFill>
                  <a:srgbClr val="FF0000"/>
                </a:solidFill>
              </a:rPr>
              <a:t>entities</a:t>
            </a:r>
            <a:r>
              <a:rPr lang="en-US" sz="2500" dirty="0"/>
              <a:t>, </a:t>
            </a:r>
          </a:p>
          <a:p>
            <a:pPr>
              <a:lnSpc>
                <a:spcPct val="80000"/>
              </a:lnSpc>
            </a:pPr>
            <a:endParaRPr lang="en-US" sz="2500" dirty="0"/>
          </a:p>
          <a:p>
            <a:pPr>
              <a:lnSpc>
                <a:spcPct val="80000"/>
              </a:lnSpc>
            </a:pPr>
            <a:r>
              <a:rPr lang="en-US" sz="2500" dirty="0"/>
              <a:t>Employees:</a:t>
            </a:r>
          </a:p>
          <a:p>
            <a:pPr>
              <a:lnSpc>
                <a:spcPct val="80000"/>
              </a:lnSpc>
            </a:pPr>
            <a:endParaRPr lang="en-US" sz="2500" dirty="0"/>
          </a:p>
          <a:p>
            <a:pPr>
              <a:lnSpc>
                <a:spcPct val="80000"/>
              </a:lnSpc>
            </a:pPr>
            <a:endParaRPr lang="en-US" sz="2500" dirty="0"/>
          </a:p>
          <a:p>
            <a:pPr>
              <a:lnSpc>
                <a:spcPct val="80000"/>
              </a:lnSpc>
            </a:pPr>
            <a:endParaRPr lang="en-US" sz="2500" dirty="0"/>
          </a:p>
          <a:p>
            <a:pPr>
              <a:lnSpc>
                <a:spcPct val="80000"/>
              </a:lnSpc>
            </a:pPr>
            <a:endParaRPr lang="en-US" sz="2500" dirty="0"/>
          </a:p>
          <a:p>
            <a:pPr>
              <a:lnSpc>
                <a:spcPct val="80000"/>
              </a:lnSpc>
            </a:pPr>
            <a:r>
              <a:rPr lang="en-US" sz="2500" dirty="0"/>
              <a:t>Registrations:</a:t>
            </a:r>
          </a:p>
          <a:p>
            <a:pPr>
              <a:lnSpc>
                <a:spcPct val="80000"/>
              </a:lnSpc>
            </a:pPr>
            <a:endParaRPr lang="en-US" sz="2500" dirty="0"/>
          </a:p>
          <a:p>
            <a:pPr marL="0" indent="0">
              <a:lnSpc>
                <a:spcPct val="80000"/>
              </a:lnSpc>
              <a:buNone/>
            </a:pPr>
            <a:endParaRPr lang="en-US" sz="2500" dirty="0"/>
          </a:p>
          <a:p>
            <a:pPr>
              <a:lnSpc>
                <a:spcPct val="80000"/>
              </a:lnSpc>
            </a:pPr>
            <a:r>
              <a:rPr lang="en-US" sz="2500" dirty="0"/>
              <a:t>Offerings: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EB2B9FD-8388-497C-8283-BFA89E8B0218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B8B733A-3EC2-4E3E-B19D-A8A54C2DB9CD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Attributes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35" y="2379414"/>
            <a:ext cx="7427424" cy="116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9" y="3764463"/>
            <a:ext cx="3886199" cy="112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34" y="5146576"/>
            <a:ext cx="4433565" cy="109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845C-46F2-4025-9976-2F724B90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AD91-B351-4635-8E2C-B6911406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purpose of data modeling is to develop an accurate model or graphical representation of the client’s information needs and business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data model acts as a framework for the development of the new or enhanced application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Entity Relationship modeling is independent of the hardware or software used for the implementation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Entity Relationship modeling is strongly connected to the relational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5978-06CF-4308-9CCC-B976E80D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2D9-ACED-493F-9573-1CBE6F5E9BFB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038A-DE31-48D7-92DB-AE03F38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C306-3AFA-4550-B9F1-794FC5E5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61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1DE9-0B61-4835-A1A8-02C1EE81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Entities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487F-5A0E-461B-A5D7-B9D81024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the Entity Relationship Model by determining the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documentation, find the main </a:t>
            </a:r>
            <a:r>
              <a:rPr lang="en-US" dirty="0">
                <a:solidFill>
                  <a:srgbClr val="FF0000"/>
                </a:solidFill>
              </a:rPr>
              <a:t>nouns</a:t>
            </a:r>
            <a:r>
              <a:rPr lang="en-US" dirty="0"/>
              <a:t> (people, places, things) that are the </a:t>
            </a:r>
            <a:r>
              <a:rPr lang="en-US" dirty="0">
                <a:solidFill>
                  <a:srgbClr val="FF0000"/>
                </a:solidFill>
              </a:rPr>
              <a:t>business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become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 usually become tables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3AA5-7CC0-4183-A32B-9203E89E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1727-9162-4330-8DBB-4FE2439F5744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78DE-435A-4424-94EC-FCF47404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DCED-F5EA-4452-9396-EB86B2DC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88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518954"/>
            <a:ext cx="7313612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Attributes vs. Entities</a:t>
            </a:r>
          </a:p>
        </p:txBody>
      </p:sp>
      <p:graphicFrame>
        <p:nvGraphicFramePr>
          <p:cNvPr id="274465" name="Group 3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91229577"/>
              </p:ext>
            </p:extLst>
          </p:nvPr>
        </p:nvGraphicFramePr>
        <p:xfrm>
          <a:off x="1270000" y="1928653"/>
          <a:ext cx="7785100" cy="4180047"/>
        </p:xfrm>
        <a:graphic>
          <a:graphicData uri="http://schemas.openxmlformats.org/drawingml/2006/table">
            <a:tbl>
              <a:tblPr/>
              <a:tblGrid>
                <a:gridCol w="309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Entity Characteristics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Attribute Characteristics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thing about which information must be stored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Qualifies or describes an entity Qualifying it, Identifying it, Classifying it, Quantifying it, Expressing its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Possesses one or more attributes. If there are no attributes, it is not an entity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Does not possess attributes of its own. If it has attributes, then it may actually be an entity, or a combination of misnamed 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May have multiple occurrences and must be associated with another entity by a relationship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 a single value for each entity instance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Names for attributes should be clear and not ambiguous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5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4B209B0-40DC-400A-8A88-444EB2331234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F040EB-9413-4D88-A069-8216CA80C8C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ECCD-2E77-4538-BA81-604B926C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Look for in an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844-0329-4079-9D9D-F678D2FA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Find</a:t>
            </a:r>
            <a:r>
              <a:rPr lang="en-US" sz="2000" dirty="0"/>
              <a:t> the attributes, the nouns that describe each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Decompose</a:t>
            </a:r>
            <a:r>
              <a:rPr lang="en-US" sz="2000" dirty="0"/>
              <a:t> each attribute to the level needed by the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Verify </a:t>
            </a:r>
            <a:r>
              <a:rPr lang="en-US" sz="2000" dirty="0">
                <a:solidFill>
                  <a:srgbClr val="FF0000"/>
                </a:solidFill>
              </a:rPr>
              <a:t>Single Value</a:t>
            </a:r>
            <a:r>
              <a:rPr lang="en-US" sz="2000" dirty="0"/>
              <a:t> – multiple valued attributes have either a missing attribute or a missing entity. Resolve these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Verify </a:t>
            </a:r>
            <a:r>
              <a:rPr lang="en-US" sz="2000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Attributes that have Attributes</a:t>
            </a:r>
            <a:r>
              <a:rPr lang="en-US" sz="2000" dirty="0"/>
              <a:t> – if there are, an entity is missing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Verify </a:t>
            </a:r>
            <a:r>
              <a:rPr lang="en-US" sz="2000" dirty="0">
                <a:solidFill>
                  <a:srgbClr val="FF0000"/>
                </a:solidFill>
              </a:rPr>
              <a:t>No Derived Data</a:t>
            </a:r>
            <a:r>
              <a:rPr lang="en-US" sz="2000" dirty="0"/>
              <a:t> – only data should be stored. Totals, averages, etc. can be calculated when needed</a:t>
            </a:r>
            <a:r>
              <a:rPr lang="en-US" sz="2300" dirty="0"/>
              <a:t> 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45FF-175D-4EF1-9CF7-F5CB4B54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933E-808A-4828-9791-279591BBDBE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DD8F-E616-4FA0-A11E-080B4026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AB9D-475D-436E-9216-9E895C31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83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8234-2B75-4A59-A6DB-A2B13C66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2418-8C6B-4853-9E17-3524450E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Attributes may appear in documentation as: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Descriptive words and phrases or nouns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Prepositional phrases (salary amount for each employee)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Possessive nouns and pronouns (employee’s name)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Questions to ask the user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What information do you need to hold about the entity?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What information do you need displayed or printed about an entity?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this attribute really needed?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What level of detail (decomposition) do you need?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B840-FC66-407D-A1D6-F7E408FE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417-5487-4141-9613-3B905E3AA475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EB3E-234F-4904-8487-31B513A1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A6F3-3742-4193-9C74-76326C5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9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086F-14C3-474D-8255-D10648E5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Determining Relationships Between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A751-E8B1-4FA3-B13E-FC7648F3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2628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Relationships also represent something of significance to the business</a:t>
            </a:r>
          </a:p>
          <a:p>
            <a:pPr marL="452628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They express how entities are mutually related</a:t>
            </a:r>
          </a:p>
          <a:p>
            <a:pPr marL="452628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Relationships always exist between two entities (or one entity twice)</a:t>
            </a:r>
          </a:p>
          <a:p>
            <a:pPr marL="452628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 relationship connects two entities </a:t>
            </a:r>
          </a:p>
          <a:p>
            <a:pPr marL="452628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Relationships always have two perspectives</a:t>
            </a:r>
          </a:p>
          <a:p>
            <a:pPr marL="452628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Relationships are named at both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relationship represents a significant dependency between two entities – and always two entities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way one entity relates to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business rules that link together business information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one thing has to do with another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named association between entities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8AAF-9DDA-461D-88B2-BBB36F90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8861-7BBE-4CB9-BE9A-0A6573B7B4D2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587E-BA1D-43A3-A364-BCF523C4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5980-500B-4C82-B793-11E4DA46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2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6" name="Rectangle 32"/>
          <p:cNvSpPr>
            <a:spLocks noGrp="1" noChangeArrowheads="1"/>
          </p:cNvSpPr>
          <p:nvPr>
            <p:ph type="title"/>
          </p:nvPr>
        </p:nvSpPr>
        <p:spPr>
          <a:xfrm>
            <a:off x="1231900" y="457200"/>
            <a:ext cx="73136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Diagramming Conventions</a:t>
            </a:r>
          </a:p>
        </p:txBody>
      </p:sp>
      <p:graphicFrame>
        <p:nvGraphicFramePr>
          <p:cNvPr id="47145" name="Group 41"/>
          <p:cNvGraphicFramePr>
            <a:graphicFrameLocks noGrp="1"/>
          </p:cNvGraphicFramePr>
          <p:nvPr>
            <p:ph type="tbl" idx="1"/>
          </p:nvPr>
        </p:nvGraphicFramePr>
        <p:xfrm>
          <a:off x="2289176" y="1869758"/>
          <a:ext cx="7616825" cy="4226243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description of the business rule or relationship name associating the entities, for example ‘taught by’ or ‘assigned to’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Optionality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The business rule which indicates whether the relationship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must always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exist or if it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need not exist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for every instance of the entity, optionality is also known as minimum cardinality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Degree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The business rule that indicates how many of these relationships may exist, either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one and only one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or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many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 You can refer to the degree as maximum cardinality. If you identify a relationship which could have a degree of zero, then it is an optional relationship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1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D8E6EB1-8812-48D7-A6AF-F7A9357A9763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7D07823-DC67-4940-A663-EB866ACC9C9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1" descr="slde1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2400" y="1851049"/>
            <a:ext cx="6540500" cy="4495046"/>
          </a:xfrm>
        </p:spPr>
      </p:pic>
      <p:sp>
        <p:nvSpPr>
          <p:cNvPr id="6349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FD11C9B-8D37-4327-A7E9-0997B600BAC5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4A07DF3-BB7A-4D95-9A4F-D7DF8AFB87AF}" type="slidenum">
              <a:rPr lang="en-US"/>
              <a:pPr/>
              <a:t>39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Relationship Syntax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6F1D-DA28-4171-A25E-A9A0F52E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Anything Wrong with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117E-2026-4C37-A042-85844731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B806-D248-4AEB-8370-9E51F37EC816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EB3D-044B-4942-BB63-1A8674B5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31DF-7120-40FE-B9FD-E5B8BA15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 descr="http://www.destech.com/images/email/blueprint.gif">
            <a:extLst>
              <a:ext uri="{FF2B5EF4-FFF2-40B4-BE49-F238E27FC236}">
                <a16:creationId xmlns:a16="http://schemas.microsoft.com/office/drawing/2014/main" id="{497A964C-64C6-4858-8444-F18DAB167A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9700" y="1857374"/>
            <a:ext cx="6223000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2353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6505-5D31-4A3E-B273-FE9DD1E5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EB2B-CB75-4D42-83A2-0E0DE51B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Many-to-one</a:t>
            </a:r>
            <a:r>
              <a:rPr lang="en-US" sz="2000" dirty="0"/>
              <a:t> – these are the most common, and show that a relationship has a degree of one or more in one direction and only one in the other direction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Many-to-many</a:t>
            </a:r>
            <a:r>
              <a:rPr lang="en-US" sz="2000" dirty="0"/>
              <a:t> – these are also very common, particularly in the initial stages of creating a model.  There is a degree of one or more in both directions. They are usually optional in both directions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One-to-one</a:t>
            </a:r>
            <a:r>
              <a:rPr lang="en-US" sz="2000" dirty="0"/>
              <a:t> – there is a degree of one and only one in both directions.  These are quite rare as they usually indicate the two entities are really the same entity in business terms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A5C2-BB14-4CDE-B64E-65DBAF02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1227-9D6B-4559-8E2F-CC182883BF03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9A60-4F3D-4AEF-9408-C91867DB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5226-3029-445F-8085-C9FD27DB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30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1A55-F181-447B-B600-5CD8304F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4FF2-1093-483C-8E41-D9C7346B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will now look at an </a:t>
            </a:r>
            <a:r>
              <a:rPr lang="en-CA" dirty="0">
                <a:solidFill>
                  <a:srgbClr val="FF0000"/>
                </a:solidFill>
              </a:rPr>
              <a:t>invoice</a:t>
            </a:r>
            <a:r>
              <a:rPr lang="en-C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invoice has many </a:t>
            </a:r>
            <a:r>
              <a:rPr lang="en-CA" dirty="0">
                <a:solidFill>
                  <a:srgbClr val="FF0000"/>
                </a:solidFill>
              </a:rPr>
              <a:t>data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need to look at the document to determine the information it contains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should be able to see the following (look for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Details on three different entities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Vendors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Invoices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Invoice Line items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B939-E76A-4CD4-9C2D-35091364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6565-B11C-430A-806B-0AD9FFACC295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1B17-4F22-49F3-B69E-F1BB7C87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13FF-5FA8-49EC-AE3C-7737ECD7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8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721D-C20F-4C15-80B9-A7C6D560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Invoice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90D-8143-43EE-9871-61B1D77A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565C-FDB4-4C9B-A91B-0577AAB3D984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37FA-59D7-4F80-A717-611704C4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E40C-6406-4E3B-B87D-F7BA8CF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Content Placeholder 7" descr="See page 309 in book.">
            <a:extLst>
              <a:ext uri="{FF2B5EF4-FFF2-40B4-BE49-F238E27FC236}">
                <a16:creationId xmlns:a16="http://schemas.microsoft.com/office/drawing/2014/main" id="{818FB00C-04D9-4C14-8370-6F18ECA8F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6421120" cy="4402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A4949-C22A-42D1-8FEC-19A802639514}"/>
              </a:ext>
            </a:extLst>
          </p:cNvPr>
          <p:cNvSpPr txBox="1"/>
          <p:nvPr/>
        </p:nvSpPr>
        <p:spPr>
          <a:xfrm>
            <a:off x="7632700" y="2006600"/>
            <a:ext cx="4406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What data elements can you 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Depending on the nature of the system, you can identity data elements in a variety of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You could interview users, analyze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You can view inputs and outputs from systems to determine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This invoice is an output from a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It contains elements that could come from different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What elements do you see?</a:t>
            </a:r>
          </a:p>
        </p:txBody>
      </p:sp>
    </p:spTree>
    <p:extLst>
      <p:ext uri="{BB962C8B-B14F-4D97-AF65-F5344CB8AC3E}">
        <p14:creationId xmlns:p14="http://schemas.microsoft.com/office/powerpoint/2010/main" val="3096952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8EB9-48F1-4B2E-BE83-E00E23E5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Elements on the Invoice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E372-13E2-445B-BBAC-61820C58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Vendor name	Item quantity 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Vendor address	Item description 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Vendor phone number	Item unit price 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Vendor fax number	Item extension	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Vendor web address	Vendor sales contact name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Invoice number	Vendor sales contact extension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Invoice date	Vendor AR contact name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Invoice terms 	Vendor AR contact extension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ea typeface="Times New Roman" panose="02020603050405020304" pitchFamily="18" charset="0"/>
              </a:rPr>
              <a:t>Item part number	Invoice total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B6E-BE4C-49C8-B58E-FBE4C9E3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4FF-44C5-4FFA-A787-81309EC6A94E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3D0D-453B-483A-9B67-E7BDAF29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E367-F750-4ED6-9739-9762D570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09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8D78-36A7-416D-A7E9-9E0F7175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A254-19B0-4134-81F2-7B48300B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As you identify elements you should also think about which entities the elements would be associated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will help to identify the tables of the database later 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C43A-BD1F-4F12-ACD4-6B99DCE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288-AD86-48BF-9028-74C495A59292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D0C2-9C16-4D3F-B34D-F9B5C7A2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DEB7-B548-4613-9B3B-EA7E6CA2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09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4C0C-F6C2-40BD-B632-48EA6789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Subdivide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1BEA-2FD5-4641-818F-497EFDCD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Some data elements you define in he design process will consist of multiple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The next step is to divide these elements into their smallest useful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The first example is to take the sales contact for a vendor, it is showing the full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This should be divided into two elements, a first name and a last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When the name is divided you can easily perform sorting operations on the last name or first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When it is in a full name you would need to use functions to extract the first or last name to isolate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Similar to other fields like an address, it should be divided into its smallest components too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A phone number could be divided into 4 fields, area code, exchange code, the 4-digit number and an extension, not usually done though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Data elements should be in their smallest useful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You can always CONCAT the values together if required, easier then parsing the values into smaller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A08C-FD15-4653-8E8A-57D9EDF2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0E46-8817-4AB0-97E0-5D4A478486B8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B159-DC0C-4B64-9643-AEFCB1D7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8A60-195E-4545-873B-E72C17A7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36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7C7B-570E-4842-8E82-0EA84BD6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Subdivide Data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98-7F64-44A5-94FC-CFB8A6C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BAEE-C4C7-4C59-85B6-C52C516B2D1D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9ECE5-AAA4-476D-86F1-5DA471A5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F2E4-43B6-476C-87A7-7F9C7F96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Content Placeholder 6" descr="See page 311 in book.">
            <a:extLst>
              <a:ext uri="{FF2B5EF4-FFF2-40B4-BE49-F238E27FC236}">
                <a16:creationId xmlns:a16="http://schemas.microsoft.com/office/drawing/2014/main" id="{CE5FD50B-A15F-4791-A93A-E19E6D9A8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0781"/>
            <a:ext cx="6626926" cy="1950889"/>
          </a:xfrm>
          <a:prstGeom prst="rect">
            <a:avLst/>
          </a:prstGeom>
        </p:spPr>
      </p:pic>
      <p:pic>
        <p:nvPicPr>
          <p:cNvPr id="8" name="Content Placeholder 6" descr="See page 311 in book.">
            <a:extLst>
              <a:ext uri="{FF2B5EF4-FFF2-40B4-BE49-F238E27FC236}">
                <a16:creationId xmlns:a16="http://schemas.microsoft.com/office/drawing/2014/main" id="{FAC21189-F27A-47B4-B3C7-C7C580EC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21750"/>
            <a:ext cx="6297714" cy="2152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0814D0-1F4C-4D32-83C9-71F2F9F2F41B}"/>
              </a:ext>
            </a:extLst>
          </p:cNvPr>
          <p:cNvSpPr txBox="1"/>
          <p:nvPr/>
        </p:nvSpPr>
        <p:spPr>
          <a:xfrm>
            <a:off x="304800" y="421640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Examples of dividing the vendor sales contact name into its smallest parts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806DB-ED83-45BD-A49B-8C81501D5791}"/>
              </a:ext>
            </a:extLst>
          </p:cNvPr>
          <p:cNvSpPr txBox="1"/>
          <p:nvPr/>
        </p:nvSpPr>
        <p:spPr>
          <a:xfrm>
            <a:off x="7366000" y="202332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Example of dividing an address into its smallest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be done regardless</a:t>
            </a:r>
          </a:p>
        </p:txBody>
      </p:sp>
    </p:spTree>
    <p:extLst>
      <p:ext uri="{BB962C8B-B14F-4D97-AF65-F5344CB8AC3E}">
        <p14:creationId xmlns:p14="http://schemas.microsoft.com/office/powerpoint/2010/main" val="2157648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CF12-4842-4DEE-97A1-BBD5DC33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Identify Primary and 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9744-773F-4D24-9D0F-BF80A0E7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Once the entities and the data elements of a system, the next step is to identify the relationships between the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do this you need to identify the primary and foreign keys, the elements that establish the relationship between the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vendor name could be used as a primary key value for the VENDORS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Yes, it may be unique but it is long, not easy to enter, so an ID column like VENDOR_ID could be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Advantage of an integer value is it can be incremented by one for each new 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may consider the INVOICE_NUMBER column as the primary key for INVOICES, since this is an ACCOUNTS PAYABLE (AP) system, the invoice number is coming from the vendor so should create our own INVOICE_ID to represent the invoice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94C1-019B-4268-8A46-CB233AF1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8F72-485A-4125-85BB-89562D3ABF48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921E-20BC-4944-86AB-CA4A7C8D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C80-E9C7-4F32-93D1-FC965C59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39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E987-02D0-4E3D-8F3B-C836535E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 Tables and Assign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BD7E-604D-4B47-B0C9-CF3F95BD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next slide will show what columns might be added or removed from the initial invoice form we showed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As new elements are added you can remove elements that may not be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0E95-C257-4C69-A583-A913888E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00FA-00FA-4992-AE5C-674360562EAB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79C9-7829-4EFB-A7D9-DD8D3D95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5CE3-6CBB-4286-ABFF-0F67E4E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49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0DC4-B6D0-4988-84D5-D34DCF64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 Tables and Assign Columns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83CE-6BEC-452D-88EA-6D9F654D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F744-13EB-486C-BFA7-4C9E21B3275D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9F94-38E9-4ED5-8720-9135939C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8E10-9AE8-4E00-BEFF-066F88F2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FC8748-1B6D-4092-AF50-048AF948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871663"/>
            <a:ext cx="10058400" cy="4022725"/>
          </a:xfrm>
        </p:spPr>
        <p:txBody>
          <a:bodyPr>
            <a:normAutofit fontScale="92500" lnSpcReduction="20000"/>
          </a:bodyPr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	Invoices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name	Invoice number*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address	Invoice date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city	Terms*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state	Invoice total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zip code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Payment date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phone number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Payment total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fax number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Invoice due date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web address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Credit total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contact first name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 number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	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contact last name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contact phone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AR first name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33256E-AF29-4FAB-96CD-B9ABFE9B6767}"/>
              </a:ext>
            </a:extLst>
          </p:cNvPr>
          <p:cNvSpPr txBox="1">
            <a:spLocks/>
          </p:cNvSpPr>
          <p:nvPr/>
        </p:nvSpPr>
        <p:spPr>
          <a:xfrm>
            <a:off x="6007100" y="1774472"/>
            <a:ext cx="7315200" cy="4648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	Invoice line items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AR last 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Invoice number*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AR phone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Item part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Terms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*	Item quantity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 number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*	Item description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Item unit price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Item extension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 number*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Sequence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6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F9C6-BFEA-4827-B5FB-020E1F51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steps for Designing a Data Structure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16A9-041C-44F4-8378-01AE3947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76C0-040C-4051-8B45-7E44E4A6B53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E8A4-8C26-40BC-B0B0-BEAF624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FA46-0F33-44EF-88DE-1FB5DCCA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Content Placeholder 6" descr="See page 307 in book.">
            <a:extLst>
              <a:ext uri="{FF2B5EF4-FFF2-40B4-BE49-F238E27FC236}">
                <a16:creationId xmlns:a16="http://schemas.microsoft.com/office/drawing/2014/main" id="{E73FEBE3-4EBC-47B6-ADE3-44060A77E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802" y="1847574"/>
            <a:ext cx="6925656" cy="2609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7A2808-BADE-41B3-802D-C139D46D2F96}"/>
              </a:ext>
            </a:extLst>
          </p:cNvPr>
          <p:cNvSpPr txBox="1"/>
          <p:nvPr/>
        </p:nvSpPr>
        <p:spPr>
          <a:xfrm>
            <a:off x="104503" y="4650376"/>
            <a:ext cx="11900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illustration is a conceptual view of how the design of a </a:t>
            </a:r>
            <a:r>
              <a:rPr lang="en-CA" dirty="0">
                <a:solidFill>
                  <a:srgbClr val="FF0000"/>
                </a:solidFill>
              </a:rPr>
              <a:t>data structure </a:t>
            </a:r>
            <a:r>
              <a:rPr lang="en-CA" dirty="0"/>
              <a:t>is based on a </a:t>
            </a:r>
            <a:r>
              <a:rPr lang="en-CA" dirty="0">
                <a:solidFill>
                  <a:srgbClr val="FF0000"/>
                </a:solidFill>
              </a:rPr>
              <a:t>real-world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would permit you to see all the information about people, documents, within a real world system mapped to </a:t>
            </a:r>
            <a:r>
              <a:rPr lang="en-CA" dirty="0">
                <a:solidFill>
                  <a:srgbClr val="FF0000"/>
                </a:solidFill>
              </a:rPr>
              <a:t>tables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columns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rows</a:t>
            </a:r>
            <a:r>
              <a:rPr lang="en-CA" dirty="0"/>
              <a:t> of a database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you design the data structure, each </a:t>
            </a:r>
            <a:r>
              <a:rPr lang="en-CA" dirty="0">
                <a:solidFill>
                  <a:srgbClr val="FF0000"/>
                </a:solidFill>
              </a:rPr>
              <a:t>table</a:t>
            </a:r>
            <a:r>
              <a:rPr lang="en-CA" dirty="0"/>
              <a:t> represents on </a:t>
            </a:r>
            <a:r>
              <a:rPr lang="en-CA" dirty="0">
                <a:solidFill>
                  <a:srgbClr val="FF0000"/>
                </a:solidFill>
              </a:rPr>
              <a:t>object</a:t>
            </a:r>
            <a:r>
              <a:rPr lang="en-CA" dirty="0"/>
              <a:t> or </a:t>
            </a:r>
            <a:r>
              <a:rPr lang="en-CA" dirty="0">
                <a:solidFill>
                  <a:srgbClr val="FF0000"/>
                </a:solidFill>
              </a:rPr>
              <a:t>entity</a:t>
            </a:r>
            <a:r>
              <a:rPr lang="en-CA" dirty="0"/>
              <a:t> in a </a:t>
            </a:r>
            <a:r>
              <a:rPr lang="en-CA" dirty="0">
                <a:solidFill>
                  <a:srgbClr val="FF0000"/>
                </a:solidFill>
              </a:rPr>
              <a:t>real-world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each table, each </a:t>
            </a:r>
            <a:r>
              <a:rPr lang="en-CA" dirty="0">
                <a:solidFill>
                  <a:srgbClr val="FF0000"/>
                </a:solidFill>
              </a:rPr>
              <a:t>column</a:t>
            </a:r>
            <a:r>
              <a:rPr lang="en-CA" dirty="0"/>
              <a:t> stores one </a:t>
            </a:r>
            <a:r>
              <a:rPr lang="en-CA" dirty="0">
                <a:solidFill>
                  <a:srgbClr val="FF0000"/>
                </a:solidFill>
              </a:rPr>
              <a:t>item of information </a:t>
            </a:r>
            <a:r>
              <a:rPr lang="en-CA" dirty="0"/>
              <a:t>or an </a:t>
            </a:r>
            <a:r>
              <a:rPr lang="en-CA" dirty="0">
                <a:solidFill>
                  <a:srgbClr val="FF0000"/>
                </a:solidFill>
              </a:rPr>
              <a:t>attribute</a:t>
            </a:r>
            <a:r>
              <a:rPr lang="en-CA" dirty="0"/>
              <a:t> for the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</a:t>
            </a:r>
            <a:r>
              <a:rPr lang="en-CA" dirty="0">
                <a:solidFill>
                  <a:srgbClr val="FF0000"/>
                </a:solidFill>
              </a:rPr>
              <a:t>row</a:t>
            </a:r>
            <a:r>
              <a:rPr lang="en-CA" dirty="0"/>
              <a:t> stores </a:t>
            </a:r>
            <a:r>
              <a:rPr lang="en-CA" dirty="0">
                <a:solidFill>
                  <a:srgbClr val="FF0000"/>
                </a:solidFill>
              </a:rPr>
              <a:t>one occurrence </a:t>
            </a:r>
            <a:r>
              <a:rPr lang="en-CA" dirty="0"/>
              <a:t>or </a:t>
            </a:r>
            <a:r>
              <a:rPr lang="en-CA" dirty="0">
                <a:solidFill>
                  <a:srgbClr val="FF0000"/>
                </a:solidFill>
              </a:rPr>
              <a:t>instance</a:t>
            </a:r>
            <a:r>
              <a:rPr lang="en-CA" dirty="0"/>
              <a:t> of the entity</a:t>
            </a:r>
          </a:p>
        </p:txBody>
      </p:sp>
    </p:spTree>
    <p:extLst>
      <p:ext uri="{BB962C8B-B14F-4D97-AF65-F5344CB8AC3E}">
        <p14:creationId xmlns:p14="http://schemas.microsoft.com/office/powerpoint/2010/main" val="3959632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088E-F1F3-487C-978A-9266A039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with a One-to-Many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3B22-651A-419A-8329-EFDAEDA6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585-E40F-4251-9340-6D2100647D8D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4B02-9C08-471E-B18A-55C00739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642F-BAD7-4FE2-BE9D-31A67B31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Content Placeholder 6" descr="See page 315 in book.">
            <a:extLst>
              <a:ext uri="{FF2B5EF4-FFF2-40B4-BE49-F238E27FC236}">
                <a16:creationId xmlns:a16="http://schemas.microsoft.com/office/drawing/2014/main" id="{85CF2A1A-CBC8-47BE-9C21-D2A570EF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271" y="1827040"/>
            <a:ext cx="6352583" cy="2511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B9371-C17E-4372-BDF3-9711B343470E}"/>
              </a:ext>
            </a:extLst>
          </p:cNvPr>
          <p:cNvSpPr txBox="1"/>
          <p:nvPr/>
        </p:nvSpPr>
        <p:spPr>
          <a:xfrm>
            <a:off x="152400" y="4635500"/>
            <a:ext cx="1172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VENDOR_ID </a:t>
            </a:r>
            <a:r>
              <a:rPr lang="en-CA" dirty="0"/>
              <a:t>to represent the vendor details of the </a:t>
            </a:r>
            <a:r>
              <a:rPr lang="en-CA" dirty="0">
                <a:solidFill>
                  <a:srgbClr val="FF0000"/>
                </a:solidFill>
              </a:rPr>
              <a:t>VENDORS</a:t>
            </a:r>
            <a:r>
              <a:rPr lang="en-CA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INVOICE_ID </a:t>
            </a:r>
            <a:r>
              <a:rPr lang="en-CA" dirty="0"/>
              <a:t>to represent the invoice details of the </a:t>
            </a:r>
            <a:r>
              <a:rPr lang="en-CA" dirty="0">
                <a:solidFill>
                  <a:srgbClr val="FF0000"/>
                </a:solidFill>
              </a:rPr>
              <a:t>INVOICES</a:t>
            </a:r>
            <a:r>
              <a:rPr lang="en-CA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INVOICE_ID and INVOICE_SEQUENCE </a:t>
            </a:r>
            <a:r>
              <a:rPr lang="en-CA" dirty="0"/>
              <a:t>to represent each line of the </a:t>
            </a:r>
            <a:r>
              <a:rPr lang="en-CA" dirty="0">
                <a:solidFill>
                  <a:srgbClr val="FF0000"/>
                </a:solidFill>
              </a:rPr>
              <a:t>INVOICE_LINE_ITEMS </a:t>
            </a:r>
            <a:r>
              <a:rPr lang="en-CA" dirty="0"/>
              <a:t>table, there can be more than one line item on the same invoice, this is an example of a </a:t>
            </a:r>
            <a:r>
              <a:rPr lang="en-CA" dirty="0">
                <a:solidFill>
                  <a:srgbClr val="FF0000"/>
                </a:solidFill>
              </a:rPr>
              <a:t>composite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forms a </a:t>
            </a:r>
            <a:r>
              <a:rPr lang="en-CA" dirty="0">
                <a:solidFill>
                  <a:srgbClr val="FF0000"/>
                </a:solidFill>
              </a:rPr>
              <a:t>one-to-many relationship </a:t>
            </a:r>
            <a:r>
              <a:rPr lang="en-CA" dirty="0"/>
              <a:t>between the tables</a:t>
            </a:r>
          </a:p>
        </p:txBody>
      </p:sp>
    </p:spTree>
    <p:extLst>
      <p:ext uri="{BB962C8B-B14F-4D97-AF65-F5344CB8AC3E}">
        <p14:creationId xmlns:p14="http://schemas.microsoft.com/office/powerpoint/2010/main" val="2139283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C62E-834E-40BA-B1A0-87492C28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with a Many-to-Many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3F90-A249-4301-8328-907A4339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Tables with a </a:t>
            </a:r>
            <a:r>
              <a:rPr lang="en-CA" dirty="0">
                <a:solidFill>
                  <a:srgbClr val="FF0000"/>
                </a:solidFill>
              </a:rPr>
              <a:t>Many-to-Many </a:t>
            </a:r>
            <a:r>
              <a:rPr lang="en-CA" dirty="0">
                <a:solidFill>
                  <a:schemeClr val="tx1"/>
                </a:solidFill>
              </a:rPr>
              <a:t>relationship are not permitted in a relational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Look at the example on the next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One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employee can be on many committees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Each committee may have many employees</a:t>
            </a:r>
            <a:r>
              <a:rPr lang="en-CA" dirty="0"/>
              <a:t>, this is a </a:t>
            </a:r>
            <a:r>
              <a:rPr lang="en-CA" dirty="0">
                <a:solidFill>
                  <a:srgbClr val="FF0000"/>
                </a:solidFill>
              </a:rPr>
              <a:t>many-to-many relationship</a:t>
            </a:r>
            <a:r>
              <a:rPr lang="en-CA" dirty="0"/>
              <a:t>, it has to be resolved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third table called </a:t>
            </a:r>
            <a:r>
              <a:rPr lang="en-CA" dirty="0">
                <a:solidFill>
                  <a:srgbClr val="FF0000"/>
                </a:solidFill>
              </a:rPr>
              <a:t>MEMBERHIPS</a:t>
            </a:r>
            <a:r>
              <a:rPr lang="en-CA" dirty="0"/>
              <a:t> has been created between the </a:t>
            </a:r>
            <a:r>
              <a:rPr lang="en-CA" dirty="0">
                <a:solidFill>
                  <a:srgbClr val="FF0000"/>
                </a:solidFill>
              </a:rPr>
              <a:t>EMPLOYEES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COMMITTEES</a:t>
            </a:r>
            <a:r>
              <a:rPr lang="en-CA" dirty="0"/>
              <a:t>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third table is called a </a:t>
            </a:r>
            <a:r>
              <a:rPr lang="en-CA" dirty="0">
                <a:solidFill>
                  <a:srgbClr val="FF0000"/>
                </a:solidFill>
              </a:rPr>
              <a:t>LINKING</a:t>
            </a:r>
            <a:r>
              <a:rPr lang="en-CA" dirty="0"/>
              <a:t> table or a </a:t>
            </a:r>
            <a:r>
              <a:rPr lang="en-CA" dirty="0">
                <a:solidFill>
                  <a:srgbClr val="FF0000"/>
                </a:solidFill>
              </a:rPr>
              <a:t>BRIDGING</a:t>
            </a:r>
            <a:r>
              <a:rPr lang="en-CA" dirty="0"/>
              <a:t> table or an </a:t>
            </a:r>
            <a:r>
              <a:rPr lang="en-CA" dirty="0">
                <a:solidFill>
                  <a:srgbClr val="FF0000"/>
                </a:solidFill>
              </a:rPr>
              <a:t>INTERSECT</a:t>
            </a:r>
            <a:r>
              <a:rPr lang="en-CA" dirty="0"/>
              <a:t>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will contain the </a:t>
            </a:r>
            <a:r>
              <a:rPr lang="en-CA" dirty="0">
                <a:solidFill>
                  <a:srgbClr val="FF0000"/>
                </a:solidFill>
              </a:rPr>
              <a:t>two primary key values </a:t>
            </a:r>
            <a:r>
              <a:rPr lang="en-CA" dirty="0"/>
              <a:t>of the two tables it links as its primary key, in this case the </a:t>
            </a:r>
            <a:r>
              <a:rPr lang="en-CA" dirty="0">
                <a:solidFill>
                  <a:srgbClr val="FF0000"/>
                </a:solidFill>
              </a:rPr>
              <a:t>EMPLOYEE_ID </a:t>
            </a:r>
            <a:r>
              <a:rPr lang="en-CA" dirty="0"/>
              <a:t>and the </a:t>
            </a:r>
            <a:r>
              <a:rPr lang="en-CA" dirty="0">
                <a:solidFill>
                  <a:srgbClr val="FF0000"/>
                </a:solidFill>
              </a:rPr>
              <a:t>COMMITTEE_ID </a:t>
            </a:r>
            <a:r>
              <a:rPr lang="en-CA" dirty="0"/>
              <a:t>columns become a </a:t>
            </a:r>
            <a:r>
              <a:rPr lang="en-CA" dirty="0">
                <a:solidFill>
                  <a:srgbClr val="FF0000"/>
                </a:solidFill>
              </a:rPr>
              <a:t>composite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EMPLOYEE_ID </a:t>
            </a:r>
            <a:r>
              <a:rPr lang="en-CA" dirty="0"/>
              <a:t>and the </a:t>
            </a:r>
            <a:r>
              <a:rPr lang="en-CA" dirty="0">
                <a:solidFill>
                  <a:srgbClr val="FF0000"/>
                </a:solidFill>
              </a:rPr>
              <a:t>COMMITTEE_ID </a:t>
            </a:r>
            <a:r>
              <a:rPr lang="en-CA" dirty="0"/>
              <a:t>columns </a:t>
            </a:r>
            <a:r>
              <a:rPr lang="en-CA" dirty="0">
                <a:solidFill>
                  <a:srgbClr val="FF0000"/>
                </a:solidFill>
              </a:rPr>
              <a:t>together</a:t>
            </a:r>
            <a:r>
              <a:rPr lang="en-CA" dirty="0"/>
              <a:t> become the </a:t>
            </a:r>
            <a:r>
              <a:rPr lang="en-CA" dirty="0">
                <a:solidFill>
                  <a:srgbClr val="FF0000"/>
                </a:solidFill>
              </a:rPr>
              <a:t>primary key </a:t>
            </a:r>
            <a:r>
              <a:rPr lang="en-CA" dirty="0"/>
              <a:t>for the </a:t>
            </a:r>
            <a:r>
              <a:rPr lang="en-CA" dirty="0">
                <a:solidFill>
                  <a:srgbClr val="FF0000"/>
                </a:solidFill>
              </a:rPr>
              <a:t>MEMBERSHIPS</a:t>
            </a:r>
            <a:r>
              <a:rPr lang="en-CA" dirty="0"/>
              <a:t>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8090-0B09-4350-9B20-9B4169A1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3CA-6DF3-4FC8-AF1A-1068158FA1E7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54A2-84FC-41F7-ABA3-4C6AAB9B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1FC5-9968-4679-8761-91628B7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68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BE94-0F3B-45C3-8A0B-4A1E9AD4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with a Many-to-Many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10FF-AC18-4EA5-A25E-2DD7E921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57F0-E718-4802-91E8-D44970FE7F5B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AEDA-39C9-4C62-A58C-F6A811B3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D2A34-2751-479E-A06A-E8298C3D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52</a:t>
            </a:fld>
            <a:endParaRPr lang="en-US" dirty="0"/>
          </a:p>
        </p:txBody>
      </p:sp>
      <p:pic>
        <p:nvPicPr>
          <p:cNvPr id="7" name="Content Placeholder 6" descr="See page 315 in book.">
            <a:extLst>
              <a:ext uri="{FF2B5EF4-FFF2-40B4-BE49-F238E27FC236}">
                <a16:creationId xmlns:a16="http://schemas.microsoft.com/office/drawing/2014/main" id="{5FB54A0C-9930-4EE5-A729-0407E5F1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811" y="2757336"/>
            <a:ext cx="7957962" cy="17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5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6136-B151-4562-8BF9-168D93AF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with a One-to-One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7FB9-012C-4AC2-AAE7-2442C22D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One-to-many relationships do not occur that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one-to-one relationship also that the elements of both tables could also be in the same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the example below, the EMPLOYEE_PHOTO could also be a column in the EMPLOYEES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4D90-81CF-4DEE-AC3B-C49AF890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4565-02EB-455D-9635-E647A0B2305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391A-BD8C-4A02-ABC7-64E4796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2D11-7ECE-4CB7-8E3E-9F91E6F3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53</a:t>
            </a:fld>
            <a:endParaRPr lang="en-US" dirty="0"/>
          </a:p>
        </p:txBody>
      </p:sp>
      <p:pic>
        <p:nvPicPr>
          <p:cNvPr id="7" name="Content Placeholder 8" descr="See page 315 in book.">
            <a:extLst>
              <a:ext uri="{FF2B5EF4-FFF2-40B4-BE49-F238E27FC236}">
                <a16:creationId xmlns:a16="http://schemas.microsoft.com/office/drawing/2014/main" id="{BB7B8745-8FBB-4D47-807E-DD8E9C41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47" y="3619500"/>
            <a:ext cx="5343248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4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31B3-C201-4284-B537-8583AAD2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Enforcing Relationships Between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4EB-C79B-413A-B499-1CABF4A1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Primary key </a:t>
            </a:r>
            <a:r>
              <a:rPr lang="en-CA" dirty="0"/>
              <a:t>to a </a:t>
            </a:r>
            <a:r>
              <a:rPr lang="en-CA" dirty="0">
                <a:solidFill>
                  <a:srgbClr val="FF0000"/>
                </a:solidFill>
              </a:rPr>
              <a:t>foreign key </a:t>
            </a:r>
            <a:r>
              <a:rPr lang="en-CA" dirty="0"/>
              <a:t>relationship can be enforced by creating a </a:t>
            </a:r>
            <a:r>
              <a:rPr lang="en-CA" dirty="0">
                <a:solidFill>
                  <a:srgbClr val="FF0000"/>
                </a:solidFill>
              </a:rPr>
              <a:t>foreign key constraint </a:t>
            </a:r>
            <a:r>
              <a:rPr lang="en-CA" dirty="0"/>
              <a:t>to link the two table columns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called </a:t>
            </a:r>
            <a:r>
              <a:rPr lang="en-CA" dirty="0">
                <a:solidFill>
                  <a:srgbClr val="FF0000"/>
                </a:solidFill>
              </a:rPr>
              <a:t>referential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ensures the value entered as a </a:t>
            </a:r>
            <a:r>
              <a:rPr lang="en-CA" dirty="0">
                <a:solidFill>
                  <a:srgbClr val="FF0000"/>
                </a:solidFill>
              </a:rPr>
              <a:t>foreign key </a:t>
            </a:r>
            <a:r>
              <a:rPr lang="en-CA" dirty="0"/>
              <a:t>in a related or </a:t>
            </a:r>
            <a:r>
              <a:rPr lang="en-CA" dirty="0">
                <a:solidFill>
                  <a:srgbClr val="FF0000"/>
                </a:solidFill>
              </a:rPr>
              <a:t>child table </a:t>
            </a:r>
            <a:r>
              <a:rPr lang="en-CA" dirty="0"/>
              <a:t>exists as a </a:t>
            </a:r>
            <a:r>
              <a:rPr lang="en-CA" dirty="0">
                <a:solidFill>
                  <a:srgbClr val="FF0000"/>
                </a:solidFill>
              </a:rPr>
              <a:t>primary key</a:t>
            </a:r>
            <a:r>
              <a:rPr lang="en-CA" dirty="0"/>
              <a:t> value in the </a:t>
            </a:r>
            <a:r>
              <a:rPr lang="en-CA" dirty="0">
                <a:solidFill>
                  <a:srgbClr val="FF0000"/>
                </a:solidFill>
              </a:rPr>
              <a:t>parent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relational database </a:t>
            </a:r>
            <a:r>
              <a:rPr lang="en-CA" dirty="0"/>
              <a:t>does not allow </a:t>
            </a:r>
            <a:r>
              <a:rPr lang="en-CA" dirty="0">
                <a:solidFill>
                  <a:srgbClr val="FF0000"/>
                </a:solidFill>
              </a:rPr>
              <a:t>child</a:t>
            </a:r>
            <a:r>
              <a:rPr lang="en-CA" dirty="0"/>
              <a:t> values to be </a:t>
            </a:r>
            <a:r>
              <a:rPr lang="en-CA" dirty="0">
                <a:solidFill>
                  <a:srgbClr val="FF0000"/>
                </a:solidFill>
              </a:rPr>
              <a:t>orphaned</a:t>
            </a:r>
            <a:r>
              <a:rPr lang="en-CA" dirty="0"/>
              <a:t>, a child with out a parent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72FB-3F97-4ACB-8BF9-51EE503D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455-61F3-4A73-8022-3CB3FF04E7C9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6A4E-EAE8-460F-99BF-013465CA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0DD6-3753-4CC9-865A-F5B5EEA9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3976-CC22-462B-951E-0A32084C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Enforcing Relationships Between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A90A-8D67-4411-86EE-A252F5C5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Deleting a row from the primary key table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Times New Roman" panose="02020603050405020304" pitchFamily="18" charset="0"/>
              </a:rPr>
              <a:t>If the foreign key table contains one or more rows related to the deleted row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Inserting a row in the foreign key table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Times New Roman" panose="02020603050405020304" pitchFamily="18" charset="0"/>
              </a:rPr>
              <a:t>If the foreign key value doesn’t have a matching primary key value in the related table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Updating the value of a foreign key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Times New Roman" panose="02020603050405020304" pitchFamily="18" charset="0"/>
              </a:rPr>
              <a:t>If the new foreign key value doesn’t have a matching primary key value in the related table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Updating the value of a primary key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Times New Roman" panose="02020603050405020304" pitchFamily="18" charset="0"/>
              </a:rPr>
              <a:t>If the foreign key table contains one or more rows related to the row that’s changed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These are situations where referential integrity would be violated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2B74-BA5E-4395-8042-C4479E81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F69-E7FA-4EEE-AD92-DCE05B3EAA2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F136-544E-4677-B1A5-348C531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CC1E-3821-4048-B8B3-A1432170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2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F45-A2C9-4C30-90CB-51E1E5B2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Terms to Know About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B82F-A01F-4E2F-95F0-AACEB599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Entity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Attribute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Instance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Entity-relationship (ER) modeling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Referential integrity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Declarative referential integrity (DRI)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Foreign key constraint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Orphaned row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FECD-D846-4E95-A81D-2A782BF3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35A0-4188-49C7-8379-637C3BC1064D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E0E7-A7CB-4D3C-94C8-00A40E6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A9EB-304A-4145-9FD6-1CAAF3FC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2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FD93-3755-4489-BEE6-D847C04D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Normalization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46C9-AB4B-48BE-A646-86BEDDA1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next step in the design process is to review whether the data structure is normalized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do this, we look at how the data is separated into related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Steps 1 through 4 will give us a partially normalized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next slide will show us an unnormalized data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89FA-BEBE-44E7-BF5A-9A670D68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D5F-5E3A-4AD7-BA68-BF61440A475E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9D05-DFE6-42A6-AC15-EEDB9298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FFE8-E365-4BEC-B3AB-4656C3F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32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59E-A6FE-4E23-AAD0-09194365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First Three 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C194-C473-4070-9932-3CC120DC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286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 form	Description</a:t>
            </a:r>
          </a:p>
          <a:p>
            <a:pPr marL="34290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800100" algn="l"/>
                <a:tab pos="2514600" algn="l"/>
              </a:tabLst>
            </a:pPr>
            <a:r>
              <a:rPr lang="en-US" dirty="0">
                <a:ea typeface="Times New Roman" panose="02020603050405020304" pitchFamily="18" charset="0"/>
              </a:rPr>
              <a:t>First (1NF)	The value stored at the intersection of each row and column must be a 			scalar value, and a table must not contain any repeating columns.</a:t>
            </a:r>
          </a:p>
          <a:p>
            <a:pPr marL="34290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800100" algn="l"/>
                <a:tab pos="2514600" algn="l"/>
              </a:tabLst>
            </a:pPr>
            <a:r>
              <a:rPr lang="en-US" dirty="0">
                <a:ea typeface="Times New Roman" panose="02020603050405020304" pitchFamily="18" charset="0"/>
              </a:rPr>
              <a:t>Second (2NF)	Every non-key column must depend on the entire primary key.</a:t>
            </a:r>
          </a:p>
          <a:p>
            <a:pPr marL="34290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800100" algn="l"/>
                <a:tab pos="2514600" algn="l"/>
              </a:tabLst>
            </a:pPr>
            <a:r>
              <a:rPr lang="en-US" dirty="0">
                <a:ea typeface="Times New Roman" panose="02020603050405020304" pitchFamily="18" charset="0"/>
              </a:rPr>
              <a:t>Third (3NF)	Every non-key column must depend only on the primary key.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Most designers stop at the third normal form.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EC7D-BD7A-4EAC-BEF0-103CC9A6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C988-ADCF-4264-BDF8-4A58E1C5E627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C3AF-DB12-47A5-A7B3-3C18FF37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1B31-13CF-4A6D-8599-7433C43C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7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7A7-254A-4726-84F1-DC588618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Next Four 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37F4-FC39-4290-A509-201160CC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971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 form	Description</a:t>
            </a:r>
          </a:p>
          <a:p>
            <a:pPr marL="28575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800100" algn="l"/>
                <a:tab pos="800100" algn="l"/>
                <a:tab pos="2976563" algn="l"/>
              </a:tabLst>
            </a:pPr>
            <a:r>
              <a:rPr lang="en-US" dirty="0">
                <a:ea typeface="Times New Roman" panose="02020603050405020304" pitchFamily="18" charset="0"/>
              </a:rPr>
              <a:t>Boyce-Codd (BCNF)	A non-key column can’t be dependent on another non-key column.</a:t>
            </a:r>
          </a:p>
          <a:p>
            <a:pPr marL="28575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800100" algn="l"/>
                <a:tab pos="800100" algn="l"/>
                <a:tab pos="2976563" algn="l"/>
              </a:tabLst>
            </a:pPr>
            <a:r>
              <a:rPr lang="en-US" dirty="0">
                <a:ea typeface="Times New Roman" panose="02020603050405020304" pitchFamily="18" charset="0"/>
              </a:rPr>
              <a:t>Fourth (4NF)	A table must not have more than one </a:t>
            </a:r>
            <a:r>
              <a:rPr lang="en-US" i="1" dirty="0">
                <a:ea typeface="Times New Roman" panose="02020603050405020304" pitchFamily="18" charset="0"/>
              </a:rPr>
              <a:t>multivalued dependency</a:t>
            </a:r>
            <a:r>
              <a:rPr lang="en-US" dirty="0">
                <a:ea typeface="Times New Roman" panose="02020603050405020304" pitchFamily="18" charset="0"/>
              </a:rPr>
              <a:t>, 				where the primary key has a one-to-many relationship to non-key 				columns.</a:t>
            </a:r>
          </a:p>
          <a:p>
            <a:pPr marL="28575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800100" algn="l"/>
                <a:tab pos="800100" algn="l"/>
                <a:tab pos="2976563" algn="l"/>
              </a:tabLst>
            </a:pPr>
            <a:r>
              <a:rPr lang="en-US" dirty="0">
                <a:ea typeface="Times New Roman" panose="02020603050405020304" pitchFamily="18" charset="0"/>
              </a:rPr>
              <a:t>Fifth (5NF)	The data structure is split into smaller and smaller tables until all 				redundancy has been eliminated.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2971800" algn="l"/>
                <a:tab pos="2976563" algn="l"/>
              </a:tabLst>
            </a:pPr>
            <a:r>
              <a:rPr lang="en-US" dirty="0">
                <a:ea typeface="Times New Roman" panose="02020603050405020304" pitchFamily="18" charset="0"/>
              </a:rPr>
              <a:t>Domain-key (DKNF)	Every constraint on the relationship is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or	dependent only on key constraints and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Sixth (6NF) 	domain constraints, where a </a:t>
            </a:r>
            <a:r>
              <a:rPr lang="en-US" i="1" dirty="0">
                <a:ea typeface="Times New Roman" panose="02020603050405020304" pitchFamily="18" charset="0"/>
              </a:rPr>
              <a:t>domain</a:t>
            </a:r>
            <a:r>
              <a:rPr lang="en-US" dirty="0">
                <a:ea typeface="Times New Roman" panose="02020603050405020304" pitchFamily="18" charset="0"/>
              </a:rPr>
              <a:t> is the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 	set of allowable values for a column.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2623-A113-4453-A134-E6C22E4A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80-987B-4FC5-90D4-05738D3B4DAF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FB9-9C77-4D25-982E-85CB28D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66B6-9261-4794-B3B2-8405B459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19F2-4DB3-4693-940C-9A2802BF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Six Basic Steps for Designing a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5F8D-A768-4EDE-A1C9-BE4CFB56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ea typeface="Times New Roman" panose="02020603050405020304" pitchFamily="18" charset="0"/>
              </a:rPr>
              <a:t>Step 1:	Identify the data elements 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ea typeface="Times New Roman" panose="02020603050405020304" pitchFamily="18" charset="0"/>
              </a:rPr>
              <a:t>Step 2:	Subdivide each element into its smallest useful components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ea typeface="Times New Roman" panose="02020603050405020304" pitchFamily="18" charset="0"/>
              </a:rPr>
              <a:t>Step 3:	Identify the tables and assign columns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ea typeface="Times New Roman" panose="02020603050405020304" pitchFamily="18" charset="0"/>
              </a:rPr>
              <a:t>Step 4:	Identify the primary and foreign keys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ea typeface="Times New Roman" panose="02020603050405020304" pitchFamily="18" charset="0"/>
              </a:rPr>
              <a:t>Step 5:	Review whether the data structure is normalized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ea typeface="Times New Roman" panose="02020603050405020304" pitchFamily="18" charset="0"/>
              </a:rPr>
              <a:t>Step 6:	Identify the indexes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relational database system should </a:t>
            </a:r>
            <a:r>
              <a:rPr lang="en-CA" dirty="0">
                <a:solidFill>
                  <a:srgbClr val="FF0000"/>
                </a:solidFill>
              </a:rPr>
              <a:t>model</a:t>
            </a:r>
            <a:r>
              <a:rPr lang="en-CA" dirty="0"/>
              <a:t> the </a:t>
            </a:r>
            <a:r>
              <a:rPr lang="en-CA" dirty="0">
                <a:solidFill>
                  <a:srgbClr val="FF0000"/>
                </a:solidFill>
              </a:rPr>
              <a:t>real-world environment </a:t>
            </a:r>
            <a:r>
              <a:rPr lang="en-CA" dirty="0"/>
              <a:t>then </a:t>
            </a:r>
            <a:r>
              <a:rPr lang="en-CA" dirty="0">
                <a:solidFill>
                  <a:srgbClr val="FF0000"/>
                </a:solidFill>
              </a:rPr>
              <a:t>map</a:t>
            </a:r>
            <a:r>
              <a:rPr lang="en-CA" dirty="0"/>
              <a:t> it onto a </a:t>
            </a:r>
            <a:r>
              <a:rPr lang="en-CA" dirty="0">
                <a:solidFill>
                  <a:srgbClr val="FF0000"/>
                </a:solidFill>
              </a:rPr>
              <a:t>relational database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table</a:t>
            </a:r>
            <a:r>
              <a:rPr lang="en-CA" dirty="0"/>
              <a:t> in a relational database system represents an </a:t>
            </a:r>
            <a:r>
              <a:rPr lang="en-CA" dirty="0">
                <a:solidFill>
                  <a:srgbClr val="FF0000"/>
                </a:solidFill>
              </a:rPr>
              <a:t>object</a:t>
            </a:r>
            <a:r>
              <a:rPr lang="en-CA" dirty="0"/>
              <a:t>, or </a:t>
            </a:r>
            <a:r>
              <a:rPr lang="en-CA" dirty="0">
                <a:solidFill>
                  <a:srgbClr val="FF0000"/>
                </a:solidFill>
              </a:rPr>
              <a:t>entity</a:t>
            </a:r>
            <a:r>
              <a:rPr lang="en-CA" dirty="0"/>
              <a:t> in the real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table</a:t>
            </a:r>
            <a:r>
              <a:rPr lang="en-CA" dirty="0"/>
              <a:t> is used to store </a:t>
            </a:r>
            <a:r>
              <a:rPr lang="en-CA" dirty="0">
                <a:solidFill>
                  <a:srgbClr val="FF0000"/>
                </a:solidFill>
              </a:rPr>
              <a:t>attributes</a:t>
            </a:r>
            <a:r>
              <a:rPr lang="en-CA" dirty="0"/>
              <a:t> associated with the </a:t>
            </a:r>
            <a:r>
              <a:rPr lang="en-CA" dirty="0">
                <a:solidFill>
                  <a:srgbClr val="FF0000"/>
                </a:solidFill>
              </a:rPr>
              <a:t>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Each </a:t>
            </a:r>
            <a:r>
              <a:rPr lang="en-CA" dirty="0">
                <a:solidFill>
                  <a:srgbClr val="FF0000"/>
                </a:solidFill>
              </a:rPr>
              <a:t>row</a:t>
            </a:r>
            <a:r>
              <a:rPr lang="en-CA" dirty="0"/>
              <a:t> represents one </a:t>
            </a:r>
            <a:r>
              <a:rPr lang="en-CA" dirty="0">
                <a:solidFill>
                  <a:srgbClr val="FF0000"/>
                </a:solidFill>
              </a:rPr>
              <a:t>instance of the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</a:t>
            </a:r>
            <a:r>
              <a:rPr lang="en-CA" dirty="0">
                <a:solidFill>
                  <a:srgbClr val="FF0000"/>
                </a:solidFill>
              </a:rPr>
              <a:t>model a database</a:t>
            </a:r>
            <a:r>
              <a:rPr lang="en-CA" dirty="0"/>
              <a:t>, the </a:t>
            </a:r>
            <a:r>
              <a:rPr lang="en-CA" dirty="0">
                <a:solidFill>
                  <a:srgbClr val="FF0000"/>
                </a:solidFill>
              </a:rPr>
              <a:t>relationships</a:t>
            </a:r>
            <a:r>
              <a:rPr lang="en-CA" dirty="0"/>
              <a:t> between the tables you use a technique called </a:t>
            </a:r>
            <a:r>
              <a:rPr lang="en-CA" dirty="0">
                <a:solidFill>
                  <a:srgbClr val="FF0000"/>
                </a:solidFill>
              </a:rPr>
              <a:t>ER modeling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3456-CC8C-479B-89D3-2F897B48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7A5F-3C6E-4DAE-87F0-4DC84752CAF6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22A5-90E3-413E-B6B3-6248D742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5DC4-0AF5-4B3E-8289-FADFCFA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615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D2ED-54BD-4738-B918-71173F7C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Benefits of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6530-9692-44F3-AFC9-F87762D2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More tables, and each table has an index on its primary key. That makes data retrieval more efficient.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Each table contains information about a single entity. That makes data retrieval and insert, update, and delete operations more efficient.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Each table has fewer indexes, which makes insert, update, and delete operations more efficient.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Data redundancy is minimized, which simplifies maintenance and reduces storage.</a:t>
            </a:r>
          </a:p>
          <a:p>
            <a:pPr marL="0" marR="27432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pc="-10" dirty="0">
              <a:ea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44A4-9B84-4376-9B7C-952D5FFB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FD6E-168B-4D1E-9F7C-2A8C3F62E414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CA31-2D2E-45BE-8EBD-0F1804E2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426B-B66E-4E5B-9E0F-05DCB67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3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B7B6-39D8-4077-8ADC-B760ED72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D6E4-0E21-4ABD-B8DA-A4392BA2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52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figure shows one row for each vendor with several values for the </a:t>
            </a:r>
            <a:r>
              <a:rPr lang="en-CA" dirty="0" err="1"/>
              <a:t>Item_Description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not in First Normal Form since it contains repeating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F639-43AA-455C-8944-1CEECDE8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76BB-565A-4414-909C-BFF58244B56A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4A521-7666-4E98-BD80-4CF16B0E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1025-BE93-4B60-B00D-D260D024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61</a:t>
            </a:fld>
            <a:endParaRPr lang="en-US" dirty="0"/>
          </a:p>
        </p:txBody>
      </p:sp>
      <p:pic>
        <p:nvPicPr>
          <p:cNvPr id="7" name="Content Placeholder 10" descr="See page 325 in book.">
            <a:extLst>
              <a:ext uri="{FF2B5EF4-FFF2-40B4-BE49-F238E27FC236}">
                <a16:creationId xmlns:a16="http://schemas.microsoft.com/office/drawing/2014/main" id="{A6EB7F8D-4161-4CE8-B281-7D366508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1" y="3759200"/>
            <a:ext cx="1106220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4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B135-7AE8-431A-A14E-A166A367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09E8-50CE-4510-91C3-9ADD7683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84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table also displays repeating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Only difference it there are multiple columns instead of values being displayed in a single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Repeating values in a table are not permitted so this table is unnormalized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Notice </a:t>
            </a:r>
            <a:r>
              <a:rPr lang="en-CA" dirty="0" err="1"/>
              <a:t>Invoice_Description</a:t>
            </a:r>
            <a:r>
              <a:rPr lang="en-CA" dirty="0"/>
              <a:t> 1, </a:t>
            </a:r>
            <a:r>
              <a:rPr lang="en-CA" dirty="0" err="1"/>
              <a:t>Invoice_Description</a:t>
            </a:r>
            <a:r>
              <a:rPr lang="en-CA" dirty="0"/>
              <a:t> 2, </a:t>
            </a:r>
            <a:r>
              <a:rPr lang="en-CA" dirty="0" err="1"/>
              <a:t>Invoice_Description</a:t>
            </a:r>
            <a:r>
              <a:rPr lang="en-CA" dirty="0"/>
              <a:t> 3</a:t>
            </a:r>
            <a:br>
              <a:rPr lang="en-CA" dirty="0"/>
            </a:br>
            <a:r>
              <a:rPr lang="en-CA" dirty="0"/>
              <a:t>these are repeating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These are not allowed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908E-7509-4E8D-AE66-E907B49C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6EE6-70B5-4675-BBEB-55035FB1CEC8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6A7A-3BDB-4AF8-B741-FC2574AC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2749-1E70-45B2-8BC8-123C9718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62</a:t>
            </a:fld>
            <a:endParaRPr lang="en-US" dirty="0"/>
          </a:p>
        </p:txBody>
      </p:sp>
      <p:pic>
        <p:nvPicPr>
          <p:cNvPr id="7" name="Content Placeholder 10" descr="See page 319 in book.">
            <a:extLst>
              <a:ext uri="{FF2B5EF4-FFF2-40B4-BE49-F238E27FC236}">
                <a16:creationId xmlns:a16="http://schemas.microsoft.com/office/drawing/2014/main" id="{A42D0C1B-E887-4467-8BFC-B9B60C29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8" y="4704724"/>
            <a:ext cx="11468644" cy="129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91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6146-4CF7-4048-A3EB-EDFE1BD0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780E-6A38-4344-969A-E78CF003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structure on the previous slide can be rewritten so there is no repeating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Need a new primary key value to give a unique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Repeating values have been eliminated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vendor name and the invoice number are repeating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now have vendor name and invoice number been repeated multiple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can be rectified by moving to the second normal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46F0-DB59-4C4C-9C6D-FDE8C40F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7F5-501D-45D5-A205-374DBE29A6E5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3DC2-0864-4EE8-8146-456B7AF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5A24-ECBF-4C80-BA1A-D0798397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63</a:t>
            </a:fld>
            <a:endParaRPr lang="en-US" dirty="0"/>
          </a:p>
        </p:txBody>
      </p:sp>
      <p:pic>
        <p:nvPicPr>
          <p:cNvPr id="7" name="Content Placeholder 11" descr="See page 319 in book.">
            <a:extLst>
              <a:ext uri="{FF2B5EF4-FFF2-40B4-BE49-F238E27FC236}">
                <a16:creationId xmlns:a16="http://schemas.microsoft.com/office/drawing/2014/main" id="{BEFAE605-4B49-4985-8DB1-3C4CB2C5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456142"/>
            <a:ext cx="9967557" cy="18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84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2E36-1D12-4B85-A9B2-5B2E4965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0751-EDC0-40FF-9D85-4208395A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For a table to be in </a:t>
            </a:r>
            <a:r>
              <a:rPr lang="en-CA" dirty="0">
                <a:solidFill>
                  <a:srgbClr val="FF0000"/>
                </a:solidFill>
              </a:rPr>
              <a:t>first normal form</a:t>
            </a:r>
            <a:r>
              <a:rPr lang="en-CA" dirty="0"/>
              <a:t>, its columns must </a:t>
            </a:r>
            <a:r>
              <a:rPr lang="en-CA" dirty="0">
                <a:solidFill>
                  <a:srgbClr val="FF0000"/>
                </a:solidFill>
              </a:rPr>
              <a:t>not contain repeating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Instead each </a:t>
            </a:r>
            <a:r>
              <a:rPr lang="en-CA" dirty="0">
                <a:solidFill>
                  <a:srgbClr val="FF0000"/>
                </a:solidFill>
              </a:rPr>
              <a:t>column</a:t>
            </a:r>
            <a:r>
              <a:rPr lang="en-CA" dirty="0"/>
              <a:t> must contain a </a:t>
            </a:r>
            <a:r>
              <a:rPr lang="en-CA" dirty="0">
                <a:solidFill>
                  <a:srgbClr val="FF0000"/>
                </a:solidFill>
              </a:rPr>
              <a:t>single</a:t>
            </a:r>
            <a:r>
              <a:rPr lang="en-CA" dirty="0"/>
              <a:t>, scalar </a:t>
            </a:r>
            <a:r>
              <a:rPr lang="en-CA" dirty="0">
                <a:solidFill>
                  <a:srgbClr val="FF0000"/>
                </a:solidFill>
              </a:rPr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addition, the </a:t>
            </a:r>
            <a:r>
              <a:rPr lang="en-CA" dirty="0">
                <a:solidFill>
                  <a:srgbClr val="FF0000"/>
                </a:solidFill>
              </a:rPr>
              <a:t>table</a:t>
            </a:r>
            <a:r>
              <a:rPr lang="en-CA" dirty="0"/>
              <a:t> must </a:t>
            </a:r>
            <a:r>
              <a:rPr lang="en-CA" dirty="0">
                <a:solidFill>
                  <a:srgbClr val="FF0000"/>
                </a:solidFill>
              </a:rPr>
              <a:t>not contain repeating columns </a:t>
            </a:r>
            <a:r>
              <a:rPr lang="en-CA" dirty="0"/>
              <a:t>that represent a set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table in first normal form often has repeating values in its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can be resolved by going to second normal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7D22-186A-4D66-93F8-2B75EEA2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3D07-1365-4495-806F-B65AB6BAA02B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11F9-5E0D-421A-95CE-F984199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CC39-4197-49EF-AE8B-50E307D4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94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A539-6337-400C-A1DC-4336F6F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6860-C7D8-4A63-9955-4B352944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Once a structure is in first normal form an a additional column can be added as a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mentioned previously about using an integer value as a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value can then be incremented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is also shorter and has less chance of being entered incorrectly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invoice sequence column was also added so the item description did not need to be part of the primary key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So the primary key is INVOICE_ID with INVOICE_SEQUENCE 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A5A2-3975-44C5-B92D-00F92783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F06A-8911-4D97-9A28-81CF6A28BB57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F55A-66A7-40FF-A0EE-6B21E596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F371-B6D0-4CC3-AA4A-0FEA11BB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65</a:t>
            </a:fld>
            <a:endParaRPr lang="en-US" dirty="0"/>
          </a:p>
        </p:txBody>
      </p:sp>
      <p:pic>
        <p:nvPicPr>
          <p:cNvPr id="7" name="Content Placeholder 6" descr="See page 327 in book.">
            <a:extLst>
              <a:ext uri="{FF2B5EF4-FFF2-40B4-BE49-F238E27FC236}">
                <a16:creationId xmlns:a16="http://schemas.microsoft.com/office/drawing/2014/main" id="{0638815C-4DD7-429B-8F96-56E99E64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88" y="4716661"/>
            <a:ext cx="9271023" cy="17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60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2C32-48BD-4337-9D03-231ACB37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DE4E-B2C7-4D7B-93D5-71A5CD1D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There are three values that are not part of the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These are </a:t>
            </a:r>
            <a:r>
              <a:rPr lang="en-CA" dirty="0">
                <a:solidFill>
                  <a:srgbClr val="FF0000"/>
                </a:solidFill>
              </a:rPr>
              <a:t>VENDOR_NAME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INVOICE_NUMBER </a:t>
            </a:r>
            <a:r>
              <a:rPr lang="en-CA" dirty="0"/>
              <a:t>and </a:t>
            </a:r>
            <a:r>
              <a:rPr lang="en-CA" dirty="0">
                <a:solidFill>
                  <a:srgbClr val="FF0000"/>
                </a:solidFill>
              </a:rPr>
              <a:t>ITEM_DESCRIPTION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need to d</a:t>
            </a:r>
            <a:r>
              <a:rPr lang="en-CA" dirty="0">
                <a:solidFill>
                  <a:srgbClr val="FF0000"/>
                </a:solidFill>
              </a:rPr>
              <a:t>etermine</a:t>
            </a:r>
            <a:r>
              <a:rPr lang="en-CA" dirty="0"/>
              <a:t> which part of the prim</a:t>
            </a:r>
            <a:r>
              <a:rPr lang="en-CA" dirty="0">
                <a:solidFill>
                  <a:srgbClr val="FF0000"/>
                </a:solidFill>
              </a:rPr>
              <a:t>ary key </a:t>
            </a:r>
            <a:r>
              <a:rPr lang="en-CA" dirty="0"/>
              <a:t>these values </a:t>
            </a:r>
            <a:r>
              <a:rPr lang="en-CA" dirty="0">
                <a:solidFill>
                  <a:srgbClr val="FF0000"/>
                </a:solidFill>
              </a:rPr>
              <a:t>depend</a:t>
            </a:r>
            <a:r>
              <a:rPr lang="en-CA" dirty="0"/>
              <a:t>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VENDOR_NAME </a:t>
            </a:r>
            <a:r>
              <a:rPr lang="en-CA" dirty="0"/>
              <a:t>and</a:t>
            </a:r>
            <a:r>
              <a:rPr lang="en-CA" dirty="0">
                <a:solidFill>
                  <a:srgbClr val="FF0000"/>
                </a:solidFill>
              </a:rPr>
              <a:t> INVOICE_NUMBER </a:t>
            </a:r>
            <a:r>
              <a:rPr lang="en-CA" dirty="0"/>
              <a:t>only depend on the </a:t>
            </a:r>
            <a:r>
              <a:rPr lang="en-CA" dirty="0">
                <a:solidFill>
                  <a:srgbClr val="FF0000"/>
                </a:solidFill>
              </a:rPr>
              <a:t>INVOICE_ID </a:t>
            </a:r>
            <a:r>
              <a:rPr lang="en-CA" dirty="0"/>
              <a:t>part of the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</a:t>
            </a:r>
            <a:r>
              <a:rPr lang="en-CA" dirty="0">
                <a:solidFill>
                  <a:srgbClr val="FF0000"/>
                </a:solidFill>
              </a:rPr>
              <a:t> ITEM_DESCRIPTION </a:t>
            </a:r>
            <a:r>
              <a:rPr lang="en-CA" dirty="0"/>
              <a:t>requires both the </a:t>
            </a:r>
            <a:r>
              <a:rPr lang="en-CA" dirty="0">
                <a:solidFill>
                  <a:srgbClr val="FF0000"/>
                </a:solidFill>
              </a:rPr>
              <a:t>INVOICE_ID </a:t>
            </a:r>
            <a:r>
              <a:rPr lang="en-CA" dirty="0"/>
              <a:t>and </a:t>
            </a:r>
            <a:r>
              <a:rPr lang="en-CA" dirty="0">
                <a:solidFill>
                  <a:srgbClr val="FF0000"/>
                </a:solidFill>
              </a:rPr>
              <a:t>INVOICE_SEQUENCE </a:t>
            </a:r>
            <a:r>
              <a:rPr lang="en-CA" dirty="0"/>
              <a:t>as dependents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8EA5-1B74-4CEB-91F8-CEB9D70D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0C3-D6CE-463B-8B3F-B48A09EBB440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75A8-68FA-4E5C-A7B2-11DE3ED6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5CE8-5234-4518-9B1E-C7E6A93D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66</a:t>
            </a:fld>
            <a:endParaRPr lang="en-US" dirty="0"/>
          </a:p>
        </p:txBody>
      </p:sp>
      <p:pic>
        <p:nvPicPr>
          <p:cNvPr id="7" name="Content Placeholder 6" descr="See page 327 in book.">
            <a:extLst>
              <a:ext uri="{FF2B5EF4-FFF2-40B4-BE49-F238E27FC236}">
                <a16:creationId xmlns:a16="http://schemas.microsoft.com/office/drawing/2014/main" id="{87C3F818-2432-466F-B3D2-7E6E5975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3" y="5054600"/>
            <a:ext cx="6614733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8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F3B3-A2C6-4FFB-AE70-300661C0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2A33-2DDC-4B89-B0BC-BA073FED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INVOICE_ID and its dependent values will form a new table</a:t>
            </a:r>
          </a:p>
          <a:p>
            <a:r>
              <a:rPr lang="en-CA" dirty="0"/>
              <a:t>The original INVOICE_ID and SEQUENCE_ID will form the primary key of a second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FD62-1474-42D4-96E7-488E85B6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ACD-F309-4B6B-A6EE-F4E0F8DF9ED9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FD46-EE66-4253-B410-35F3138C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9FEF-9F5A-48AE-A18D-3591C0E3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67</a:t>
            </a:fld>
            <a:endParaRPr lang="en-US" dirty="0"/>
          </a:p>
        </p:txBody>
      </p:sp>
      <p:pic>
        <p:nvPicPr>
          <p:cNvPr id="7" name="Content Placeholder 6" descr="See page 327 in book.">
            <a:extLst>
              <a:ext uri="{FF2B5EF4-FFF2-40B4-BE49-F238E27FC236}">
                <a16:creationId xmlns:a16="http://schemas.microsoft.com/office/drawing/2014/main" id="{D5C21D69-FC16-4F6E-B554-CDE804E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3" y="2807154"/>
            <a:ext cx="6614733" cy="1243692"/>
          </a:xfrm>
          <a:prstGeom prst="rect">
            <a:avLst/>
          </a:prstGeom>
        </p:spPr>
      </p:pic>
      <p:pic>
        <p:nvPicPr>
          <p:cNvPr id="8" name="Content Placeholder 6" descr="See page 327 in book.">
            <a:extLst>
              <a:ext uri="{FF2B5EF4-FFF2-40B4-BE49-F238E27FC236}">
                <a16:creationId xmlns:a16="http://schemas.microsoft.com/office/drawing/2014/main" id="{E231CF8C-7A8B-4788-A811-EAF9A87C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34" y="3857414"/>
            <a:ext cx="6533333" cy="2390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F66946-AC0D-4032-B9CB-28B214DEFAAA}"/>
              </a:ext>
            </a:extLst>
          </p:cNvPr>
          <p:cNvSpPr txBox="1"/>
          <p:nvPr/>
        </p:nvSpPr>
        <p:spPr>
          <a:xfrm>
            <a:off x="0" y="4394200"/>
            <a:ext cx="539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the one table we had now becomes two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By applying the second normal form some of the redundant data that existed is eliminated</a:t>
            </a:r>
          </a:p>
        </p:txBody>
      </p:sp>
    </p:spTree>
    <p:extLst>
      <p:ext uri="{BB962C8B-B14F-4D97-AF65-F5344CB8AC3E}">
        <p14:creationId xmlns:p14="http://schemas.microsoft.com/office/powerpoint/2010/main" val="2743641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1A8F-E0A9-4863-A4F3-A3158FB7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71A3-B9BC-4593-A2A9-6218BA61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For a table to be in second normal form, it must be in first normal form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attributes within the entity should depend solely on the unique identifier of the entity.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apply second normal form, you move columns that do not depend on the entire primary key to another table and establish a relationship between the two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 normal form helps remove redundant row data, which can save storage space, make maintenance the chance of storing inconsistent data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E07C-AD5D-49C7-831C-591C1FC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20A5-27E0-44D4-8BB4-9A6AD81DE029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EF84-CD01-426B-994B-CAD8B1FF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849C-D710-48E0-8362-914EDD3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379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F31C-8747-43B0-9CDF-B124CA9E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F94A-65B3-47FD-B75C-1A52323A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apply the third normal form you make sure every non-key column depends only on the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Initially we have expanded the columns definitions for INVOICES and for INVOICE_LINE_ITEMS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Below you will see the expanded definitions, both have the same primary keys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DD33-C2D4-4997-9374-8835C4F0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A86F-F36A-4BEC-A98E-2B193984BC85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6FDA-C964-4DFC-92AE-5B0CA87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CFBE-ECFD-4515-8076-5732AF59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69</a:t>
            </a:fld>
            <a:endParaRPr lang="en-US" dirty="0"/>
          </a:p>
        </p:txBody>
      </p:sp>
      <p:pic>
        <p:nvPicPr>
          <p:cNvPr id="7" name="Content Placeholder 6" descr="See page 329 in book.">
            <a:extLst>
              <a:ext uri="{FF2B5EF4-FFF2-40B4-BE49-F238E27FC236}">
                <a16:creationId xmlns:a16="http://schemas.microsoft.com/office/drawing/2014/main" id="{C714AAF8-6E5A-4DBD-BD05-1458B8A4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428999"/>
            <a:ext cx="7556500" cy="28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7A04-0C24-41B9-9FE8-FAA4193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Characteristics of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8DDA-6BD0-4E03-BDDD-24D7998D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Rows contain data about an </a:t>
            </a:r>
            <a:r>
              <a:rPr lang="en-US" sz="2000" dirty="0">
                <a:solidFill>
                  <a:srgbClr val="FF0000"/>
                </a:solidFill>
              </a:rPr>
              <a:t>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Columns contain data about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  <a:r>
              <a:rPr lang="en-US" sz="2000" dirty="0"/>
              <a:t> of the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Cells of the table </a:t>
            </a:r>
            <a:r>
              <a:rPr lang="en-US" sz="2000" b="1" dirty="0">
                <a:solidFill>
                  <a:srgbClr val="FF0000"/>
                </a:solidFill>
              </a:rPr>
              <a:t>hold a single value;</a:t>
            </a:r>
            <a:r>
              <a:rPr lang="en-US" sz="2000" b="1" dirty="0">
                <a:solidFill>
                  <a:schemeClr val="tx1"/>
                </a:solidFill>
              </a:rPr>
              <a:t> row column intersect is a cell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 entries in a column are of the same kind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column has a unique name within that entity or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order of the columns is unimportant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order of the rows is unimportant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two </a:t>
            </a:r>
            <a:r>
              <a:rPr lang="en-US" sz="2000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may be identical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093B-C84F-4A52-9800-A9321B89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D183-E48D-4361-9BA8-E5AD61DFA3D0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12AB-4573-4A99-8BBD-7BFB74F7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4F1B-61FA-4285-801F-02325130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77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5D2-98AB-45F7-843F-3A71C024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8617-B330-43A3-9E2E-DC897AAF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Answer this question, does the </a:t>
            </a:r>
            <a:r>
              <a:rPr lang="en-CA" dirty="0">
                <a:solidFill>
                  <a:srgbClr val="FF0000"/>
                </a:solidFill>
              </a:rPr>
              <a:t>VENDOR</a:t>
            </a:r>
            <a:r>
              <a:rPr lang="en-CA" dirty="0"/>
              <a:t> information depend only on the </a:t>
            </a:r>
            <a:r>
              <a:rPr lang="en-CA" dirty="0">
                <a:solidFill>
                  <a:srgbClr val="FF0000"/>
                </a:solidFill>
              </a:rPr>
              <a:t>INVOICE_ID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Could ask it this way, will the </a:t>
            </a:r>
            <a:r>
              <a:rPr lang="en-CA" dirty="0">
                <a:solidFill>
                  <a:srgbClr val="FF0000"/>
                </a:solidFill>
              </a:rPr>
              <a:t>information for the same vendor change from one invoice to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the answer is </a:t>
            </a:r>
            <a:r>
              <a:rPr lang="en-CA" dirty="0">
                <a:solidFill>
                  <a:srgbClr val="FF0000"/>
                </a:solidFill>
              </a:rPr>
              <a:t>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Then the </a:t>
            </a:r>
            <a:r>
              <a:rPr lang="en-CA" dirty="0">
                <a:solidFill>
                  <a:srgbClr val="FF0000"/>
                </a:solidFill>
              </a:rPr>
              <a:t>vendor information </a:t>
            </a:r>
            <a:r>
              <a:rPr lang="en-CA" dirty="0"/>
              <a:t>should be stored in a </a:t>
            </a:r>
            <a:r>
              <a:rPr lang="en-CA" dirty="0">
                <a:solidFill>
                  <a:srgbClr val="FF0000"/>
                </a:solidFill>
              </a:rPr>
              <a:t>separate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way you can be sure the vendor information for each invoice will be the same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will also reduce redundancy of the data in the </a:t>
            </a:r>
            <a:r>
              <a:rPr lang="en-CA" dirty="0">
                <a:solidFill>
                  <a:srgbClr val="FF0000"/>
                </a:solidFill>
              </a:rPr>
              <a:t>INVOICES</a:t>
            </a:r>
            <a:r>
              <a:rPr lang="en-CA" dirty="0"/>
              <a:t>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516F-73A6-47C0-95F5-46A4FC85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3C-2662-4F95-AB38-C14BC2C2C8FE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A8E9-4383-43E9-95B4-1B5CD700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CFF5-FD6B-4AAA-B7B0-55B44FBE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374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D55B-D856-4153-B33F-6EC777E8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4C41-58B9-45EF-B396-87E4CE5C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questions to ask …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ea typeface="Times New Roman" panose="02020603050405020304" pitchFamily="18" charset="0"/>
              </a:rPr>
              <a:t>Does the vendor information (</a:t>
            </a:r>
            <a:r>
              <a:rPr lang="en-US" dirty="0" err="1">
                <a:ea typeface="Times New Roman" panose="02020603050405020304" pitchFamily="18" charset="0"/>
              </a:rPr>
              <a:t>vendor_name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vendor_address</a:t>
            </a:r>
            <a:r>
              <a:rPr lang="en-US" dirty="0">
                <a:ea typeface="Times New Roman" panose="02020603050405020304" pitchFamily="18" charset="0"/>
              </a:rPr>
              <a:t>, etc.) depend only on the </a:t>
            </a:r>
            <a:r>
              <a:rPr lang="en-US" dirty="0" err="1">
                <a:ea typeface="Times New Roman" panose="02020603050405020304" pitchFamily="18" charset="0"/>
              </a:rPr>
              <a:t>invoice_id</a:t>
            </a:r>
            <a:r>
              <a:rPr lang="en-US" dirty="0">
                <a:ea typeface="Times New Roman" panose="02020603050405020304" pitchFamily="18" charset="0"/>
              </a:rPr>
              <a:t> column? (already addressed)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ea typeface="Times New Roman" panose="02020603050405020304" pitchFamily="18" charset="0"/>
              </a:rPr>
              <a:t>Does the terms column depend only on the </a:t>
            </a:r>
            <a:r>
              <a:rPr lang="en-US" dirty="0" err="1">
                <a:ea typeface="Times New Roman" panose="02020603050405020304" pitchFamily="18" charset="0"/>
              </a:rPr>
              <a:t>invoice_id</a:t>
            </a:r>
            <a:r>
              <a:rPr lang="en-US" dirty="0">
                <a:ea typeface="Times New Roman" panose="02020603050405020304" pitchFamily="18" charset="0"/>
              </a:rPr>
              <a:t> column?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ea typeface="Times New Roman" panose="02020603050405020304" pitchFamily="18" charset="0"/>
              </a:rPr>
              <a:t>Does the </a:t>
            </a:r>
            <a:r>
              <a:rPr lang="en-US" dirty="0" err="1">
                <a:ea typeface="Times New Roman" panose="02020603050405020304" pitchFamily="18" charset="0"/>
              </a:rPr>
              <a:t>account_no</a:t>
            </a:r>
            <a:r>
              <a:rPr lang="en-US" dirty="0">
                <a:ea typeface="Times New Roman" panose="02020603050405020304" pitchFamily="18" charset="0"/>
              </a:rPr>
              <a:t> column depend only on the </a:t>
            </a:r>
            <a:r>
              <a:rPr lang="en-US" dirty="0" err="1">
                <a:ea typeface="Times New Roman" panose="02020603050405020304" pitchFamily="18" charset="0"/>
              </a:rPr>
              <a:t>invoice_id</a:t>
            </a:r>
            <a:r>
              <a:rPr lang="en-US" dirty="0">
                <a:ea typeface="Times New Roman" panose="02020603050405020304" pitchFamily="18" charset="0"/>
              </a:rPr>
              <a:t> column?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ea typeface="Times New Roman" panose="02020603050405020304" pitchFamily="18" charset="0"/>
              </a:rPr>
              <a:t>Can the </a:t>
            </a:r>
            <a:r>
              <a:rPr lang="en-US" dirty="0" err="1">
                <a:ea typeface="Times New Roman" panose="02020603050405020304" pitchFamily="18" charset="0"/>
              </a:rPr>
              <a:t>invoice_due_date</a:t>
            </a:r>
            <a:r>
              <a:rPr lang="en-US" dirty="0">
                <a:ea typeface="Times New Roman" panose="02020603050405020304" pitchFamily="18" charset="0"/>
              </a:rPr>
              <a:t> and </a:t>
            </a:r>
            <a:r>
              <a:rPr lang="en-US" dirty="0" err="1">
                <a:ea typeface="Times New Roman" panose="02020603050405020304" pitchFamily="18" charset="0"/>
              </a:rPr>
              <a:t>line_item_amount</a:t>
            </a:r>
            <a:r>
              <a:rPr lang="en-US" dirty="0">
                <a:ea typeface="Times New Roman" panose="02020603050405020304" pitchFamily="18" charset="0"/>
              </a:rPr>
              <a:t> columns be derived from other data?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dirty="0">
                <a:ea typeface="Times New Roman" panose="02020603050405020304" pitchFamily="18" charset="0"/>
              </a:rPr>
              <a:t>The other details here depend on the expanded definition of our tables.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EF26-7D78-4830-8BF4-9484D77D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E19-6240-47DA-9C8A-DB7EB0341167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C8D7-9E5B-4BBE-8DE6-E9543D25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B9E4-F2F1-4B94-964B-CC7F5FA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7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E143-AAB5-42B5-8AFF-184FCBA0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Normal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7B07-4E4F-4E99-9510-CC91F800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BBF3-D5F6-42A3-9B90-73A734D5798D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11C7-7438-4DC8-B0BB-4E944F02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7CDF-4A8E-4318-A389-31E2A8F0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Content Placeholder 6" descr="See page 329 in book.">
            <a:extLst>
              <a:ext uri="{FF2B5EF4-FFF2-40B4-BE49-F238E27FC236}">
                <a16:creationId xmlns:a16="http://schemas.microsoft.com/office/drawing/2014/main" id="{1B6E9CDC-1799-40BC-AA8D-7D0EB3A37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870690"/>
            <a:ext cx="8440254" cy="41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08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D106-F5AA-4794-A05E-51F906E9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BEC9-0809-47F6-B35D-BD32B3D8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For a table to be in third normal form, it must be in second normal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Every non-key column must depend only on the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a column does not depend only on the primary key, we have a TRANSITIVE DEPENDANCY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data will ten become a new table and a value will be remaining so there is a relationship to the original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CAC9-A507-4344-9646-96F0FBBE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CB28-DF60-4A0F-B393-CEFCC7B71501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1730-D051-4B65-9119-AD2E9120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ACCE-06F9-4084-83AB-3355D9B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239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ADEA-A25A-4F97-8AFF-1F34B546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68F-6BFB-4213-9477-5450D8EC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494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business it is generally acceptable to normalize to the third normal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sufficient for business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There are 6 normal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Here is the AP database we have worked with normalized to the 5</a:t>
            </a:r>
            <a:r>
              <a:rPr lang="en-CA" baseline="30000" dirty="0"/>
              <a:t>th</a:t>
            </a:r>
            <a:r>
              <a:rPr lang="en-CA" dirty="0"/>
              <a:t> normal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Notice the addition of additional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will only normalize to the 3</a:t>
            </a:r>
            <a:r>
              <a:rPr lang="en-CA" baseline="30000" dirty="0"/>
              <a:t>rd</a:t>
            </a:r>
            <a:r>
              <a:rPr lang="en-CA" dirty="0"/>
              <a:t> normal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91B6-596E-46E8-9EE2-420D9879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FFD7-DE97-453A-81BE-4773E9FE545A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AFE1-765B-4867-9B9F-7D008F4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B2C9C-5348-4C3E-B3DD-A432EB8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74</a:t>
            </a:fld>
            <a:endParaRPr lang="en-US" dirty="0"/>
          </a:p>
        </p:txBody>
      </p:sp>
      <p:pic>
        <p:nvPicPr>
          <p:cNvPr id="7" name="Content Placeholder 6" descr="See page 331 in book.">
            <a:extLst>
              <a:ext uri="{FF2B5EF4-FFF2-40B4-BE49-F238E27FC236}">
                <a16:creationId xmlns:a16="http://schemas.microsoft.com/office/drawing/2014/main" id="{C5A8CADE-B4C0-4077-82CF-C7DD0948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1845734"/>
            <a:ext cx="6785436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E24F-B534-47F7-8D0A-A85DF0A1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MySQL Workbench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3FBA-3E15-433C-9B8D-5A072BE9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MySQL Workbench can be used to design a relational schema</a:t>
            </a:r>
          </a:p>
          <a:p>
            <a:r>
              <a:rPr lang="en-CA" dirty="0"/>
              <a:t>There are  few slides here to document the process</a:t>
            </a:r>
          </a:p>
          <a:p>
            <a:r>
              <a:rPr lang="en-CA" dirty="0"/>
              <a:t>There is a PDF document posted to further explain the process</a:t>
            </a:r>
          </a:p>
          <a:p>
            <a:r>
              <a:rPr lang="en-CA" dirty="0"/>
              <a:t>The lab today will have you create a small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85F3-B1D6-41D5-AD53-4729090F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4685-046E-44EF-BB6E-764F80B34214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8A0F-BD21-4F32-B92E-77040478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ABFA-EB34-487C-9E65-474D8BF3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30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6338-76F1-4579-AAE9-AC359EDF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MySQL Workbench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AC044-2087-494E-867A-A1F6B197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2215"/>
            <a:ext cx="6038850" cy="3981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A46E6-811D-4770-9414-D145D9ABB93C}"/>
              </a:ext>
            </a:extLst>
          </p:cNvPr>
          <p:cNvSpPr txBox="1"/>
          <p:nvPr/>
        </p:nvSpPr>
        <p:spPr>
          <a:xfrm>
            <a:off x="7406640" y="2063931"/>
            <a:ext cx="458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you open MySQL Workbench, click the Home icon on the left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Then click the + (plus sign) beside Models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017F5B-8C7F-418E-AFE6-C4482047367F}"/>
              </a:ext>
            </a:extLst>
          </p:cNvPr>
          <p:cNvSpPr/>
          <p:nvPr/>
        </p:nvSpPr>
        <p:spPr>
          <a:xfrm>
            <a:off x="1097280" y="3291840"/>
            <a:ext cx="666206" cy="418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28CD43-BEE4-4F5F-9115-31CAE4684D13}"/>
              </a:ext>
            </a:extLst>
          </p:cNvPr>
          <p:cNvSpPr/>
          <p:nvPr/>
        </p:nvSpPr>
        <p:spPr>
          <a:xfrm>
            <a:off x="3136900" y="3949700"/>
            <a:ext cx="266700" cy="342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8421C8-B706-4C94-A98E-49E283BC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C3F9-98DE-4161-B965-6959CA01E73D}" type="datetime2">
              <a:rPr lang="en-US" smtClean="0"/>
              <a:t>Monday, March 13, 2023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193AA8-5473-4333-B645-E0341528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2B9111-9708-4F25-916B-06403477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ADF2-4EC2-4CE3-A27C-361FCC90C99E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5194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102-716E-4D08-8222-B31BFF8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C8CE7-DF51-41B2-8D93-9A896BC9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1910716"/>
            <a:ext cx="5695950" cy="3209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A1F02-8131-4A74-BF58-138C8B7D200C}"/>
              </a:ext>
            </a:extLst>
          </p:cNvPr>
          <p:cNvSpPr txBox="1"/>
          <p:nvPr/>
        </p:nvSpPr>
        <p:spPr>
          <a:xfrm>
            <a:off x="6845300" y="21463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Double-click the Add Diagram icon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7D69A-2BC6-4289-9112-087A0646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49CD-932C-4A0F-9861-19E17612EBB0}" type="datetime2">
              <a:rPr lang="en-US" smtClean="0"/>
              <a:t>Monday, March 13, 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2F4C1-8994-45A7-AF0E-BEBCDC05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4F999-BEF8-40CC-8723-934FF1D5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ADF2-4EC2-4CE3-A27C-361FCC90C99E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6760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D121-60E1-412F-A88D-ACF6E1E3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F0A48-3B84-43B0-9E0D-43565A0EA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3563"/>
            <a:ext cx="7195459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8D0B1-759E-4F1E-A48C-334DA729F1A9}"/>
              </a:ext>
            </a:extLst>
          </p:cNvPr>
          <p:cNvSpPr txBox="1"/>
          <p:nvPr/>
        </p:nvSpPr>
        <p:spPr>
          <a:xfrm>
            <a:off x="8382000" y="205740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will open the area where you can design the EER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D67D1-0A96-4E78-B227-94C12BCA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D028-D65D-476A-B263-C71B0BC49B60}" type="datetime2">
              <a:rPr lang="en-US" smtClean="0"/>
              <a:t>Monday, March 13, 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EFA36-AF7B-4C67-9354-63B665B1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2869F-FB37-4ABA-8976-09A9DC1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ADF2-4EC2-4CE3-A27C-361FCC90C99E}" type="slidenum">
              <a:rPr lang="en-CA" smtClean="0"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560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9BF1-3E0D-4006-8EAA-CC39A2A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21759-9AE2-4F50-82E0-8AE527E2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95" y="382587"/>
            <a:ext cx="657225" cy="538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BC06-780B-4FC0-8FB6-CDB152352933}"/>
              </a:ext>
            </a:extLst>
          </p:cNvPr>
          <p:cNvSpPr txBox="1"/>
          <p:nvPr/>
        </p:nvSpPr>
        <p:spPr>
          <a:xfrm>
            <a:off x="406400" y="1943100"/>
            <a:ext cx="934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toolbar shows you the various objects you can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create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several different relationships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These depend on the cardinality, 1-M, 1-1 or even N-M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also show optionality or whether a relationship is mandatory or optional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D6801-C355-4AD6-A809-A8FF8902CF3A}"/>
              </a:ext>
            </a:extLst>
          </p:cNvPr>
          <p:cNvSpPr/>
          <p:nvPr/>
        </p:nvSpPr>
        <p:spPr>
          <a:xfrm>
            <a:off x="10437495" y="2730500"/>
            <a:ext cx="459105" cy="279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8A80F-49DD-4D0C-B62F-FE4148ED62B0}"/>
              </a:ext>
            </a:extLst>
          </p:cNvPr>
          <p:cNvSpPr/>
          <p:nvPr/>
        </p:nvSpPr>
        <p:spPr>
          <a:xfrm>
            <a:off x="10437495" y="3695700"/>
            <a:ext cx="459105" cy="186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855523-D6FC-4589-A210-1EBE3A4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4435-92AF-4C6B-8854-990775FCB1C9}" type="datetime2">
              <a:rPr lang="en-US" smtClean="0"/>
              <a:t>Monday, March 13, 2023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D79C6F-71A4-4DB7-81EA-CADF2DF8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593B188-982C-45B3-8DCF-12789B87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ADF2-4EC2-4CE3-A27C-361FCC90C99E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6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E20-2503-4A8C-A4F8-ECF409BE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Table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66EA-E3EF-4DD9-A3E9-FFA9CB60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DFA6-34C0-4752-B1AA-BE2D2306EFAB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C401-1CBE-4241-A6E8-7A83E5E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8A38-D912-4675-B339-9A52CD18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29A2F4-19F2-4EC1-9E4D-DC379E161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827213"/>
            <a:ext cx="353126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CB4DE2-71E2-4074-B382-677060DB1C57}"/>
              </a:ext>
            </a:extLst>
          </p:cNvPr>
          <p:cNvSpPr txBox="1"/>
          <p:nvPr/>
        </p:nvSpPr>
        <p:spPr>
          <a:xfrm>
            <a:off x="4628544" y="234424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EMPLOYEES table has details that describe the employee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These details should only be found once and only in one location in the database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8674696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D8D-B499-4384-B823-AD7E00FC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2B0-7D39-4564-9555-E9F2B6CE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Decide what you want to diagram before you diagram your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paper and work through the details for each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Each question will give you details about the design of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exercises are quite small, not too many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They will get you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one method to begin database design, using a narrative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B328-36ED-485C-9E79-EED89DAA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05C-BB39-4937-B7DB-2255716674EE}" type="datetime2">
              <a:rPr lang="en-US" smtClean="0"/>
              <a:t>Monday, March 13,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49F2-BB43-4C99-B0B6-5D8BB54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2914-2D00-43EC-A854-B0C2FCE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ADF2-4EC2-4CE3-A27C-361FCC90C99E}" type="slidenum">
              <a:rPr lang="en-CA" smtClean="0"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2381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9D22-6794-491D-995D-76DB3F58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6AFC-6618-438B-88CF-33BA1AD3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will introduce you to MySQL Workbench to create a database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There are a few questions that we will shown to you and you will have to design the database according to the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E012-D6D3-455A-8E9D-48825C00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ED9A-383D-47D5-95D2-DC1C9F5A6265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D75E-14B8-4B57-9AE1-2D1898A7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2262-F93E-4BC4-9DBD-A641B40F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A722-8498-40AE-B35D-E2A0E84B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EMPLOYEES Table Data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CA25-FC3A-4DD2-964D-6F0BDE4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FDB-07E9-44F2-822B-6253D8DEC3FA}" type="datetime2">
              <a:rPr lang="en-US" smtClean="0"/>
              <a:t>Monday, March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A78B-7CE6-4E7B-817F-28314BED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CCGC 5004 Database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5120-5BD5-4389-A883-3E5DC94E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465811D-C66F-4D98-9C78-FFA8A2C70A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933574"/>
            <a:ext cx="3909193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44E39-2AEF-41F0-9570-D4A59FE15948}"/>
              </a:ext>
            </a:extLst>
          </p:cNvPr>
          <p:cNvSpPr txBox="1"/>
          <p:nvPr/>
        </p:nvSpPr>
        <p:spPr>
          <a:xfrm>
            <a:off x="5156200" y="2095500"/>
            <a:ext cx="648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Look at rows in our EMPLOYEES table, does each row only occur once no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the entries in the columns are the same type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each column name unique to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Could I rearrange the order of the columns without affecting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Could the rows be in a different sequence or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 each cell contain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025375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3383</TotalTime>
  <Words>6020</Words>
  <Application>Microsoft Office PowerPoint</Application>
  <PresentationFormat>Widescreen</PresentationFormat>
  <Paragraphs>849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Symbol</vt:lpstr>
      <vt:lpstr>Times New Roman</vt:lpstr>
      <vt:lpstr>Verdana</vt:lpstr>
      <vt:lpstr>Wingdings</vt:lpstr>
      <vt:lpstr>Wingdings 3</vt:lpstr>
      <vt:lpstr>Retrospect</vt:lpstr>
      <vt:lpstr>CCGC 5004 Database Systems</vt:lpstr>
      <vt:lpstr>Objectives</vt:lpstr>
      <vt:lpstr>Introduction </vt:lpstr>
      <vt:lpstr>Is Anything Wrong with This?</vt:lpstr>
      <vt:lpstr>Basic steps for Designing a Data Structure </vt:lpstr>
      <vt:lpstr>Six Basic Steps for Designing a Data Structure</vt:lpstr>
      <vt:lpstr>Characteristics of a Table</vt:lpstr>
      <vt:lpstr>A Table Example</vt:lpstr>
      <vt:lpstr>Sample EMPLOYEES Table Data</vt:lpstr>
      <vt:lpstr>Relationships </vt:lpstr>
      <vt:lpstr>Consider the Following …</vt:lpstr>
      <vt:lpstr>Consider the Following …</vt:lpstr>
      <vt:lpstr>Consider the Following …</vt:lpstr>
      <vt:lpstr>Key Fields</vt:lpstr>
      <vt:lpstr>Primary Keys</vt:lpstr>
      <vt:lpstr>NULL Value</vt:lpstr>
      <vt:lpstr>Primary Key – Entity Integrity</vt:lpstr>
      <vt:lpstr>Surrogate Key</vt:lpstr>
      <vt:lpstr>Surrogate Key</vt:lpstr>
      <vt:lpstr>Foreign Key</vt:lpstr>
      <vt:lpstr>Foreign Keys</vt:lpstr>
      <vt:lpstr>Composite Key</vt:lpstr>
      <vt:lpstr>Composite Key</vt:lpstr>
      <vt:lpstr>Primary Key Development </vt:lpstr>
      <vt:lpstr>Primary Key Development </vt:lpstr>
      <vt:lpstr>Tables</vt:lpstr>
      <vt:lpstr>Characteristics of a Relational Table</vt:lpstr>
      <vt:lpstr>Entities and Instances</vt:lpstr>
      <vt:lpstr>Entity or Table Definitions</vt:lpstr>
      <vt:lpstr>Attribute Definitions</vt:lpstr>
      <vt:lpstr>Attributes</vt:lpstr>
      <vt:lpstr>Data Modeling</vt:lpstr>
      <vt:lpstr>Determine Entities</vt:lpstr>
      <vt:lpstr>Attributes vs. Entities</vt:lpstr>
      <vt:lpstr>What to Look for in an Attribute</vt:lpstr>
      <vt:lpstr>Finding Attributes</vt:lpstr>
      <vt:lpstr>Determining Relationships Between Entities</vt:lpstr>
      <vt:lpstr>Diagramming Conventions</vt:lpstr>
      <vt:lpstr>Relationship Syntax</vt:lpstr>
      <vt:lpstr>Relationship Types</vt:lpstr>
      <vt:lpstr>Practical Example</vt:lpstr>
      <vt:lpstr>An Invoice </vt:lpstr>
      <vt:lpstr>Data Elements on the Invoice </vt:lpstr>
      <vt:lpstr>Identifying Elements</vt:lpstr>
      <vt:lpstr>How to Subdivide Data Elements</vt:lpstr>
      <vt:lpstr>How to Subdivide Data Elements</vt:lpstr>
      <vt:lpstr>How to Identify Primary and Foreign Keys</vt:lpstr>
      <vt:lpstr>Identify Tables and Assign Columns </vt:lpstr>
      <vt:lpstr>Identify Tables and Assign Columns </vt:lpstr>
      <vt:lpstr>Tables with a One-to-Many Relationship</vt:lpstr>
      <vt:lpstr>Tables with a Many-to-Many Relationship</vt:lpstr>
      <vt:lpstr>Tables with a Many-to-Many Relationship</vt:lpstr>
      <vt:lpstr>Tables with a One-to-One Relationship</vt:lpstr>
      <vt:lpstr>Enforcing Relationships Between Tables</vt:lpstr>
      <vt:lpstr>Enforcing Relationships Between Tables</vt:lpstr>
      <vt:lpstr>Terms to Know About Data Structures</vt:lpstr>
      <vt:lpstr>How Normalization Works</vt:lpstr>
      <vt:lpstr>The First Three Normal Forms</vt:lpstr>
      <vt:lpstr>The Next Four Normal Forms</vt:lpstr>
      <vt:lpstr>The Benefits of Normalization</vt:lpstr>
      <vt:lpstr>First Normal Form</vt:lpstr>
      <vt:lpstr>First Normal Form</vt:lpstr>
      <vt:lpstr>First Normal Form</vt:lpstr>
      <vt:lpstr>First Normal Form</vt:lpstr>
      <vt:lpstr>First Normal Form</vt:lpstr>
      <vt:lpstr>Second Normal Form</vt:lpstr>
      <vt:lpstr>Second Normal Form</vt:lpstr>
      <vt:lpstr>Second Normal Form</vt:lpstr>
      <vt:lpstr>Third Normal Form</vt:lpstr>
      <vt:lpstr>Third Normal Form</vt:lpstr>
      <vt:lpstr>Third Normal Form</vt:lpstr>
      <vt:lpstr>Third Normal Form</vt:lpstr>
      <vt:lpstr>Third Normal Form</vt:lpstr>
      <vt:lpstr>Normalization</vt:lpstr>
      <vt:lpstr>Using MySQL Workbench  </vt:lpstr>
      <vt:lpstr>Open MySQL Workbench</vt:lpstr>
      <vt:lpstr>Add a Diagram</vt:lpstr>
      <vt:lpstr>Diagram Area</vt:lpstr>
      <vt:lpstr>Toolbar</vt:lpstr>
      <vt:lpstr>Steps</vt:lpstr>
      <vt:lpstr>Today’s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CCGC 5004 Database Systems</dc:title>
  <dc:creator>b1sfmp64 b1sfmp64</dc:creator>
  <cp:lastModifiedBy>b1sfmp64 b1sfmp64</cp:lastModifiedBy>
  <cp:revision>56</cp:revision>
  <dcterms:created xsi:type="dcterms:W3CDTF">2021-02-27T17:29:14Z</dcterms:created>
  <dcterms:modified xsi:type="dcterms:W3CDTF">2023-03-14T12:12:40Z</dcterms:modified>
</cp:coreProperties>
</file>