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7" r:id="rId2"/>
    <p:sldId id="288" r:id="rId3"/>
    <p:sldId id="306" r:id="rId4"/>
    <p:sldId id="304" r:id="rId5"/>
    <p:sldId id="271" r:id="rId6"/>
    <p:sldId id="272" r:id="rId7"/>
    <p:sldId id="273" r:id="rId8"/>
    <p:sldId id="297" r:id="rId9"/>
    <p:sldId id="307" r:id="rId10"/>
    <p:sldId id="296" r:id="rId11"/>
    <p:sldId id="295" r:id="rId12"/>
    <p:sldId id="303" r:id="rId13"/>
    <p:sldId id="276" r:id="rId14"/>
    <p:sldId id="300" r:id="rId15"/>
    <p:sldId id="289" r:id="rId16"/>
    <p:sldId id="298" r:id="rId17"/>
    <p:sldId id="262" r:id="rId18"/>
    <p:sldId id="263" r:id="rId19"/>
    <p:sldId id="265" r:id="rId20"/>
    <p:sldId id="308" r:id="rId21"/>
    <p:sldId id="275" r:id="rId22"/>
    <p:sldId id="293" r:id="rId23"/>
    <p:sldId id="292" r:id="rId24"/>
    <p:sldId id="291" r:id="rId25"/>
    <p:sldId id="269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278E8-F3D1-430C-9538-36D1F912665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D2E71-99EF-44B9-A6A1-0E27117A7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76F015-7A91-4C4C-ACE0-95EB8A6BF7E0}" type="slidenum">
              <a:rPr lang="en-US" altLang="en-US">
                <a:latin typeface="Times New Roman" pitchFamily="18" charset="0"/>
              </a:rPr>
              <a:pPr eaLnBrk="1" hangingPunct="1"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093DEA-A2B6-4987-92CD-B4B6A68F77F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1084B2-94A7-46BB-864C-850E77E958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ww.greenandgoldrugby.com/wp-content/uploads/2010/11/scrum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" y="762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 Myths and Lessons Learned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47100" y="6477000"/>
            <a:ext cx="51296" cy="1376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5770697"/>
            <a:ext cx="7772400" cy="8187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Steven McGee PMP/ACP/CSP/CSM/SPC4/CDA</a:t>
            </a:r>
          </a:p>
          <a:p>
            <a:r>
              <a:rPr lang="en-US" sz="2400" dirty="0"/>
              <a:t>Steven.mcgee@bcbsla.com</a:t>
            </a:r>
          </a:p>
        </p:txBody>
      </p:sp>
    </p:spTree>
    <p:extLst>
      <p:ext uri="{BB962C8B-B14F-4D97-AF65-F5344CB8AC3E}">
        <p14:creationId xmlns:p14="http://schemas.microsoft.com/office/powerpoint/2010/main" val="14042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Actually there are multiple levels of planning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Daily planning</a:t>
            </a:r>
          </a:p>
          <a:p>
            <a:pPr lvl="1"/>
            <a:r>
              <a:rPr lang="en-US" dirty="0"/>
              <a:t>Bi-weekly Sprint planning</a:t>
            </a:r>
          </a:p>
          <a:p>
            <a:pPr lvl="1"/>
            <a:r>
              <a:rPr lang="en-US" dirty="0"/>
              <a:t>Release Planning every 3 – 4 months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Agile does, in fact, produce documentation, even though it differs from that of Waterfall.</a:t>
            </a:r>
            <a:br>
              <a:rPr lang="en-US" dirty="0"/>
            </a:br>
            <a:endParaRPr lang="en-US" b="1" dirty="0"/>
          </a:p>
          <a:p>
            <a:pPr lvl="1"/>
            <a:r>
              <a:rPr lang="en-US" dirty="0"/>
              <a:t>Increased collaboration throughout Agile development projects provides all stakeholders with a better understanding of the end product as it is being created, thus reducing the need for some design documentation. 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For example, rather than create a single, lengthy document listing all project requirements, project managers might compile a collection of user stories that can be actively updated and maintained using software, prioritized on the fly, and used to provide real-time visibility into development progress.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 1: Agile Means No Planning/ Documentation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86400"/>
            <a:ext cx="13525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19200"/>
            <a:ext cx="231457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04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dhotmarketingblender.com/wp-content/uploads/2011/10/sliver-bullet-hi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62200"/>
            <a:ext cx="4267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Proponents of agile will sometimes claim that moving to agile will “fix all of your problems”.</a:t>
            </a:r>
          </a:p>
          <a:p>
            <a:endParaRPr lang="en-US" u="sng" dirty="0"/>
          </a:p>
          <a:p>
            <a:pPr marL="109728" indent="0">
              <a:buNone/>
            </a:pPr>
            <a:r>
              <a:rPr lang="en-US" u="sng" dirty="0"/>
              <a:t>That is not the case. </a:t>
            </a:r>
          </a:p>
          <a:p>
            <a:endParaRPr lang="en-US" dirty="0"/>
          </a:p>
          <a:p>
            <a:r>
              <a:rPr lang="en-US" dirty="0"/>
              <a:t>Agile Values and Principles point to Collaboration, Rapid Feedback Loops, and Quality.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this way, agile </a:t>
            </a:r>
            <a:r>
              <a:rPr lang="en-US" i="1" dirty="0"/>
              <a:t>exposes </a:t>
            </a:r>
            <a:r>
              <a:rPr lang="en-US" dirty="0"/>
              <a:t>your problems - before any issue can be addressed, it needs to be surfaced.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 2: Agile is a silver bullet solution!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2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true Scrum doesn’t discuss Project Managers – it focuses on the Product Owner, Scrum Master, and the Development Team.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Project Managers typically have different responsibilities, such as budgeting, reporting, and portfolio management.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projects using Scrum, these tasks are often split up between the product owner and scrum master.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Project Managers will often take the </a:t>
            </a:r>
            <a:br>
              <a:rPr lang="en-US" dirty="0"/>
            </a:br>
            <a:r>
              <a:rPr lang="en-US" dirty="0"/>
              <a:t>scrum master role and then train </a:t>
            </a:r>
            <a:br>
              <a:rPr lang="en-US" dirty="0"/>
            </a:br>
            <a:r>
              <a:rPr lang="en-US" dirty="0"/>
              <a:t>the product owners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 3: Agile Projects don’t use Project Managers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123rf_TiedUpBiz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0"/>
            <a:ext cx="228599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66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70866"/>
            <a:ext cx="8229600" cy="394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 4: Agile can be used for all/any software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6018311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recommended for systems where human life is on the line.</a:t>
            </a:r>
          </a:p>
          <a:p>
            <a:r>
              <a:rPr lang="en-US" sz="1400" dirty="0"/>
              <a:t>				NASA</a:t>
            </a:r>
          </a:p>
        </p:txBody>
      </p:sp>
    </p:spTree>
    <p:extLst>
      <p:ext uri="{BB962C8B-B14F-4D97-AF65-F5344CB8AC3E}">
        <p14:creationId xmlns:p14="http://schemas.microsoft.com/office/powerpoint/2010/main" val="352282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managers believe that self-organization is the same as anarchy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 self organized team is a group of motivated individuals, who manage their work (allocation, reallocation, estimation,, delivery, and rework) as a group.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They still require mentoring and coaching, but they don't require "command and control."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Management role does change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They provide care and feeding</a:t>
            </a:r>
          </a:p>
          <a:p>
            <a:pPr lvl="1"/>
            <a:r>
              <a:rPr lang="en-US" dirty="0"/>
              <a:t>They define clear vision and constraints</a:t>
            </a:r>
          </a:p>
          <a:p>
            <a:pPr lvl="1"/>
            <a:r>
              <a:rPr lang="en-US" dirty="0"/>
              <a:t>Not responsible for delivery</a:t>
            </a:r>
          </a:p>
          <a:p>
            <a:pPr lvl="1"/>
            <a:endParaRPr lang="en-US" dirty="0"/>
          </a:p>
          <a:p>
            <a:r>
              <a:rPr lang="en-US" dirty="0"/>
              <a:t>It is only within this confines does self-organization happen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 5: Agile = Anarchy</a:t>
            </a:r>
          </a:p>
        </p:txBody>
      </p:sp>
    </p:spTree>
    <p:extLst>
      <p:ext uri="{BB962C8B-B14F-4D97-AF65-F5344CB8AC3E}">
        <p14:creationId xmlns:p14="http://schemas.microsoft.com/office/powerpoint/2010/main" val="330962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319613"/>
            <a:ext cx="6324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 6: There’s only one way to do Agile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5400"/>
            <a:ext cx="2476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Agile Manifesto consists of four values and 12 principles.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style has benefits, as well as weaknesses, and one must evaluate their own specific situation to determine which interpretation is the best match.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long as you are adhering to the Agile Manifesto’s values and principles, you should be considered agile.</a:t>
            </a:r>
          </a:p>
        </p:txBody>
      </p:sp>
    </p:spTree>
    <p:extLst>
      <p:ext uri="{BB962C8B-B14F-4D97-AF65-F5344CB8AC3E}">
        <p14:creationId xmlns:p14="http://schemas.microsoft.com/office/powerpoint/2010/main" val="413364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Successful Agile implementations are more process-driven and coordinated than traditional waterfall implementations.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 7: Agile processes are less disciplined and structured than those of waterfall.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667000"/>
            <a:ext cx="8128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55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901700"/>
            <a:ext cx="4292600" cy="3086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4300" y="1143000"/>
            <a:ext cx="3441700" cy="2806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2100" y="4102100"/>
            <a:ext cx="4914900" cy="1943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547100" y="64770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33400" y="508000"/>
            <a:ext cx="8183779" cy="12003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883400" algn="l"/>
                <a:tab pos="7226300" algn="l"/>
              </a:tabLst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Myth 8: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projects….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6883400" algn="l"/>
                <a:tab pos="7226300" algn="l"/>
              </a:tabLst>
            </a:pPr>
            <a:r>
              <a:rPr lang="en-US" altLang="zh-CN" dirty="0"/>
              <a:t>		</a:t>
            </a:r>
            <a:r>
              <a:rPr lang="en-US" altLang="zh-CN" sz="2004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DSDM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6883400" algn="l"/>
                <a:tab pos="7226300" algn="l"/>
              </a:tabLst>
            </a:pPr>
            <a:r>
              <a:rPr lang="en-US" altLang="zh-CN" dirty="0"/>
              <a:t>	</a:t>
            </a:r>
            <a:r>
              <a:rPr lang="en-US" altLang="zh-CN" sz="15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www.dsdm.org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4000" y="4343400"/>
            <a:ext cx="3603551" cy="15594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dirty="0"/>
              <a:t>		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SAFe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5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sz="1600" dirty="0"/>
              <a:t>	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www.scaledagileframework.com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25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sz="1600" dirty="0"/>
              <a:t>			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DAD</a:t>
            </a:r>
          </a:p>
          <a:p>
            <a:pPr>
              <a:lnSpc>
                <a:spcPts val="18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https://www.ibm.com/developerworks/community/blogs/ambler/entry/dis</a:t>
            </a:r>
          </a:p>
          <a:p>
            <a:pPr>
              <a:lnSpc>
                <a:spcPts val="1200"/>
              </a:lnSpc>
              <a:tabLst>
                <a:tab pos="292100" algn="l"/>
                <a:tab pos="711200" algn="l"/>
                <a:tab pos="1435100" algn="l"/>
                <a:tab pos="1511300" algn="l"/>
              </a:tabLst>
            </a:pPr>
            <a:r>
              <a:rPr lang="en-US" altLang="zh-CN" sz="1600" dirty="0"/>
              <a:t>		</a:t>
            </a:r>
            <a:r>
              <a:rPr lang="en-US" altLang="zh-CN" sz="9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ciplined_agile_delivery_dad_lifecycle14?lang=en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1351422"/>
            <a:ext cx="7035800" cy="3632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422400" y="3429000"/>
            <a:ext cx="939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Evolving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33400" y="508000"/>
            <a:ext cx="7013074" cy="11105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914400" algn="l"/>
              </a:tabLst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Myth 9: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incremental,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spiral,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iterative,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renamed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9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52967" y="5551052"/>
            <a:ext cx="7170233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816600" algn="l"/>
              </a:tabLst>
            </a:pP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Source: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Palmquist,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Steven;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Lapham,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Mary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Ann;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Garcia-Miller,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Suzanne;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Chick,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Timothy;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Ozkaya,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Ipek.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Worlds: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Waterfall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Differences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Similarities</a:t>
            </a:r>
          </a:p>
          <a:p>
            <a:pPr>
              <a:lnSpc>
                <a:spcPts val="900"/>
              </a:lnSpc>
              <a:tabLst>
                <a:tab pos="5816600" algn="l"/>
              </a:tabLst>
            </a:pP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(CMU/SEI-2013-TN-021).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Institute,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Carnegie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Mellon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University,</a:t>
            </a:r>
            <a:r>
              <a:rPr lang="en-US" altLang="zh-CN" sz="8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  <a:tabLst>
                <a:tab pos="5816600" algn="l"/>
              </a:tabLst>
            </a:pPr>
            <a:r>
              <a:rPr lang="en-US" altLang="zh-CN" dirty="0"/>
              <a:t>	</a:t>
            </a:r>
            <a:r>
              <a:rPr lang="en-US" altLang="zh-CN" sz="696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5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524000"/>
            <a:ext cx="7239000" cy="38989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33400" y="495300"/>
            <a:ext cx="6506076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Myth 10: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Co-Located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98800" y="3276600"/>
            <a:ext cx="33274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55600" algn="l"/>
                <a:tab pos="11303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67%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>
              <a:lnSpc>
                <a:spcPts val="1900"/>
              </a:lnSpc>
              <a:tabLst>
                <a:tab pos="355600" algn="l"/>
                <a:tab pos="11303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respondents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say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managing</a:t>
            </a:r>
          </a:p>
          <a:p>
            <a:pPr>
              <a:lnSpc>
                <a:spcPts val="1900"/>
              </a:lnSpc>
              <a:tabLst>
                <a:tab pos="355600" algn="l"/>
                <a:tab pos="11303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</a:p>
          <a:p>
            <a:pPr>
              <a:lnSpc>
                <a:spcPts val="1900"/>
              </a:lnSpc>
              <a:tabLst>
                <a:tab pos="355600" algn="l"/>
                <a:tab pos="1130300" algn="l"/>
              </a:tabLst>
            </a:pPr>
            <a:r>
              <a:rPr lang="en-US" altLang="zh-CN" dirty="0"/>
              <a:t>		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orld-war-2-diaries.com/image-files/winston-churchill-colour-portrai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057400"/>
            <a:ext cx="3405406" cy="32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“Never let a good crisis go to waste” – Winston Churchill</a:t>
            </a:r>
          </a:p>
        </p:txBody>
      </p:sp>
      <p:sp>
        <p:nvSpPr>
          <p:cNvPr id="6" name="Rectangle 5"/>
          <p:cNvSpPr/>
          <p:nvPr/>
        </p:nvSpPr>
        <p:spPr>
          <a:xfrm>
            <a:off x="247650" y="1752600"/>
            <a:ext cx="4876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senior managers fear “Agile” because they equate it to “no documentation, anarchy (through self-organizing teams) and cowboy coding practices.” </a:t>
            </a:r>
            <a:br>
              <a:rPr lang="en-US" sz="1600" dirty="0"/>
            </a:b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Hard-core </a:t>
            </a:r>
            <a:r>
              <a:rPr lang="en-US" sz="1600" i="1" dirty="0" err="1"/>
              <a:t>agilistas</a:t>
            </a:r>
            <a:r>
              <a:rPr lang="en-US" sz="1600" dirty="0"/>
              <a:t> promote “the code </a:t>
            </a:r>
            <a:r>
              <a:rPr lang="en-US" sz="1600" b="1" dirty="0"/>
              <a:t>is</a:t>
            </a:r>
            <a:r>
              <a:rPr lang="en-US" sz="1600" dirty="0"/>
              <a:t> the documentation” and “we deliver to production every 2 weeks </a:t>
            </a:r>
            <a:r>
              <a:rPr lang="en-US" sz="1600" b="1" dirty="0"/>
              <a:t>whether the users are ready or not</a:t>
            </a:r>
            <a:r>
              <a:rPr lang="en-US" sz="1600" dirty="0"/>
              <a:t>.” </a:t>
            </a:r>
            <a:br>
              <a:rPr lang="en-US" sz="1600" dirty="0"/>
            </a:b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Hard pill in large organizations with diverse stakeholder groups, regulatory/compliance requirements, enterprise architecture standards, hundreds of interconnecting systems and ITIL based production support</a:t>
            </a:r>
          </a:p>
        </p:txBody>
      </p:sp>
    </p:spTree>
    <p:extLst>
      <p:ext uri="{BB962C8B-B14F-4D97-AF65-F5344CB8AC3E}">
        <p14:creationId xmlns:p14="http://schemas.microsoft.com/office/powerpoint/2010/main" val="397591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Lessons Learned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684" y="1481138"/>
            <a:ext cx="783063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Agile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145854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050" y="1943894"/>
            <a:ext cx="75819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Reasons </a:t>
            </a:r>
          </a:p>
        </p:txBody>
      </p:sp>
    </p:spTree>
    <p:extLst>
      <p:ext uri="{BB962C8B-B14F-4D97-AF65-F5344CB8AC3E}">
        <p14:creationId xmlns:p14="http://schemas.microsoft.com/office/powerpoint/2010/main" val="202379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7348" y="1481138"/>
            <a:ext cx="598930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Causes of Failure</a:t>
            </a:r>
          </a:p>
        </p:txBody>
      </p:sp>
    </p:spTree>
    <p:extLst>
      <p:ext uri="{BB962C8B-B14F-4D97-AF65-F5344CB8AC3E}">
        <p14:creationId xmlns:p14="http://schemas.microsoft.com/office/powerpoint/2010/main" val="7113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704" y="1481138"/>
            <a:ext cx="507859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Improvements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401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20700" y="635000"/>
            <a:ext cx="7430689" cy="42139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27000" algn="l"/>
                <a:tab pos="292100" algn="l"/>
              </a:tabLst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27000" algn="l"/>
                <a:tab pos="2921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myths,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myths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</a:p>
          <a:p>
            <a:pPr>
              <a:lnSpc>
                <a:spcPts val="2200"/>
              </a:lnSpc>
              <a:tabLst>
                <a:tab pos="127000" algn="l"/>
                <a:tab pos="2921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>
              <a:lnSpc>
                <a:spcPts val="2200"/>
              </a:lnSpc>
              <a:tabLst>
                <a:tab pos="127000" algn="l"/>
                <a:tab pos="292100" algn="l"/>
              </a:tabLst>
            </a:pPr>
            <a:endParaRPr lang="en-US" altLang="zh-CN" sz="2004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tabLst>
                <a:tab pos="127000" algn="l"/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Sometimes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anomalous</a:t>
            </a:r>
          </a:p>
          <a:p>
            <a:pPr>
              <a:lnSpc>
                <a:spcPts val="2500"/>
              </a:lnSpc>
              <a:tabLst>
                <a:tab pos="127000" algn="l"/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Often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happens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teams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trying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mimic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practices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</a:p>
          <a:p>
            <a:pPr>
              <a:lnSpc>
                <a:spcPts val="2000"/>
              </a:lnSpc>
              <a:tabLst>
                <a:tab pos="1270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fail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way</a:t>
            </a:r>
          </a:p>
          <a:p>
            <a:pPr>
              <a:lnSpc>
                <a:spcPts val="2000"/>
              </a:lnSpc>
              <a:tabLst>
                <a:tab pos="127000" algn="l"/>
                <a:tab pos="292100" algn="l"/>
              </a:tabLst>
            </a:pPr>
            <a:endParaRPr lang="en-US" altLang="zh-CN" sz="1800" dirty="0">
              <a:solidFill>
                <a:srgbClr val="3C4F8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tabLst>
                <a:tab pos="127000" algn="l"/>
                <a:tab pos="2921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counter examples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MYTHS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800"/>
              </a:lnSpc>
              <a:tabLst>
                <a:tab pos="127000" algn="l"/>
                <a:tab pos="292100" algn="l"/>
              </a:tabLst>
            </a:pPr>
            <a:endParaRPr lang="en-US" altLang="zh-CN" sz="2004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tabLst>
                <a:tab pos="127000" algn="l"/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isn’t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development’s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problems,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2000"/>
              </a:lnSpc>
              <a:tabLst>
                <a:tab pos="1270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myths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shouldn’t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3C4F82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539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A-</a:t>
            </a:r>
            <a:r>
              <a:rPr lang="en-US" b="1" dirty="0" err="1"/>
              <a:t>gil</a:t>
            </a:r>
            <a:r>
              <a:rPr lang="en-US" b="1" dirty="0"/>
              <a:t>-i-ty </a:t>
            </a:r>
            <a:r>
              <a:rPr lang="en-US" dirty="0"/>
              <a:t>(ә-'</a:t>
            </a:r>
            <a:r>
              <a:rPr lang="en-US" dirty="0" err="1"/>
              <a:t>ji</a:t>
            </a:r>
            <a:r>
              <a:rPr lang="en-US" dirty="0"/>
              <a:t>-</a:t>
            </a:r>
            <a:r>
              <a:rPr lang="en-US" dirty="0" err="1"/>
              <a:t>lә-tē</a:t>
            </a:r>
            <a:r>
              <a:rPr lang="en-US" dirty="0"/>
              <a:t>) Property consisting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quickness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lightness</a:t>
            </a:r>
            <a:r>
              <a:rPr lang="en-US" dirty="0"/>
              <a:t>,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ease of movement</a:t>
            </a:r>
            <a:r>
              <a:rPr lang="en-US" dirty="0"/>
              <a:t>; To be very </a:t>
            </a:r>
            <a:r>
              <a:rPr lang="en-US" dirty="0">
                <a:solidFill>
                  <a:srgbClr val="00B050"/>
                </a:solidFill>
              </a:rPr>
              <a:t>nimble</a:t>
            </a:r>
            <a:br>
              <a:rPr lang="en-US" dirty="0"/>
            </a:br>
            <a:endParaRPr lang="en-US" dirty="0"/>
          </a:p>
          <a:p>
            <a:pPr>
              <a:spcBef>
                <a:spcPts val="1000"/>
              </a:spcBef>
            </a:pPr>
            <a:r>
              <a:rPr lang="en-US" sz="1600" i="1" dirty="0"/>
              <a:t>The ability to create and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respond to change </a:t>
            </a:r>
            <a:r>
              <a:rPr lang="en-US" sz="1600" i="1" dirty="0"/>
              <a:t>in order to profit in a turbulent  business environment</a:t>
            </a:r>
          </a:p>
          <a:p>
            <a:pPr>
              <a:spcBef>
                <a:spcPts val="1000"/>
              </a:spcBef>
            </a:pPr>
            <a:r>
              <a:rPr lang="en-US" sz="1600" i="1" dirty="0"/>
              <a:t>The ability to </a:t>
            </a:r>
            <a:r>
              <a:rPr lang="en-US" sz="1600" dirty="0"/>
              <a:t>quickly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reprioritize</a:t>
            </a:r>
            <a:r>
              <a:rPr lang="en-US" sz="1600" dirty="0"/>
              <a:t> </a:t>
            </a:r>
            <a:r>
              <a:rPr lang="en-US" sz="1600" i="1" dirty="0"/>
              <a:t>use of resources when requirements, technology, and knowledge shift</a:t>
            </a:r>
          </a:p>
          <a:p>
            <a:pPr>
              <a:spcBef>
                <a:spcPts val="1000"/>
              </a:spcBef>
            </a:pPr>
            <a:r>
              <a:rPr lang="en-US" sz="1600" i="1" dirty="0"/>
              <a:t>A very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fast response </a:t>
            </a:r>
            <a:r>
              <a:rPr lang="en-US" sz="1600" i="1" dirty="0"/>
              <a:t>to sudden market changes and emerging threats by intensive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customer interaction</a:t>
            </a:r>
          </a:p>
          <a:p>
            <a:pPr>
              <a:spcBef>
                <a:spcPts val="1000"/>
              </a:spcBef>
            </a:pPr>
            <a:r>
              <a:rPr lang="en-US" sz="1600" i="1" dirty="0"/>
              <a:t>Use of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evolutionary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incremental</a:t>
            </a:r>
            <a:r>
              <a:rPr lang="en-US" sz="1600" i="1" dirty="0"/>
              <a:t>, and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iterative</a:t>
            </a:r>
            <a:r>
              <a:rPr lang="en-US" sz="1600" dirty="0"/>
              <a:t> </a:t>
            </a:r>
            <a:r>
              <a:rPr lang="en-US" sz="1600" i="1" dirty="0"/>
              <a:t>delivery to converge on an optimal customer solution</a:t>
            </a:r>
          </a:p>
          <a:p>
            <a:pPr>
              <a:spcBef>
                <a:spcPts val="1000"/>
              </a:spcBef>
            </a:pPr>
            <a:r>
              <a:rPr lang="en-US" sz="1600" i="1" dirty="0"/>
              <a:t>Maximizing </a:t>
            </a:r>
            <a:r>
              <a:rPr lang="en-US" sz="1600" b="1" dirty="0">
                <a:solidFill>
                  <a:srgbClr val="FF0000"/>
                </a:solidFill>
              </a:rPr>
              <a:t>BUSINESS VALUE </a:t>
            </a:r>
            <a:r>
              <a:rPr lang="en-US" sz="1600" i="1" dirty="0"/>
              <a:t>with right sized, just enough, and just-in-time processes and documentation</a:t>
            </a:r>
          </a:p>
          <a:p>
            <a:pPr marL="0" indent="0">
              <a:buNone/>
            </a:pPr>
            <a:r>
              <a:rPr lang="en-US" sz="1200" i="1" dirty="0"/>
              <a:t>Highsmith, J. A. (2002). Agile software development ecosystems. Boston, MA: Addison-Wesley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B0CA-740C-471E-8E5F-C22F8078A3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5F0000"/>
                </a:solidFill>
                <a:latin typeface="Impact"/>
                <a:cs typeface="Impact"/>
              </a:rPr>
              <a:t>What Does it mean?</a:t>
            </a:r>
            <a:br>
              <a:rPr lang="en-US" dirty="0">
                <a:latin typeface="Impact"/>
                <a:cs typeface="Impac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0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23D4A5-74FF-4E43-86D5-7CFB3589A38B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Agile Misconceptions?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18487" cy="11858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2400" dirty="0"/>
              <a:t>Agile means:  </a:t>
            </a:r>
            <a:r>
              <a:rPr lang="en-GB" altLang="en-US" sz="1800" dirty="0"/>
              <a:t>“letting the programming team do whatever they need to with no project management, and no architecture, allowing a solution to emerge, the programmers will do all the testing necessary with Unit Tests…” </a:t>
            </a:r>
            <a:endParaRPr lang="en-GB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636838"/>
            <a:ext cx="57150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24400"/>
            <a:ext cx="54102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5" name="Picture 7" descr="j04012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755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11" y="1139139"/>
            <a:ext cx="5485333" cy="4271061"/>
          </a:xfrm>
          <a:custGeom>
            <a:avLst/>
            <a:gdLst>
              <a:gd name="connsiteX0" fmla="*/ 0 w 5485333"/>
              <a:gd name="connsiteY0" fmla="*/ 0 h 4698962"/>
              <a:gd name="connsiteX1" fmla="*/ 5485333 w 5485333"/>
              <a:gd name="connsiteY1" fmla="*/ 0 h 4698962"/>
              <a:gd name="connsiteX2" fmla="*/ 5485333 w 5485333"/>
              <a:gd name="connsiteY2" fmla="*/ 4698961 h 4698962"/>
              <a:gd name="connsiteX3" fmla="*/ 0 w 5485333"/>
              <a:gd name="connsiteY3" fmla="*/ 4698961 h 4698962"/>
              <a:gd name="connsiteX4" fmla="*/ 0 w 5485333"/>
              <a:gd name="connsiteY4" fmla="*/ 0 h 4698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85333" h="4698962">
                <a:moveTo>
                  <a:pt x="0" y="0"/>
                </a:moveTo>
                <a:lnTo>
                  <a:pt x="5485333" y="0"/>
                </a:lnTo>
                <a:lnTo>
                  <a:pt x="5485333" y="4698961"/>
                </a:lnTo>
                <a:lnTo>
                  <a:pt x="0" y="469896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56" y="1451884"/>
            <a:ext cx="5575300" cy="391813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547100" y="64770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0200" y="368300"/>
            <a:ext cx="7683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Manifesto-Foundation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969000" y="1511300"/>
            <a:ext cx="2999475" cy="31752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241300" algn="l"/>
              </a:tabLst>
            </a:pP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Common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myth:</a:t>
            </a:r>
          </a:p>
          <a:p>
            <a:pPr>
              <a:lnSpc>
                <a:spcPts val="4000"/>
              </a:lnSpc>
              <a:tabLst>
                <a:tab pos="241300" algn="l"/>
              </a:tabLst>
            </a:pP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manifesto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3000"/>
              </a:lnSpc>
              <a:tabLst>
                <a:tab pos="241300" algn="l"/>
              </a:tabLst>
            </a:pP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often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misinterpreted</a:t>
            </a:r>
          </a:p>
          <a:p>
            <a:pPr>
              <a:lnSpc>
                <a:spcPts val="3000"/>
              </a:lnSpc>
              <a:tabLst>
                <a:tab pos="241300" algn="l"/>
              </a:tabLst>
            </a:pP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mean</a:t>
            </a:r>
          </a:p>
          <a:p>
            <a:pPr>
              <a:lnSpc>
                <a:spcPts val="4000"/>
              </a:lnSpc>
              <a:tabLst>
                <a:tab pos="241300" algn="l"/>
              </a:tabLst>
            </a:pP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documentation,</a:t>
            </a:r>
          </a:p>
          <a:p>
            <a:pPr>
              <a:lnSpc>
                <a:spcPts val="3000"/>
              </a:lnSpc>
              <a:tabLst>
                <a:tab pos="241300" algn="l"/>
              </a:tabLst>
            </a:pP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process,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3000"/>
              </a:lnSpc>
              <a:tabLst>
                <a:tab pos="241300" algn="l"/>
              </a:tabLst>
            </a:pP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plan!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0" name="TextBox 1"/>
          <p:cNvSpPr txBox="1"/>
          <p:nvPr/>
        </p:nvSpPr>
        <p:spPr>
          <a:xfrm>
            <a:off x="226427" y="1505303"/>
            <a:ext cx="5456758" cy="450892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dirty="0"/>
              <a:t>			</a:t>
            </a:r>
            <a:r>
              <a:rPr lang="en-US" altLang="zh-CN" sz="1400" dirty="0"/>
              <a:t>	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value:</a:t>
            </a:r>
          </a:p>
          <a:p>
            <a:pPr>
              <a:lnSpc>
                <a:spcPts val="33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sz="1400" dirty="0"/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Individuals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interactions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4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sz="1400" dirty="0"/>
              <a:t>										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</a:p>
          <a:p>
            <a:pPr>
              <a:lnSpc>
                <a:spcPts val="34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sz="1400" dirty="0"/>
              <a:t>				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software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comprehensive</a:t>
            </a:r>
          </a:p>
          <a:p>
            <a:pPr>
              <a:lnSpc>
                <a:spcPts val="24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sz="1400" dirty="0"/>
              <a:t>								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documentation</a:t>
            </a:r>
          </a:p>
          <a:p>
            <a:pPr>
              <a:lnSpc>
                <a:spcPts val="33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Customer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collaboration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negotiation</a:t>
            </a:r>
          </a:p>
          <a:p>
            <a:pPr>
              <a:lnSpc>
                <a:spcPts val="33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sz="1400" dirty="0"/>
              <a:t>		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Responding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plan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34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sz="1400" dirty="0"/>
              <a:t>		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sz="1400" dirty="0"/>
              <a:t>									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right,</a:t>
            </a:r>
          </a:p>
          <a:p>
            <a:pPr>
              <a:lnSpc>
                <a:spcPts val="2400"/>
              </a:lnSpc>
              <a:tabLst>
                <a:tab pos="76200" algn="l"/>
                <a:tab pos="215900" algn="l"/>
                <a:tab pos="304800" algn="l"/>
                <a:tab pos="431800" algn="l"/>
                <a:tab pos="558800" algn="l"/>
                <a:tab pos="723900" algn="l"/>
                <a:tab pos="736600" algn="l"/>
                <a:tab pos="1828800" algn="l"/>
                <a:tab pos="2349500" algn="l"/>
                <a:tab pos="2374900" algn="l"/>
              </a:tabLst>
            </a:pPr>
            <a:r>
              <a:rPr lang="en-US" altLang="zh-CN" sz="1400" dirty="0"/>
              <a:t>							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left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r>
              <a:rPr lang="en-US" altLang="zh-CN" dirty="0">
                <a:solidFill>
                  <a:srgbClr val="3C4F82"/>
                </a:solidFill>
                <a:latin typeface="Calibri" pitchFamily="18" charset="0"/>
                <a:cs typeface="Calibri" pitchFamily="18" charset="0"/>
              </a:rPr>
              <a:t>              http://www.agilemanifesto.org/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0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330200" y="368300"/>
            <a:ext cx="7487627" cy="10464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Accompanying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Manifesto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71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3000"/>
              </a:lnSpc>
              <a:tabLst/>
            </a:pPr>
            <a:endParaRPr lang="en-US" altLang="zh-CN" sz="2795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aspects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52507" y="1837346"/>
            <a:ext cx="1397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41400" y="1828800"/>
            <a:ext cx="7034362" cy="3803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priority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delivery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software.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23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requirements,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development…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23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Deliver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frequently,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couple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weeks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couple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months...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23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daily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throughout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project.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23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motivated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individuals.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need…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23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conveying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face-to-face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conversation.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7100" y="64770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200" y="368300"/>
            <a:ext cx="7487627" cy="10464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Accompanying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Manifesto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71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3000"/>
              </a:lnSpc>
              <a:tabLst/>
            </a:pPr>
            <a:endParaRPr lang="en-US" altLang="zh-CN" sz="2795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aspects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33400" y="1812121"/>
            <a:ext cx="2413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65069" y="1779243"/>
            <a:ext cx="7555145" cy="50603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progress.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promote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sustainable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development…a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</a:p>
          <a:p>
            <a:pPr>
              <a:lnSpc>
                <a:spcPts val="22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pace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indefinitely.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attention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excellence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>
              <a:lnSpc>
                <a:spcPts val="22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enhances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agility.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Simplicity--the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maximizing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done--is</a:t>
            </a:r>
          </a:p>
          <a:p>
            <a:pPr>
              <a:lnSpc>
                <a:spcPts val="22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essential.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architectures,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requirements,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emerge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>
              <a:lnSpc>
                <a:spcPts val="22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self-organizing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intervals,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reflects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pPr>
              <a:lnSpc>
                <a:spcPts val="2200"/>
              </a:lnSpc>
              <a:tabLst>
                <a:tab pos="3594100" algn="l"/>
                <a:tab pos="51689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effective,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tunes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adjusts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accordingly.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3594100" algn="l"/>
                <a:tab pos="5168900" algn="l"/>
              </a:tabLst>
            </a:pPr>
            <a:r>
              <a:rPr lang="en-US" altLang="zh-CN" dirty="0"/>
              <a:t>	</a:t>
            </a:r>
            <a:r>
              <a:rPr lang="en-US" altLang="zh-CN" sz="12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Adapted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http://agilemanifesto.org/principles.html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3594100" algn="l"/>
                <a:tab pos="5168900" algn="l"/>
              </a:tabLst>
            </a:pPr>
            <a:r>
              <a:rPr lang="en-US" altLang="zh-CN" dirty="0"/>
              <a:t>		</a:t>
            </a:r>
            <a:endParaRPr lang="en-US" altLang="zh-CN" sz="9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AFBB-6D84-4AC4-9E9C-CE64D1DF88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up</a:t>
            </a:r>
          </a:p>
          <a:p>
            <a:r>
              <a:rPr lang="en-US" dirty="0"/>
              <a:t>Agree on one Agile Myth you have heard</a:t>
            </a:r>
          </a:p>
          <a:p>
            <a:r>
              <a:rPr lang="en-US" dirty="0"/>
              <a:t>Write on a stickie</a:t>
            </a:r>
          </a:p>
          <a:p>
            <a:r>
              <a:rPr lang="en-US" dirty="0"/>
              <a:t>Post on wall</a:t>
            </a:r>
          </a:p>
          <a:p>
            <a:endParaRPr lang="en-US" dirty="0"/>
          </a:p>
          <a:p>
            <a:r>
              <a:rPr lang="en-US" dirty="0"/>
              <a:t>I will tell you which we will discuss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21066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Myths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1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883</TotalTime>
  <Words>1499</Words>
  <Application>Microsoft Office PowerPoint</Application>
  <PresentationFormat>On-screen Show (4:3)</PresentationFormat>
  <Paragraphs>248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Impact</vt:lpstr>
      <vt:lpstr>Lucida Sans Unicode</vt:lpstr>
      <vt:lpstr>Times New Roman</vt:lpstr>
      <vt:lpstr>Verdana</vt:lpstr>
      <vt:lpstr>Wingdings 2</vt:lpstr>
      <vt:lpstr>Wingdings 3</vt:lpstr>
      <vt:lpstr>Concourse</vt:lpstr>
      <vt:lpstr>Agile Myths and Lessons Learned</vt:lpstr>
      <vt:lpstr>“Never let a good crisis go to waste” – Winston Churchill</vt:lpstr>
      <vt:lpstr>What Does it mean? </vt:lpstr>
      <vt:lpstr>Agile Misconceptions?</vt:lpstr>
      <vt:lpstr>PowerPoint Presentation</vt:lpstr>
      <vt:lpstr>PowerPoint Presentation</vt:lpstr>
      <vt:lpstr>PowerPoint Presentation</vt:lpstr>
      <vt:lpstr>Exercise</vt:lpstr>
      <vt:lpstr>Agile Myths</vt:lpstr>
      <vt:lpstr>Myth 1: Agile Means No Planning/ Documentation</vt:lpstr>
      <vt:lpstr>Myth 2: Agile is a silver bullet solution!  </vt:lpstr>
      <vt:lpstr> Myth 3: Agile Projects don’t use Project Managers  </vt:lpstr>
      <vt:lpstr>Myth 4: Agile can be used for all/any software development</vt:lpstr>
      <vt:lpstr>Myth 5: Agile = Anarchy</vt:lpstr>
      <vt:lpstr>Myth 6: There’s only one way to do Agile</vt:lpstr>
      <vt:lpstr>Myth 7: Agile processes are less disciplined and structured than those of waterfall.  </vt:lpstr>
      <vt:lpstr>PowerPoint Presentation</vt:lpstr>
      <vt:lpstr>PowerPoint Presentation</vt:lpstr>
      <vt:lpstr>PowerPoint Presentation</vt:lpstr>
      <vt:lpstr>Agile Lessons Learned</vt:lpstr>
      <vt:lpstr>Lessons Learned: Agile Value Proposition</vt:lpstr>
      <vt:lpstr>Lessons Learned: Reasons </vt:lpstr>
      <vt:lpstr>Lessons learned: Causes of Failure</vt:lpstr>
      <vt:lpstr>Lessons Learned: Improvements</vt:lpstr>
      <vt:lpstr>PowerPoint Presentation</vt:lpstr>
      <vt:lpstr>Questions?</vt:lpstr>
    </vt:vector>
  </TitlesOfParts>
  <Company>Blue Cross Blue Shield of Louisiana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e41966</dc:creator>
  <cp:lastModifiedBy>Muhammad Alam</cp:lastModifiedBy>
  <cp:revision>39</cp:revision>
  <dcterms:created xsi:type="dcterms:W3CDTF">2016-07-21T14:32:40Z</dcterms:created>
  <dcterms:modified xsi:type="dcterms:W3CDTF">2020-12-26T00:44:19Z</dcterms:modified>
</cp:coreProperties>
</file>