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1" r:id="rId6"/>
    <p:sldId id="260"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895" autoAdjust="0"/>
  </p:normalViewPr>
  <p:slideViewPr>
    <p:cSldViewPr snapToGrid="0">
      <p:cViewPr varScale="1">
        <p:scale>
          <a:sx n="98" d="100"/>
          <a:sy n="98" d="100"/>
        </p:scale>
        <p:origin x="10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5FCBE-CCA8-413C-9150-D9B70CED695F}" type="datetimeFigureOut">
              <a:rPr lang="en-IN" smtClean="0"/>
              <a:t>20-03-2023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DBAF2-8FD8-4BD5-AAA2-A9A3F928721E}" type="slidenum">
              <a:rPr lang="en-IN" smtClean="0"/>
              <a:t>‹#›</a:t>
            </a:fld>
            <a:endParaRPr lang="en-IN"/>
          </a:p>
        </p:txBody>
      </p:sp>
    </p:spTree>
    <p:extLst>
      <p:ext uri="{BB962C8B-B14F-4D97-AF65-F5344CB8AC3E}">
        <p14:creationId xmlns:p14="http://schemas.microsoft.com/office/powerpoint/2010/main" val="145876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dirty="0">
                <a:solidFill>
                  <a:srgbClr val="374151"/>
                </a:solidFill>
                <a:effectLst/>
                <a:latin typeface="Söhne"/>
              </a:rPr>
              <a:t>Software-defined networks (SDN) offer several advantages over traditional networking technologies:</a:t>
            </a:r>
          </a:p>
          <a:p>
            <a:pPr algn="l">
              <a:buFont typeface="Arial" panose="020B0604020202020204" pitchFamily="34" charset="0"/>
              <a:buNone/>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Centralized control: SDN allows for a centralized controller that can manage and configure the entire network, making it easier to implement changes and improve network efficiency.</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Programmability: SDN allows for network programmability, making it easier to automate and customize network functions and policies(Network policies refer to a set of rules that determine how traffic is handled within a network. Programmability allows for the customization and automation of network policies, making it easier to implement and enforce rules that align with business objectives.).</a:t>
            </a:r>
          </a:p>
          <a:p>
            <a:pPr algn="l">
              <a:buFont typeface="Arial" panose="020B0604020202020204" pitchFamily="34" charset="0"/>
              <a:buChar char="•"/>
            </a:pPr>
            <a:endParaRPr lang="en-US" b="0" i="0" dirty="0">
              <a:solidFill>
                <a:srgbClr val="374151"/>
              </a:solidFill>
              <a:effectLst/>
              <a:latin typeface="Söhne"/>
            </a:endParaRPr>
          </a:p>
          <a:p>
            <a:endParaRPr lang="en-IN" dirty="0"/>
          </a:p>
          <a:p>
            <a:pPr algn="l"/>
            <a:r>
              <a:rPr lang="en-US" b="1" i="0" dirty="0">
                <a:solidFill>
                  <a:srgbClr val="374151"/>
                </a:solidFill>
                <a:effectLst/>
                <a:latin typeface="Söhne"/>
              </a:rPr>
              <a:t>Differences between SDN and traditional networking:</a:t>
            </a:r>
          </a:p>
          <a:p>
            <a:pPr algn="l"/>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Control plane separation: SDN separates the control plane(</a:t>
            </a:r>
            <a:r>
              <a:rPr lang="en-US" b="1" i="0" dirty="0">
                <a:solidFill>
                  <a:srgbClr val="374151"/>
                </a:solidFill>
                <a:effectLst/>
                <a:latin typeface="Söhne"/>
              </a:rPr>
              <a:t>The control plane is responsible for managing and configuring the data plane by making decisions on how to handle network traffic.</a:t>
            </a:r>
            <a:r>
              <a:rPr lang="en-US" b="0" i="0" dirty="0">
                <a:solidFill>
                  <a:srgbClr val="374151"/>
                </a:solidFill>
                <a:effectLst/>
                <a:latin typeface="Söhne"/>
              </a:rPr>
              <a:t>) from the data plane(</a:t>
            </a:r>
            <a:r>
              <a:rPr lang="en-US" b="1" i="0" dirty="0">
                <a:solidFill>
                  <a:srgbClr val="374151"/>
                </a:solidFill>
                <a:effectLst/>
                <a:latin typeface="Söhne"/>
              </a:rPr>
              <a:t>The data plane, also known as the forwarding plane, is responsible for the actual forwarding of network traffic within the network.</a:t>
            </a:r>
            <a:r>
              <a:rPr lang="en-US" b="0" i="0" dirty="0">
                <a:solidFill>
                  <a:srgbClr val="374151"/>
                </a:solidFill>
                <a:effectLst/>
                <a:latin typeface="Söhne"/>
              </a:rPr>
              <a:t>), allowing for greater flexibility and programmability, while traditional networking combines both.</a:t>
            </a:r>
          </a:p>
          <a:p>
            <a:pPr algn="l">
              <a:buFont typeface="Arial" panose="020B0604020202020204" pitchFamily="34" charset="0"/>
              <a:buNone/>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Dynamic traffic routing: SDN allows for dynamic traffic routing based on real-time network conditions, while traditional networking typically uses static routing protocols.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endParaRPr lang="en-IN" dirty="0"/>
          </a:p>
        </p:txBody>
      </p:sp>
      <p:sp>
        <p:nvSpPr>
          <p:cNvPr id="4" name="Slide Number Placeholder 3"/>
          <p:cNvSpPr>
            <a:spLocks noGrp="1"/>
          </p:cNvSpPr>
          <p:nvPr>
            <p:ph type="sldNum" sz="quarter" idx="5"/>
          </p:nvPr>
        </p:nvSpPr>
        <p:spPr/>
        <p:txBody>
          <a:bodyPr/>
          <a:lstStyle/>
          <a:p>
            <a:fld id="{2A2DBAF2-8FD8-4BD5-AAA2-A9A3F928721E}" type="slidenum">
              <a:rPr lang="en-IN" smtClean="0"/>
              <a:t>2</a:t>
            </a:fld>
            <a:endParaRPr lang="en-IN"/>
          </a:p>
        </p:txBody>
      </p:sp>
    </p:spTree>
    <p:extLst>
      <p:ext uri="{BB962C8B-B14F-4D97-AF65-F5344CB8AC3E}">
        <p14:creationId xmlns:p14="http://schemas.microsoft.com/office/powerpoint/2010/main" val="1064497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374151"/>
                </a:solidFill>
                <a:effectLst/>
                <a:latin typeface="Söhne"/>
              </a:rPr>
              <a:t>Skills gap: SDN requires a combination of networking, programming, and software-defined skills. Many traditional networking professionals may not have these skills, while many software developers may not have networking expertise. Finding candidates with the right mix of skills can be challenging.</a:t>
            </a:r>
          </a:p>
          <a:p>
            <a:endParaRPr lang="en-US" b="0" i="0" dirty="0">
              <a:solidFill>
                <a:srgbClr val="374151"/>
              </a:solidFill>
              <a:effectLst/>
              <a:latin typeface="Söhne"/>
            </a:endParaRPr>
          </a:p>
          <a:p>
            <a:r>
              <a:rPr lang="en-US" b="1" i="0" dirty="0">
                <a:solidFill>
                  <a:srgbClr val="374151"/>
                </a:solidFill>
                <a:effectLst/>
                <a:latin typeface="Söhne"/>
              </a:rPr>
              <a:t>Competition for talent: SDN is a high-demand skillset, and companies across various industries are vying for SDN talent. This competition for talent can drive up salaries and make it more challenging for smaller companies to attract top talent.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r>
              <a:rPr lang="en-US" b="1" i="0" dirty="0">
                <a:solidFill>
                  <a:srgbClr val="374151"/>
                </a:solidFill>
                <a:effectLst/>
                <a:latin typeface="Söhne"/>
              </a:rPr>
              <a:t>Lack of awareness: SDN is a relatively new technology, and not all developers may be familiar with it or have experience working with it. This could limit the pool of available candidates for SDN roles.</a:t>
            </a:r>
          </a:p>
          <a:p>
            <a:endParaRPr lang="en-US" b="0" i="0" dirty="0">
              <a:solidFill>
                <a:srgbClr val="374151"/>
              </a:solidFill>
              <a:effectLst/>
              <a:latin typeface="Söhne"/>
            </a:endParaRPr>
          </a:p>
          <a:p>
            <a:r>
              <a:rPr lang="en-US" b="0" i="0" dirty="0">
                <a:solidFill>
                  <a:srgbClr val="374151"/>
                </a:solidFill>
                <a:effectLst/>
                <a:latin typeface="Söhne"/>
              </a:rPr>
              <a:t>Reliance on certifications: Some companies may rely too heavily on certifications as a way to filter candidates, which could exclude otherwise qualified candidates who do not have specific SDN certifications.</a:t>
            </a:r>
          </a:p>
          <a:p>
            <a:endParaRPr lang="en-US" b="0" i="0" dirty="0">
              <a:solidFill>
                <a:srgbClr val="374151"/>
              </a:solidFill>
              <a:effectLst/>
              <a:latin typeface="Söhne"/>
            </a:endParaRPr>
          </a:p>
          <a:p>
            <a:r>
              <a:rPr lang="en-US" b="0" i="0" dirty="0">
                <a:solidFill>
                  <a:srgbClr val="374151"/>
                </a:solidFill>
                <a:effectLst/>
                <a:latin typeface="Söhne"/>
              </a:rPr>
              <a:t>Limited education options: While there are some SDN-focused courses and programs, they may not be widely available, which can limit the number of candidates who have formal education in SDN.</a:t>
            </a:r>
          </a:p>
          <a:p>
            <a:endParaRPr lang="en-US" b="0" i="0" dirty="0">
              <a:solidFill>
                <a:srgbClr val="374151"/>
              </a:solidFill>
              <a:effectLst/>
              <a:latin typeface="Söhne"/>
            </a:endParaRPr>
          </a:p>
          <a:p>
            <a:r>
              <a:rPr lang="en-US" b="0" i="0" dirty="0">
                <a:solidFill>
                  <a:srgbClr val="374151"/>
                </a:solidFill>
                <a:effectLst/>
                <a:latin typeface="Söhne"/>
              </a:rPr>
              <a:t>Rapidly evolving technology: SDN is still evolving, and new technologies and standards are being introduced regularly. This can make it challenging for candidates to keep up with the latest developments and for companies to find candidates who are up-to-date with the latest SDN trends and practices.</a:t>
            </a:r>
          </a:p>
        </p:txBody>
      </p:sp>
      <p:sp>
        <p:nvSpPr>
          <p:cNvPr id="4" name="Slide Number Placeholder 3"/>
          <p:cNvSpPr>
            <a:spLocks noGrp="1"/>
          </p:cNvSpPr>
          <p:nvPr>
            <p:ph type="sldNum" sz="quarter" idx="5"/>
          </p:nvPr>
        </p:nvSpPr>
        <p:spPr/>
        <p:txBody>
          <a:bodyPr/>
          <a:lstStyle/>
          <a:p>
            <a:fld id="{2A2DBAF2-8FD8-4BD5-AAA2-A9A3F928721E}" type="slidenum">
              <a:rPr lang="en-IN" smtClean="0"/>
              <a:t>3</a:t>
            </a:fld>
            <a:endParaRPr lang="en-IN"/>
          </a:p>
        </p:txBody>
      </p:sp>
    </p:spTree>
    <p:extLst>
      <p:ext uri="{BB962C8B-B14F-4D97-AF65-F5344CB8AC3E}">
        <p14:creationId xmlns:p14="http://schemas.microsoft.com/office/powerpoint/2010/main" val="281092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Rogers:</a:t>
            </a:r>
          </a:p>
          <a:p>
            <a:endParaRPr lang="en-IN" dirty="0"/>
          </a:p>
          <a:p>
            <a:r>
              <a:rPr lang="en-IN" dirty="0"/>
              <a:t>https://jobs.rogers.com/job/Toronto-IP-Network-Engineer-ON/996343000/</a:t>
            </a:r>
          </a:p>
          <a:p>
            <a:endParaRPr lang="en-IN" dirty="0"/>
          </a:p>
          <a:p>
            <a:r>
              <a:rPr lang="en-IN" dirty="0"/>
              <a:t>Bell:</a:t>
            </a:r>
          </a:p>
          <a:p>
            <a:endParaRPr lang="en-IN" dirty="0"/>
          </a:p>
          <a:p>
            <a:r>
              <a:rPr lang="en-IN" dirty="0"/>
              <a:t>https://jobs.bell.ca/ca/en/job/BECACA402151EXTERNALENCA/Senior-Advisor-Core-Engineering</a:t>
            </a:r>
          </a:p>
        </p:txBody>
      </p:sp>
      <p:sp>
        <p:nvSpPr>
          <p:cNvPr id="4" name="Slide Number Placeholder 3"/>
          <p:cNvSpPr>
            <a:spLocks noGrp="1"/>
          </p:cNvSpPr>
          <p:nvPr>
            <p:ph type="sldNum" sz="quarter" idx="5"/>
          </p:nvPr>
        </p:nvSpPr>
        <p:spPr/>
        <p:txBody>
          <a:bodyPr/>
          <a:lstStyle/>
          <a:p>
            <a:fld id="{2A2DBAF2-8FD8-4BD5-AAA2-A9A3F928721E}" type="slidenum">
              <a:rPr lang="en-IN" smtClean="0"/>
              <a:t>4</a:t>
            </a:fld>
            <a:endParaRPr lang="en-IN"/>
          </a:p>
        </p:txBody>
      </p:sp>
    </p:spTree>
    <p:extLst>
      <p:ext uri="{BB962C8B-B14F-4D97-AF65-F5344CB8AC3E}">
        <p14:creationId xmlns:p14="http://schemas.microsoft.com/office/powerpoint/2010/main" val="3210150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Bell:</a:t>
            </a:r>
          </a:p>
          <a:p>
            <a:endParaRPr lang="en-IN" dirty="0"/>
          </a:p>
          <a:p>
            <a:r>
              <a:rPr lang="en-IN" dirty="0"/>
              <a:t>SDN:</a:t>
            </a:r>
          </a:p>
          <a:p>
            <a:r>
              <a:rPr lang="en-IN" dirty="0"/>
              <a:t>https://jobs.bell.ca/ca/en/job/BECACA407996EXTERNALENCA/Senior-Network-Infrastructure-Architect-IP</a:t>
            </a:r>
          </a:p>
          <a:p>
            <a:endParaRPr lang="en-IN" dirty="0"/>
          </a:p>
        </p:txBody>
      </p:sp>
      <p:sp>
        <p:nvSpPr>
          <p:cNvPr id="4" name="Slide Number Placeholder 3"/>
          <p:cNvSpPr>
            <a:spLocks noGrp="1"/>
          </p:cNvSpPr>
          <p:nvPr>
            <p:ph type="sldNum" sz="quarter" idx="5"/>
          </p:nvPr>
        </p:nvSpPr>
        <p:spPr/>
        <p:txBody>
          <a:bodyPr/>
          <a:lstStyle/>
          <a:p>
            <a:fld id="{2A2DBAF2-8FD8-4BD5-AAA2-A9A3F928721E}" type="slidenum">
              <a:rPr lang="en-IN" smtClean="0"/>
              <a:t>5</a:t>
            </a:fld>
            <a:endParaRPr lang="en-IN"/>
          </a:p>
        </p:txBody>
      </p:sp>
    </p:spTree>
    <p:extLst>
      <p:ext uri="{BB962C8B-B14F-4D97-AF65-F5344CB8AC3E}">
        <p14:creationId xmlns:p14="http://schemas.microsoft.com/office/powerpoint/2010/main" val="35712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Bell:</a:t>
            </a:r>
          </a:p>
          <a:p>
            <a:endParaRPr lang="en-IN" dirty="0"/>
          </a:p>
          <a:p>
            <a:r>
              <a:rPr lang="en-IN" dirty="0"/>
              <a:t>SDN: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https://jobs.bell.ca/ca/en/job/BECACA407997EXTERNALENCA/Senior-Network-Infrastructure-Architect-Optical</a:t>
            </a:r>
          </a:p>
          <a:p>
            <a:endParaRPr lang="en-IN" dirty="0"/>
          </a:p>
          <a:p>
            <a:r>
              <a:rPr lang="en-IN" dirty="0"/>
              <a:t>Non SDN:</a:t>
            </a:r>
          </a:p>
          <a:p>
            <a:r>
              <a:rPr lang="en-IN" dirty="0"/>
              <a:t>https://jobs.bell.ca/ca/en/job/BECACA408693EXTERNALENCA/Specialist-Core-Engineering</a:t>
            </a:r>
          </a:p>
        </p:txBody>
      </p:sp>
      <p:sp>
        <p:nvSpPr>
          <p:cNvPr id="4" name="Slide Number Placeholder 3"/>
          <p:cNvSpPr>
            <a:spLocks noGrp="1"/>
          </p:cNvSpPr>
          <p:nvPr>
            <p:ph type="sldNum" sz="quarter" idx="5"/>
          </p:nvPr>
        </p:nvSpPr>
        <p:spPr/>
        <p:txBody>
          <a:bodyPr/>
          <a:lstStyle/>
          <a:p>
            <a:fld id="{2A2DBAF2-8FD8-4BD5-AAA2-A9A3F928721E}" type="slidenum">
              <a:rPr lang="en-IN" smtClean="0"/>
              <a:t>6</a:t>
            </a:fld>
            <a:endParaRPr lang="en-IN"/>
          </a:p>
        </p:txBody>
      </p:sp>
    </p:spTree>
    <p:extLst>
      <p:ext uri="{BB962C8B-B14F-4D97-AF65-F5344CB8AC3E}">
        <p14:creationId xmlns:p14="http://schemas.microsoft.com/office/powerpoint/2010/main" val="2660915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NoviFlow:</a:t>
            </a:r>
          </a:p>
          <a:p>
            <a:endParaRPr lang="en-IN" dirty="0"/>
          </a:p>
          <a:p>
            <a:r>
              <a:rPr lang="en-IN" dirty="0"/>
              <a:t>SDN:</a:t>
            </a:r>
          </a:p>
          <a:p>
            <a:r>
              <a:rPr lang="en-IN" dirty="0"/>
              <a:t>https://noviflow.com/forwarding-plane-team/</a:t>
            </a:r>
          </a:p>
          <a:p>
            <a:endParaRPr lang="en-IN" dirty="0"/>
          </a:p>
          <a:p>
            <a:endParaRPr lang="en-IN" dirty="0"/>
          </a:p>
        </p:txBody>
      </p:sp>
      <p:sp>
        <p:nvSpPr>
          <p:cNvPr id="4" name="Slide Number Placeholder 3"/>
          <p:cNvSpPr>
            <a:spLocks noGrp="1"/>
          </p:cNvSpPr>
          <p:nvPr>
            <p:ph type="sldNum" sz="quarter" idx="5"/>
          </p:nvPr>
        </p:nvSpPr>
        <p:spPr/>
        <p:txBody>
          <a:bodyPr/>
          <a:lstStyle/>
          <a:p>
            <a:fld id="{2A2DBAF2-8FD8-4BD5-AAA2-A9A3F928721E}" type="slidenum">
              <a:rPr lang="en-IN" smtClean="0"/>
              <a:t>7</a:t>
            </a:fld>
            <a:endParaRPr lang="en-IN"/>
          </a:p>
        </p:txBody>
      </p:sp>
    </p:spTree>
    <p:extLst>
      <p:ext uri="{BB962C8B-B14F-4D97-AF65-F5344CB8AC3E}">
        <p14:creationId xmlns:p14="http://schemas.microsoft.com/office/powerpoint/2010/main" val="3556618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NoviFlow:</a:t>
            </a:r>
          </a:p>
          <a:p>
            <a:endParaRPr lang="en-IN" dirty="0"/>
          </a:p>
          <a:p>
            <a:r>
              <a:rPr lang="en-IN" dirty="0"/>
              <a:t>SDN:</a:t>
            </a:r>
          </a:p>
          <a:p>
            <a:r>
              <a:rPr lang="en-IN" dirty="0"/>
              <a:t>https://noviflow.com/application-team-job-description/</a:t>
            </a:r>
          </a:p>
          <a:p>
            <a:endParaRPr lang="en-IN" dirty="0"/>
          </a:p>
          <a:p>
            <a:r>
              <a:rPr lang="en-IN" dirty="0"/>
              <a:t>Non SDN: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https://noviflow.com/technical-customer-support-representative/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0" i="0" dirty="0">
              <a:solidFill>
                <a:srgbClr val="085898"/>
              </a:solidFill>
              <a:effectLst/>
              <a:latin typeface="Poppins"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085898"/>
                </a:solidFill>
                <a:effectLst/>
                <a:latin typeface="Poppins" panose="00000500000000000000" pitchFamily="2" charset="0"/>
              </a:rPr>
              <a:t>Python Programmer</a:t>
            </a:r>
          </a:p>
          <a:p>
            <a:endParaRPr lang="en-IN" dirty="0"/>
          </a:p>
          <a:p>
            <a:endParaRPr lang="en-IN" dirty="0"/>
          </a:p>
        </p:txBody>
      </p:sp>
      <p:sp>
        <p:nvSpPr>
          <p:cNvPr id="4" name="Slide Number Placeholder 3"/>
          <p:cNvSpPr>
            <a:spLocks noGrp="1"/>
          </p:cNvSpPr>
          <p:nvPr>
            <p:ph type="sldNum" sz="quarter" idx="5"/>
          </p:nvPr>
        </p:nvSpPr>
        <p:spPr/>
        <p:txBody>
          <a:bodyPr/>
          <a:lstStyle/>
          <a:p>
            <a:fld id="{2A2DBAF2-8FD8-4BD5-AAA2-A9A3F928721E}" type="slidenum">
              <a:rPr lang="en-IN" smtClean="0"/>
              <a:t>8</a:t>
            </a:fld>
            <a:endParaRPr lang="en-IN"/>
          </a:p>
        </p:txBody>
      </p:sp>
    </p:spTree>
    <p:extLst>
      <p:ext uri="{BB962C8B-B14F-4D97-AF65-F5344CB8AC3E}">
        <p14:creationId xmlns:p14="http://schemas.microsoft.com/office/powerpoint/2010/main" val="1979670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endParaRPr lang="en-IN" dirty="0"/>
          </a:p>
        </p:txBody>
      </p:sp>
      <p:sp>
        <p:nvSpPr>
          <p:cNvPr id="4" name="Slide Number Placeholder 3"/>
          <p:cNvSpPr>
            <a:spLocks noGrp="1"/>
          </p:cNvSpPr>
          <p:nvPr>
            <p:ph type="sldNum" sz="quarter" idx="5"/>
          </p:nvPr>
        </p:nvSpPr>
        <p:spPr/>
        <p:txBody>
          <a:bodyPr/>
          <a:lstStyle/>
          <a:p>
            <a:fld id="{2A2DBAF2-8FD8-4BD5-AAA2-A9A3F928721E}" type="slidenum">
              <a:rPr lang="en-IN" smtClean="0"/>
              <a:t>9</a:t>
            </a:fld>
            <a:endParaRPr lang="en-IN"/>
          </a:p>
        </p:txBody>
      </p:sp>
    </p:spTree>
    <p:extLst>
      <p:ext uri="{BB962C8B-B14F-4D97-AF65-F5344CB8AC3E}">
        <p14:creationId xmlns:p14="http://schemas.microsoft.com/office/powerpoint/2010/main" val="41775823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BA58-6169-CD7B-C795-E7E827258AED}"/>
              </a:ext>
            </a:extLst>
          </p:cNvPr>
          <p:cNvSpPr>
            <a:spLocks noGrp="1"/>
          </p:cNvSpPr>
          <p:nvPr>
            <p:ph type="ctrTitle"/>
          </p:nvPr>
        </p:nvSpPr>
        <p:spPr>
          <a:xfrm>
            <a:off x="2152121" y="772363"/>
            <a:ext cx="9533465" cy="2044171"/>
          </a:xfrm>
        </p:spPr>
        <p:txBody>
          <a:bodyPr>
            <a:normAutofit/>
          </a:bodyPr>
          <a:lstStyle/>
          <a:p>
            <a:r>
              <a:rPr lang="en-US" sz="3200" dirty="0">
                <a:solidFill>
                  <a:schemeClr val="bg2">
                    <a:lumMod val="10000"/>
                    <a:lumOff val="90000"/>
                  </a:schemeClr>
                </a:solidFill>
              </a:rPr>
              <a:t>Why some companies in Canada are struggling to find quality SDN developer Candidates?</a:t>
            </a:r>
            <a:endParaRPr lang="en-IN" sz="3200" dirty="0">
              <a:solidFill>
                <a:schemeClr val="bg2">
                  <a:lumMod val="10000"/>
                  <a:lumOff val="90000"/>
                </a:schemeClr>
              </a:solidFill>
            </a:endParaRPr>
          </a:p>
        </p:txBody>
      </p:sp>
      <p:sp>
        <p:nvSpPr>
          <p:cNvPr id="3" name="Subtitle 2">
            <a:extLst>
              <a:ext uri="{FF2B5EF4-FFF2-40B4-BE49-F238E27FC236}">
                <a16:creationId xmlns:a16="http://schemas.microsoft.com/office/drawing/2014/main" id="{DA030386-576E-BE8D-32D2-AF19814B0C38}"/>
              </a:ext>
            </a:extLst>
          </p:cNvPr>
          <p:cNvSpPr>
            <a:spLocks noGrp="1"/>
          </p:cNvSpPr>
          <p:nvPr>
            <p:ph type="subTitle" idx="1"/>
          </p:nvPr>
        </p:nvSpPr>
        <p:spPr>
          <a:xfrm>
            <a:off x="2523067" y="3771371"/>
            <a:ext cx="8791575" cy="2341562"/>
          </a:xfrm>
        </p:spPr>
        <p:txBody>
          <a:bodyPr>
            <a:normAutofit lnSpcReduction="10000"/>
          </a:bodyPr>
          <a:lstStyle/>
          <a:p>
            <a:r>
              <a:rPr lang="en-IN" u="sng" dirty="0"/>
              <a:t>Group – 6</a:t>
            </a:r>
          </a:p>
          <a:p>
            <a:r>
              <a:rPr lang="en-IN" dirty="0"/>
              <a:t>-Aditi Pandya</a:t>
            </a:r>
          </a:p>
          <a:p>
            <a:r>
              <a:rPr lang="en-IN" dirty="0"/>
              <a:t>-Anjali Prajapati</a:t>
            </a:r>
          </a:p>
          <a:p>
            <a:r>
              <a:rPr lang="en-IN" dirty="0"/>
              <a:t>-Dhara Barot</a:t>
            </a:r>
          </a:p>
          <a:p>
            <a:r>
              <a:rPr lang="en-IN" dirty="0"/>
              <a:t>-Venkata Narasimha Vedavyas Muppavarapu</a:t>
            </a:r>
          </a:p>
          <a:p>
            <a:endParaRPr lang="en-IN" dirty="0"/>
          </a:p>
          <a:p>
            <a:endParaRPr lang="en-IN" dirty="0"/>
          </a:p>
        </p:txBody>
      </p:sp>
    </p:spTree>
    <p:extLst>
      <p:ext uri="{BB962C8B-B14F-4D97-AF65-F5344CB8AC3E}">
        <p14:creationId xmlns:p14="http://schemas.microsoft.com/office/powerpoint/2010/main" val="540006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3939C8C-BB70-8BF1-EA5E-B8492C356040}"/>
              </a:ext>
            </a:extLst>
          </p:cNvPr>
          <p:cNvSpPr txBox="1">
            <a:spLocks/>
          </p:cNvSpPr>
          <p:nvPr/>
        </p:nvSpPr>
        <p:spPr>
          <a:xfrm>
            <a:off x="1773380" y="1914235"/>
            <a:ext cx="6982693" cy="151476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IN" sz="4400" dirty="0">
                <a:solidFill>
                  <a:schemeClr val="bg2">
                    <a:lumMod val="10000"/>
                    <a:lumOff val="90000"/>
                  </a:schemeClr>
                </a:solidFill>
              </a:rPr>
              <a:t>Thankyou.</a:t>
            </a:r>
          </a:p>
        </p:txBody>
      </p:sp>
    </p:spTree>
    <p:extLst>
      <p:ext uri="{BB962C8B-B14F-4D97-AF65-F5344CB8AC3E}">
        <p14:creationId xmlns:p14="http://schemas.microsoft.com/office/powerpoint/2010/main" val="1264315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E09B-95F3-243C-0CD3-4602A0032B1C}"/>
              </a:ext>
            </a:extLst>
          </p:cNvPr>
          <p:cNvSpPr>
            <a:spLocks noGrp="1"/>
          </p:cNvSpPr>
          <p:nvPr>
            <p:ph type="title"/>
          </p:nvPr>
        </p:nvSpPr>
        <p:spPr>
          <a:xfrm>
            <a:off x="1141413" y="618518"/>
            <a:ext cx="6945312" cy="2910496"/>
          </a:xfrm>
        </p:spPr>
        <p:txBody>
          <a:bodyPr>
            <a:normAutofit fontScale="90000"/>
          </a:bodyPr>
          <a:lstStyle/>
          <a:p>
            <a:r>
              <a:rPr lang="en-IN" dirty="0">
                <a:solidFill>
                  <a:schemeClr val="bg2">
                    <a:lumMod val="10000"/>
                    <a:lumOff val="90000"/>
                  </a:schemeClr>
                </a:solidFill>
              </a:rPr>
              <a:t>WHY SDN?</a:t>
            </a:r>
            <a:br>
              <a:rPr lang="en-IN" dirty="0">
                <a:solidFill>
                  <a:schemeClr val="bg2">
                    <a:lumMod val="10000"/>
                    <a:lumOff val="90000"/>
                  </a:schemeClr>
                </a:solidFill>
              </a:rPr>
            </a:br>
            <a:br>
              <a:rPr lang="en-IN" dirty="0">
                <a:solidFill>
                  <a:schemeClr val="tx2"/>
                </a:solidFill>
              </a:rPr>
            </a:br>
            <a:r>
              <a:rPr lang="en-IN" dirty="0">
                <a:solidFill>
                  <a:schemeClr val="bg2">
                    <a:lumMod val="25000"/>
                    <a:lumOff val="75000"/>
                  </a:schemeClr>
                </a:solidFill>
              </a:rPr>
              <a:t>-</a:t>
            </a:r>
            <a:r>
              <a:rPr lang="en-IN" b="0" i="0" dirty="0">
                <a:solidFill>
                  <a:schemeClr val="bg2">
                    <a:lumMod val="25000"/>
                    <a:lumOff val="75000"/>
                  </a:schemeClr>
                </a:solidFill>
                <a:effectLst/>
                <a:latin typeface="Söhne"/>
              </a:rPr>
              <a:t>Centralized control</a:t>
            </a:r>
            <a:br>
              <a:rPr lang="en-IN" b="0" i="0" dirty="0">
                <a:solidFill>
                  <a:schemeClr val="bg2">
                    <a:lumMod val="25000"/>
                    <a:lumOff val="75000"/>
                  </a:schemeClr>
                </a:solidFill>
                <a:effectLst/>
                <a:latin typeface="Söhne"/>
              </a:rPr>
            </a:br>
            <a:r>
              <a:rPr lang="en-IN" b="0" i="0" dirty="0">
                <a:solidFill>
                  <a:schemeClr val="bg2">
                    <a:lumMod val="25000"/>
                    <a:lumOff val="75000"/>
                  </a:schemeClr>
                </a:solidFill>
                <a:effectLst/>
                <a:latin typeface="Söhne"/>
              </a:rPr>
              <a:t>-Programmability</a:t>
            </a:r>
            <a:br>
              <a:rPr lang="en-IN" b="0" i="0" dirty="0">
                <a:solidFill>
                  <a:schemeClr val="bg2">
                    <a:lumMod val="25000"/>
                    <a:lumOff val="75000"/>
                  </a:schemeClr>
                </a:solidFill>
                <a:effectLst/>
                <a:latin typeface="Söhne"/>
              </a:rPr>
            </a:br>
            <a:br>
              <a:rPr lang="en-IN" b="0" i="0" dirty="0">
                <a:solidFill>
                  <a:srgbClr val="374151"/>
                </a:solidFill>
                <a:effectLst/>
                <a:latin typeface="Söhne"/>
              </a:rPr>
            </a:br>
            <a:endParaRPr lang="en-IN" dirty="0">
              <a:solidFill>
                <a:schemeClr val="tx2"/>
              </a:solidFill>
            </a:endParaRPr>
          </a:p>
        </p:txBody>
      </p:sp>
      <p:sp>
        <p:nvSpPr>
          <p:cNvPr id="3" name="Title 1">
            <a:extLst>
              <a:ext uri="{FF2B5EF4-FFF2-40B4-BE49-F238E27FC236}">
                <a16:creationId xmlns:a16="http://schemas.microsoft.com/office/drawing/2014/main" id="{403CBA98-2B36-597B-B088-BF2471CA01D7}"/>
              </a:ext>
            </a:extLst>
          </p:cNvPr>
          <p:cNvSpPr txBox="1">
            <a:spLocks/>
          </p:cNvSpPr>
          <p:nvPr/>
        </p:nvSpPr>
        <p:spPr>
          <a:xfrm>
            <a:off x="1141413" y="3529014"/>
            <a:ext cx="9909174" cy="291049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solidFill>
                  <a:schemeClr val="bg2">
                    <a:lumMod val="10000"/>
                    <a:lumOff val="90000"/>
                  </a:schemeClr>
                </a:solidFill>
              </a:rPr>
              <a:t>Difference between SDN and traditional networking:</a:t>
            </a:r>
          </a:p>
          <a:p>
            <a:br>
              <a:rPr lang="en-IN" dirty="0">
                <a:solidFill>
                  <a:schemeClr val="tx2"/>
                </a:solidFill>
              </a:rPr>
            </a:br>
            <a:r>
              <a:rPr lang="en-IN" dirty="0">
                <a:solidFill>
                  <a:schemeClr val="bg2">
                    <a:lumMod val="25000"/>
                    <a:lumOff val="75000"/>
                  </a:schemeClr>
                </a:solidFill>
              </a:rPr>
              <a:t>-</a:t>
            </a:r>
            <a:r>
              <a:rPr lang="en-US" b="0" i="0" dirty="0">
                <a:solidFill>
                  <a:schemeClr val="bg2">
                    <a:lumMod val="25000"/>
                    <a:lumOff val="75000"/>
                  </a:schemeClr>
                </a:solidFill>
                <a:effectLst/>
                <a:latin typeface="Söhne"/>
              </a:rPr>
              <a:t>Control plane separation</a:t>
            </a:r>
            <a:br>
              <a:rPr lang="en-IN" dirty="0">
                <a:solidFill>
                  <a:schemeClr val="bg2">
                    <a:lumMod val="25000"/>
                    <a:lumOff val="75000"/>
                  </a:schemeClr>
                </a:solidFill>
                <a:latin typeface="Söhne"/>
              </a:rPr>
            </a:br>
            <a:r>
              <a:rPr lang="en-IN" dirty="0">
                <a:solidFill>
                  <a:schemeClr val="bg2">
                    <a:lumMod val="25000"/>
                    <a:lumOff val="75000"/>
                  </a:schemeClr>
                </a:solidFill>
                <a:latin typeface="Söhne"/>
              </a:rPr>
              <a:t>-</a:t>
            </a:r>
            <a:r>
              <a:rPr lang="en-US" b="0" i="0" dirty="0">
                <a:solidFill>
                  <a:schemeClr val="bg2">
                    <a:lumMod val="25000"/>
                    <a:lumOff val="75000"/>
                  </a:schemeClr>
                </a:solidFill>
                <a:effectLst/>
                <a:latin typeface="Söhne"/>
              </a:rPr>
              <a:t>Dynamic traffic routing</a:t>
            </a:r>
            <a:br>
              <a:rPr lang="en-IN" dirty="0">
                <a:solidFill>
                  <a:schemeClr val="bg2">
                    <a:lumMod val="25000"/>
                    <a:lumOff val="75000"/>
                  </a:schemeClr>
                </a:solidFill>
                <a:latin typeface="Söhne"/>
              </a:rPr>
            </a:br>
            <a:br>
              <a:rPr lang="en-IN" dirty="0">
                <a:solidFill>
                  <a:srgbClr val="374151"/>
                </a:solidFill>
                <a:latin typeface="Söhne"/>
              </a:rPr>
            </a:br>
            <a:endParaRPr lang="en-IN" dirty="0">
              <a:solidFill>
                <a:schemeClr val="tx2"/>
              </a:solidFill>
            </a:endParaRPr>
          </a:p>
        </p:txBody>
      </p:sp>
    </p:spTree>
    <p:extLst>
      <p:ext uri="{BB962C8B-B14F-4D97-AF65-F5344CB8AC3E}">
        <p14:creationId xmlns:p14="http://schemas.microsoft.com/office/powerpoint/2010/main" val="114641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E1E5-C703-5EDF-04F0-AFD90BB67C17}"/>
              </a:ext>
            </a:extLst>
          </p:cNvPr>
          <p:cNvSpPr>
            <a:spLocks noGrp="1"/>
          </p:cNvSpPr>
          <p:nvPr>
            <p:ph type="title"/>
          </p:nvPr>
        </p:nvSpPr>
        <p:spPr>
          <a:xfrm>
            <a:off x="1141413" y="618518"/>
            <a:ext cx="9905998" cy="1023670"/>
          </a:xfrm>
        </p:spPr>
        <p:txBody>
          <a:bodyPr>
            <a:normAutofit/>
          </a:bodyPr>
          <a:lstStyle/>
          <a:p>
            <a:r>
              <a:rPr lang="en-IN" sz="4000" dirty="0">
                <a:solidFill>
                  <a:schemeClr val="bg2">
                    <a:lumMod val="10000"/>
                    <a:lumOff val="90000"/>
                  </a:schemeClr>
                </a:solidFill>
              </a:rPr>
              <a:t>Problem Statement assessment</a:t>
            </a:r>
          </a:p>
        </p:txBody>
      </p:sp>
      <p:sp>
        <p:nvSpPr>
          <p:cNvPr id="3" name="Title 1">
            <a:extLst>
              <a:ext uri="{FF2B5EF4-FFF2-40B4-BE49-F238E27FC236}">
                <a16:creationId xmlns:a16="http://schemas.microsoft.com/office/drawing/2014/main" id="{20071D03-9C5F-D5F7-93F1-E094B38813BD}"/>
              </a:ext>
            </a:extLst>
          </p:cNvPr>
          <p:cNvSpPr txBox="1">
            <a:spLocks/>
          </p:cNvSpPr>
          <p:nvPr/>
        </p:nvSpPr>
        <p:spPr>
          <a:xfrm>
            <a:off x="1141413" y="1751142"/>
            <a:ext cx="9075607" cy="433603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solidFill>
                  <a:schemeClr val="bg2">
                    <a:lumMod val="10000"/>
                    <a:lumOff val="90000"/>
                  </a:schemeClr>
                </a:solidFill>
              </a:rPr>
              <a:t>Reasons:</a:t>
            </a:r>
          </a:p>
          <a:p>
            <a:endParaRPr lang="en-IN" dirty="0">
              <a:solidFill>
                <a:schemeClr val="tx2"/>
              </a:solidFill>
            </a:endParaRPr>
          </a:p>
          <a:p>
            <a:pPr marL="857250" indent="-857250">
              <a:buFont typeface="Arial" panose="020B0604020202020204" pitchFamily="34" charset="0"/>
              <a:buChar char="•"/>
            </a:pPr>
            <a:r>
              <a:rPr lang="en-IN" b="0" i="0" dirty="0">
                <a:solidFill>
                  <a:schemeClr val="bg2">
                    <a:lumMod val="25000"/>
                    <a:lumOff val="75000"/>
                  </a:schemeClr>
                </a:solidFill>
                <a:effectLst/>
                <a:latin typeface="Söhne"/>
              </a:rPr>
              <a:t>Skills gap</a:t>
            </a:r>
          </a:p>
          <a:p>
            <a:pPr marL="857250" indent="-857250">
              <a:buFont typeface="Arial" panose="020B0604020202020204" pitchFamily="34" charset="0"/>
              <a:buChar char="•"/>
            </a:pPr>
            <a:r>
              <a:rPr lang="en-US" b="0" i="0" dirty="0">
                <a:solidFill>
                  <a:schemeClr val="bg2">
                    <a:lumMod val="25000"/>
                    <a:lumOff val="75000"/>
                  </a:schemeClr>
                </a:solidFill>
                <a:effectLst/>
                <a:latin typeface="Söhne"/>
              </a:rPr>
              <a:t>Competition for talent</a:t>
            </a:r>
          </a:p>
          <a:p>
            <a:pPr marL="857250" indent="-857250">
              <a:buFont typeface="Arial" panose="020B0604020202020204" pitchFamily="34" charset="0"/>
              <a:buChar char="•"/>
            </a:pPr>
            <a:r>
              <a:rPr lang="en-IN" b="0" i="0" dirty="0">
                <a:solidFill>
                  <a:schemeClr val="bg2">
                    <a:lumMod val="25000"/>
                    <a:lumOff val="75000"/>
                  </a:schemeClr>
                </a:solidFill>
                <a:effectLst/>
                <a:latin typeface="Söhne"/>
              </a:rPr>
              <a:t>Lack of awareness</a:t>
            </a:r>
            <a:endParaRPr lang="en-IN" b="0" i="0" dirty="0">
              <a:solidFill>
                <a:schemeClr val="tx2">
                  <a:lumMod val="40000"/>
                  <a:lumOff val="60000"/>
                </a:schemeClr>
              </a:solidFill>
              <a:effectLst/>
              <a:latin typeface="Söhne"/>
            </a:endParaRPr>
          </a:p>
          <a:p>
            <a:pPr marL="857250" indent="-857250">
              <a:buFont typeface="Arial" panose="020B0604020202020204" pitchFamily="34" charset="0"/>
              <a:buChar char="•"/>
            </a:pPr>
            <a:r>
              <a:rPr lang="en-US" b="0" i="0" dirty="0">
                <a:solidFill>
                  <a:schemeClr val="tx2">
                    <a:lumMod val="40000"/>
                    <a:lumOff val="60000"/>
                  </a:schemeClr>
                </a:solidFill>
                <a:effectLst/>
                <a:latin typeface="Söhne"/>
              </a:rPr>
              <a:t>Reliance on certifications</a:t>
            </a:r>
          </a:p>
          <a:p>
            <a:pPr marL="857250" indent="-857250">
              <a:buFont typeface="Arial" panose="020B0604020202020204" pitchFamily="34" charset="0"/>
              <a:buChar char="•"/>
            </a:pPr>
            <a:r>
              <a:rPr lang="en-US" b="0" i="0" dirty="0">
                <a:solidFill>
                  <a:schemeClr val="tx2">
                    <a:lumMod val="40000"/>
                    <a:lumOff val="60000"/>
                  </a:schemeClr>
                </a:solidFill>
                <a:effectLst/>
                <a:latin typeface="Söhne"/>
              </a:rPr>
              <a:t>Limited education options</a:t>
            </a:r>
          </a:p>
          <a:p>
            <a:pPr marL="857250" indent="-857250">
              <a:buFont typeface="Arial" panose="020B0604020202020204" pitchFamily="34" charset="0"/>
              <a:buChar char="•"/>
            </a:pPr>
            <a:r>
              <a:rPr lang="en-IN" b="0" i="0" dirty="0">
                <a:solidFill>
                  <a:schemeClr val="tx2">
                    <a:lumMod val="40000"/>
                    <a:lumOff val="60000"/>
                  </a:schemeClr>
                </a:solidFill>
                <a:effectLst/>
                <a:latin typeface="Söhne"/>
              </a:rPr>
              <a:t>Rapidly evolving technology</a:t>
            </a:r>
            <a:endParaRPr lang="en-US" b="0" i="0" dirty="0">
              <a:solidFill>
                <a:schemeClr val="tx2">
                  <a:lumMod val="40000"/>
                  <a:lumOff val="60000"/>
                </a:schemeClr>
              </a:solidFill>
              <a:effectLst/>
              <a:latin typeface="Söhne"/>
            </a:endParaRPr>
          </a:p>
          <a:p>
            <a:endParaRPr lang="en-IN" b="0" i="0" dirty="0">
              <a:solidFill>
                <a:schemeClr val="bg2">
                  <a:lumMod val="25000"/>
                  <a:lumOff val="75000"/>
                </a:schemeClr>
              </a:solidFill>
              <a:effectLst/>
              <a:latin typeface="Söhne"/>
            </a:endParaRPr>
          </a:p>
          <a:p>
            <a:br>
              <a:rPr lang="en-IN" dirty="0">
                <a:solidFill>
                  <a:schemeClr val="bg2">
                    <a:lumMod val="25000"/>
                    <a:lumOff val="75000"/>
                  </a:schemeClr>
                </a:solidFill>
                <a:latin typeface="Söhne"/>
              </a:rPr>
            </a:br>
            <a:br>
              <a:rPr lang="en-IN" dirty="0">
                <a:solidFill>
                  <a:srgbClr val="374151"/>
                </a:solidFill>
                <a:latin typeface="Söhne"/>
              </a:rPr>
            </a:br>
            <a:endParaRPr lang="en-IN" dirty="0">
              <a:solidFill>
                <a:schemeClr val="tx2"/>
              </a:solidFill>
            </a:endParaRPr>
          </a:p>
        </p:txBody>
      </p:sp>
    </p:spTree>
    <p:extLst>
      <p:ext uri="{BB962C8B-B14F-4D97-AF65-F5344CB8AC3E}">
        <p14:creationId xmlns:p14="http://schemas.microsoft.com/office/powerpoint/2010/main" val="690150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E09B-95F3-243C-0CD3-4602A0032B1C}"/>
              </a:ext>
            </a:extLst>
          </p:cNvPr>
          <p:cNvSpPr>
            <a:spLocks noGrp="1"/>
          </p:cNvSpPr>
          <p:nvPr>
            <p:ph type="title"/>
          </p:nvPr>
        </p:nvSpPr>
        <p:spPr>
          <a:xfrm>
            <a:off x="796699" y="321300"/>
            <a:ext cx="10755661" cy="507307"/>
          </a:xfrm>
        </p:spPr>
        <p:txBody>
          <a:bodyPr>
            <a:normAutofit fontScale="90000"/>
          </a:bodyPr>
          <a:lstStyle/>
          <a:p>
            <a:br>
              <a:rPr lang="en-IN" sz="2200" dirty="0">
                <a:solidFill>
                  <a:schemeClr val="tx2"/>
                </a:solidFill>
              </a:rPr>
            </a:br>
            <a:br>
              <a:rPr lang="en-IN" dirty="0">
                <a:solidFill>
                  <a:schemeClr val="tx2"/>
                </a:solidFill>
              </a:rPr>
            </a:br>
            <a:r>
              <a:rPr lang="en-IN" sz="2700" dirty="0">
                <a:solidFill>
                  <a:schemeClr val="bg2">
                    <a:lumMod val="25000"/>
                    <a:lumOff val="75000"/>
                  </a:schemeClr>
                </a:solidFill>
              </a:rPr>
              <a:t>Rogers					Bell </a:t>
            </a:r>
            <a:br>
              <a:rPr lang="en-IN" sz="2000" dirty="0">
                <a:solidFill>
                  <a:schemeClr val="bg2">
                    <a:lumMod val="25000"/>
                    <a:lumOff val="75000"/>
                  </a:schemeClr>
                </a:solidFill>
              </a:rPr>
            </a:br>
            <a:endParaRPr lang="en-IN" sz="2000" dirty="0">
              <a:solidFill>
                <a:schemeClr val="bg2">
                  <a:lumMod val="25000"/>
                  <a:lumOff val="75000"/>
                </a:schemeClr>
              </a:solidFill>
            </a:endParaRPr>
          </a:p>
        </p:txBody>
      </p:sp>
      <p:pic>
        <p:nvPicPr>
          <p:cNvPr id="5" name="Picture 4">
            <a:extLst>
              <a:ext uri="{FF2B5EF4-FFF2-40B4-BE49-F238E27FC236}">
                <a16:creationId xmlns:a16="http://schemas.microsoft.com/office/drawing/2014/main" id="{F63981E1-18B5-C0AE-0D14-6ED45C47B5E3}"/>
              </a:ext>
            </a:extLst>
          </p:cNvPr>
          <p:cNvPicPr>
            <a:picLocks noChangeAspect="1"/>
          </p:cNvPicPr>
          <p:nvPr/>
        </p:nvPicPr>
        <p:blipFill>
          <a:blip r:embed="rId3"/>
          <a:stretch>
            <a:fillRect/>
          </a:stretch>
        </p:blipFill>
        <p:spPr>
          <a:xfrm>
            <a:off x="902611" y="1160021"/>
            <a:ext cx="5073056" cy="874434"/>
          </a:xfrm>
          <a:prstGeom prst="rect">
            <a:avLst/>
          </a:prstGeom>
        </p:spPr>
      </p:pic>
      <p:pic>
        <p:nvPicPr>
          <p:cNvPr id="7" name="Picture 6">
            <a:extLst>
              <a:ext uri="{FF2B5EF4-FFF2-40B4-BE49-F238E27FC236}">
                <a16:creationId xmlns:a16="http://schemas.microsoft.com/office/drawing/2014/main" id="{F734EACA-8E56-1356-EA94-B1563556A106}"/>
              </a:ext>
            </a:extLst>
          </p:cNvPr>
          <p:cNvPicPr>
            <a:picLocks noChangeAspect="1"/>
          </p:cNvPicPr>
          <p:nvPr/>
        </p:nvPicPr>
        <p:blipFill>
          <a:blip r:embed="rId4"/>
          <a:stretch>
            <a:fillRect/>
          </a:stretch>
        </p:blipFill>
        <p:spPr>
          <a:xfrm>
            <a:off x="902611" y="2034455"/>
            <a:ext cx="5073057" cy="1702256"/>
          </a:xfrm>
          <a:prstGeom prst="rect">
            <a:avLst/>
          </a:prstGeom>
        </p:spPr>
      </p:pic>
      <p:pic>
        <p:nvPicPr>
          <p:cNvPr id="9" name="Picture 8">
            <a:extLst>
              <a:ext uri="{FF2B5EF4-FFF2-40B4-BE49-F238E27FC236}">
                <a16:creationId xmlns:a16="http://schemas.microsoft.com/office/drawing/2014/main" id="{F959A2AB-089B-205F-DDD7-2E4720A8BC11}"/>
              </a:ext>
            </a:extLst>
          </p:cNvPr>
          <p:cNvPicPr>
            <a:picLocks noChangeAspect="1"/>
          </p:cNvPicPr>
          <p:nvPr/>
        </p:nvPicPr>
        <p:blipFill>
          <a:blip r:embed="rId5"/>
          <a:stretch>
            <a:fillRect/>
          </a:stretch>
        </p:blipFill>
        <p:spPr>
          <a:xfrm>
            <a:off x="902611" y="4244018"/>
            <a:ext cx="5073056" cy="1021479"/>
          </a:xfrm>
          <a:prstGeom prst="rect">
            <a:avLst/>
          </a:prstGeom>
        </p:spPr>
      </p:pic>
      <p:pic>
        <p:nvPicPr>
          <p:cNvPr id="11" name="Picture 10">
            <a:extLst>
              <a:ext uri="{FF2B5EF4-FFF2-40B4-BE49-F238E27FC236}">
                <a16:creationId xmlns:a16="http://schemas.microsoft.com/office/drawing/2014/main" id="{B8F5192A-E5E8-DC5C-E211-F2C77BBC3E72}"/>
              </a:ext>
            </a:extLst>
          </p:cNvPr>
          <p:cNvPicPr>
            <a:picLocks noChangeAspect="1"/>
          </p:cNvPicPr>
          <p:nvPr/>
        </p:nvPicPr>
        <p:blipFill>
          <a:blip r:embed="rId6"/>
          <a:stretch>
            <a:fillRect/>
          </a:stretch>
        </p:blipFill>
        <p:spPr>
          <a:xfrm>
            <a:off x="902611" y="3736711"/>
            <a:ext cx="5073056" cy="507307"/>
          </a:xfrm>
          <a:prstGeom prst="rect">
            <a:avLst/>
          </a:prstGeom>
        </p:spPr>
      </p:pic>
      <p:pic>
        <p:nvPicPr>
          <p:cNvPr id="15" name="Picture 14">
            <a:extLst>
              <a:ext uri="{FF2B5EF4-FFF2-40B4-BE49-F238E27FC236}">
                <a16:creationId xmlns:a16="http://schemas.microsoft.com/office/drawing/2014/main" id="{C4E489C6-6372-44CA-2054-AE60A8D542DE}"/>
              </a:ext>
            </a:extLst>
          </p:cNvPr>
          <p:cNvPicPr>
            <a:picLocks noChangeAspect="1"/>
          </p:cNvPicPr>
          <p:nvPr/>
        </p:nvPicPr>
        <p:blipFill>
          <a:blip r:embed="rId7"/>
          <a:stretch>
            <a:fillRect/>
          </a:stretch>
        </p:blipFill>
        <p:spPr>
          <a:xfrm>
            <a:off x="6401292" y="1142578"/>
            <a:ext cx="5406886" cy="1154650"/>
          </a:xfrm>
          <a:prstGeom prst="rect">
            <a:avLst/>
          </a:prstGeom>
        </p:spPr>
      </p:pic>
      <p:pic>
        <p:nvPicPr>
          <p:cNvPr id="17" name="Picture 16">
            <a:extLst>
              <a:ext uri="{FF2B5EF4-FFF2-40B4-BE49-F238E27FC236}">
                <a16:creationId xmlns:a16="http://schemas.microsoft.com/office/drawing/2014/main" id="{A5964317-E169-7094-40AB-304B987AEC55}"/>
              </a:ext>
            </a:extLst>
          </p:cNvPr>
          <p:cNvPicPr>
            <a:picLocks noChangeAspect="1"/>
          </p:cNvPicPr>
          <p:nvPr/>
        </p:nvPicPr>
        <p:blipFill>
          <a:blip r:embed="rId8"/>
          <a:stretch>
            <a:fillRect/>
          </a:stretch>
        </p:blipFill>
        <p:spPr>
          <a:xfrm>
            <a:off x="6401292" y="2297228"/>
            <a:ext cx="5406886" cy="3238952"/>
          </a:xfrm>
          <a:prstGeom prst="rect">
            <a:avLst/>
          </a:prstGeom>
        </p:spPr>
      </p:pic>
      <p:sp>
        <p:nvSpPr>
          <p:cNvPr id="4" name="TextBox 3">
            <a:extLst>
              <a:ext uri="{FF2B5EF4-FFF2-40B4-BE49-F238E27FC236}">
                <a16:creationId xmlns:a16="http://schemas.microsoft.com/office/drawing/2014/main" id="{41A435F9-3521-67DC-6F8A-14817CC7C7D6}"/>
              </a:ext>
            </a:extLst>
          </p:cNvPr>
          <p:cNvSpPr txBox="1"/>
          <p:nvPr/>
        </p:nvSpPr>
        <p:spPr>
          <a:xfrm>
            <a:off x="6401292" y="5890369"/>
            <a:ext cx="5621896" cy="646331"/>
          </a:xfrm>
          <a:prstGeom prst="rect">
            <a:avLst/>
          </a:prstGeom>
          <a:noFill/>
        </p:spPr>
        <p:txBody>
          <a:bodyPr wrap="square">
            <a:spAutoFit/>
          </a:bodyPr>
          <a:lstStyle/>
          <a:p>
            <a:r>
              <a:rPr lang="en-IN" dirty="0"/>
              <a:t>https://jobs.bell.ca/ca/en/job/BECACA402151EXTERNALENCA/Senior-Advisor-Core-Engineering</a:t>
            </a:r>
          </a:p>
        </p:txBody>
      </p:sp>
      <p:sp>
        <p:nvSpPr>
          <p:cNvPr id="8" name="TextBox 7">
            <a:extLst>
              <a:ext uri="{FF2B5EF4-FFF2-40B4-BE49-F238E27FC236}">
                <a16:creationId xmlns:a16="http://schemas.microsoft.com/office/drawing/2014/main" id="{B78F816C-BBA5-6250-C7D6-503A1FA665F6}"/>
              </a:ext>
            </a:extLst>
          </p:cNvPr>
          <p:cNvSpPr txBox="1"/>
          <p:nvPr/>
        </p:nvSpPr>
        <p:spPr>
          <a:xfrm>
            <a:off x="902611" y="5794449"/>
            <a:ext cx="5425441" cy="646331"/>
          </a:xfrm>
          <a:prstGeom prst="rect">
            <a:avLst/>
          </a:prstGeom>
          <a:noFill/>
        </p:spPr>
        <p:txBody>
          <a:bodyPr wrap="square">
            <a:spAutoFit/>
          </a:bodyPr>
          <a:lstStyle/>
          <a:p>
            <a:r>
              <a:rPr lang="en-IN" dirty="0"/>
              <a:t>https://jobs.rogers.com/job/Toronto-IP-Network-Engineer-ON/996343000/</a:t>
            </a:r>
          </a:p>
        </p:txBody>
      </p:sp>
    </p:spTree>
    <p:extLst>
      <p:ext uri="{BB962C8B-B14F-4D97-AF65-F5344CB8AC3E}">
        <p14:creationId xmlns:p14="http://schemas.microsoft.com/office/powerpoint/2010/main" val="1460124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E09B-95F3-243C-0CD3-4602A0032B1C}"/>
              </a:ext>
            </a:extLst>
          </p:cNvPr>
          <p:cNvSpPr>
            <a:spLocks noGrp="1"/>
          </p:cNvSpPr>
          <p:nvPr>
            <p:ph type="title"/>
          </p:nvPr>
        </p:nvSpPr>
        <p:spPr>
          <a:xfrm>
            <a:off x="2503646" y="0"/>
            <a:ext cx="6559671" cy="507307"/>
          </a:xfrm>
        </p:spPr>
        <p:txBody>
          <a:bodyPr>
            <a:normAutofit fontScale="90000"/>
          </a:bodyPr>
          <a:lstStyle/>
          <a:p>
            <a:br>
              <a:rPr lang="en-IN" sz="2200" dirty="0">
                <a:solidFill>
                  <a:schemeClr val="tx2"/>
                </a:solidFill>
              </a:rPr>
            </a:br>
            <a:br>
              <a:rPr lang="en-IN" dirty="0">
                <a:solidFill>
                  <a:schemeClr val="tx2"/>
                </a:solidFill>
              </a:rPr>
            </a:br>
            <a:r>
              <a:rPr lang="en-IN" sz="2700" dirty="0">
                <a:solidFill>
                  <a:schemeClr val="bg2">
                    <a:lumMod val="25000"/>
                    <a:lumOff val="75000"/>
                  </a:schemeClr>
                </a:solidFill>
              </a:rPr>
              <a:t>Bell - </a:t>
            </a:r>
            <a:r>
              <a:rPr lang="en-US" sz="2200" b="1" i="0" u="none" strike="noStrike" dirty="0">
                <a:solidFill>
                  <a:schemeClr val="bg2">
                    <a:lumMod val="25000"/>
                    <a:lumOff val="75000"/>
                  </a:schemeClr>
                </a:solidFill>
                <a:effectLst/>
                <a:latin typeface="bell_slim_black"/>
              </a:rPr>
              <a:t>Senior Network Infrastructure Architect - </a:t>
            </a:r>
            <a:r>
              <a:rPr lang="en-US" sz="2200" b="1" dirty="0">
                <a:solidFill>
                  <a:schemeClr val="bg2">
                    <a:lumMod val="25000"/>
                    <a:lumOff val="75000"/>
                  </a:schemeClr>
                </a:solidFill>
                <a:latin typeface="bell_slim_black"/>
              </a:rPr>
              <a:t>IP</a:t>
            </a:r>
            <a:br>
              <a:rPr lang="en-US" sz="2200" b="1" i="0" u="none" strike="noStrike" dirty="0">
                <a:solidFill>
                  <a:schemeClr val="bg2">
                    <a:lumMod val="25000"/>
                    <a:lumOff val="75000"/>
                  </a:schemeClr>
                </a:solidFill>
                <a:effectLst/>
                <a:latin typeface="bell_slim_black"/>
              </a:rPr>
            </a:br>
            <a:r>
              <a:rPr lang="en-IN" sz="2200" dirty="0">
                <a:solidFill>
                  <a:schemeClr val="bg2">
                    <a:lumMod val="25000"/>
                    <a:lumOff val="75000"/>
                  </a:schemeClr>
                </a:solidFill>
              </a:rPr>
              <a:t> </a:t>
            </a:r>
            <a:br>
              <a:rPr lang="en-IN" sz="2200" dirty="0">
                <a:solidFill>
                  <a:schemeClr val="bg2">
                    <a:lumMod val="25000"/>
                    <a:lumOff val="75000"/>
                  </a:schemeClr>
                </a:solidFill>
              </a:rPr>
            </a:br>
            <a:endParaRPr lang="en-IN" sz="2200" dirty="0">
              <a:solidFill>
                <a:schemeClr val="bg2">
                  <a:lumMod val="25000"/>
                  <a:lumOff val="75000"/>
                </a:schemeClr>
              </a:solidFill>
            </a:endParaRPr>
          </a:p>
        </p:txBody>
      </p:sp>
      <p:pic>
        <p:nvPicPr>
          <p:cNvPr id="6" name="Picture 5">
            <a:extLst>
              <a:ext uri="{FF2B5EF4-FFF2-40B4-BE49-F238E27FC236}">
                <a16:creationId xmlns:a16="http://schemas.microsoft.com/office/drawing/2014/main" id="{A56AAB9F-0A9F-05D4-EFEE-FD4A5764A007}"/>
              </a:ext>
            </a:extLst>
          </p:cNvPr>
          <p:cNvPicPr>
            <a:picLocks noChangeAspect="1"/>
          </p:cNvPicPr>
          <p:nvPr/>
        </p:nvPicPr>
        <p:blipFill>
          <a:blip r:embed="rId3"/>
          <a:stretch>
            <a:fillRect/>
          </a:stretch>
        </p:blipFill>
        <p:spPr>
          <a:xfrm>
            <a:off x="1990525" y="703700"/>
            <a:ext cx="7371714" cy="1635079"/>
          </a:xfrm>
          <a:prstGeom prst="rect">
            <a:avLst/>
          </a:prstGeom>
        </p:spPr>
      </p:pic>
      <p:pic>
        <p:nvPicPr>
          <p:cNvPr id="11" name="Picture 10">
            <a:extLst>
              <a:ext uri="{FF2B5EF4-FFF2-40B4-BE49-F238E27FC236}">
                <a16:creationId xmlns:a16="http://schemas.microsoft.com/office/drawing/2014/main" id="{E6538B75-5351-A4B1-3411-AE5AAFB157C8}"/>
              </a:ext>
            </a:extLst>
          </p:cNvPr>
          <p:cNvPicPr>
            <a:picLocks noChangeAspect="1"/>
          </p:cNvPicPr>
          <p:nvPr/>
        </p:nvPicPr>
        <p:blipFill>
          <a:blip r:embed="rId4"/>
          <a:stretch>
            <a:fillRect/>
          </a:stretch>
        </p:blipFill>
        <p:spPr>
          <a:xfrm>
            <a:off x="3944919" y="4563037"/>
            <a:ext cx="6525946" cy="1965153"/>
          </a:xfrm>
          <a:prstGeom prst="rect">
            <a:avLst/>
          </a:prstGeom>
        </p:spPr>
      </p:pic>
      <p:pic>
        <p:nvPicPr>
          <p:cNvPr id="13" name="Picture 12">
            <a:extLst>
              <a:ext uri="{FF2B5EF4-FFF2-40B4-BE49-F238E27FC236}">
                <a16:creationId xmlns:a16="http://schemas.microsoft.com/office/drawing/2014/main" id="{E2B2C4D0-E048-549B-5558-FDC4FA409BB4}"/>
              </a:ext>
            </a:extLst>
          </p:cNvPr>
          <p:cNvPicPr>
            <a:picLocks noChangeAspect="1"/>
          </p:cNvPicPr>
          <p:nvPr/>
        </p:nvPicPr>
        <p:blipFill>
          <a:blip r:embed="rId5"/>
          <a:stretch>
            <a:fillRect/>
          </a:stretch>
        </p:blipFill>
        <p:spPr>
          <a:xfrm>
            <a:off x="484454" y="2535172"/>
            <a:ext cx="6633611" cy="1787657"/>
          </a:xfrm>
          <a:prstGeom prst="rect">
            <a:avLst/>
          </a:prstGeom>
        </p:spPr>
      </p:pic>
      <p:sp>
        <p:nvSpPr>
          <p:cNvPr id="5" name="TextBox 4">
            <a:extLst>
              <a:ext uri="{FF2B5EF4-FFF2-40B4-BE49-F238E27FC236}">
                <a16:creationId xmlns:a16="http://schemas.microsoft.com/office/drawing/2014/main" id="{C630EA2B-4D94-7BB0-9E0D-B69DC28DB600}"/>
              </a:ext>
            </a:extLst>
          </p:cNvPr>
          <p:cNvSpPr txBox="1"/>
          <p:nvPr/>
        </p:nvSpPr>
        <p:spPr>
          <a:xfrm>
            <a:off x="7315200" y="2926472"/>
            <a:ext cx="4586068" cy="923330"/>
          </a:xfrm>
          <a:prstGeom prst="rect">
            <a:avLst/>
          </a:prstGeom>
          <a:noFill/>
        </p:spPr>
        <p:txBody>
          <a:bodyPr wrap="square">
            <a:spAutoFit/>
          </a:bodyPr>
          <a:lstStyle/>
          <a:p>
            <a:r>
              <a:rPr lang="en-IN" dirty="0"/>
              <a:t>https://jobs.bell.ca/ca/en/job/BECACA407996EXTERNALENCA/Senior-Network-Infrastructure-Architect-IP</a:t>
            </a:r>
          </a:p>
        </p:txBody>
      </p:sp>
    </p:spTree>
    <p:extLst>
      <p:ext uri="{BB962C8B-B14F-4D97-AF65-F5344CB8AC3E}">
        <p14:creationId xmlns:p14="http://schemas.microsoft.com/office/powerpoint/2010/main" val="2979368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E09B-95F3-243C-0CD3-4602A0032B1C}"/>
              </a:ext>
            </a:extLst>
          </p:cNvPr>
          <p:cNvSpPr>
            <a:spLocks noGrp="1"/>
          </p:cNvSpPr>
          <p:nvPr>
            <p:ph type="title"/>
          </p:nvPr>
        </p:nvSpPr>
        <p:spPr>
          <a:xfrm>
            <a:off x="1725376" y="147799"/>
            <a:ext cx="8530248" cy="507307"/>
          </a:xfrm>
        </p:spPr>
        <p:txBody>
          <a:bodyPr>
            <a:noAutofit/>
          </a:bodyPr>
          <a:lstStyle/>
          <a:p>
            <a:br>
              <a:rPr lang="en-IN" sz="2400" dirty="0">
                <a:solidFill>
                  <a:schemeClr val="tx2"/>
                </a:solidFill>
              </a:rPr>
            </a:br>
            <a:br>
              <a:rPr lang="en-IN" sz="2400" dirty="0">
                <a:solidFill>
                  <a:schemeClr val="tx2"/>
                </a:solidFill>
              </a:rPr>
            </a:br>
            <a:r>
              <a:rPr lang="en-IN" sz="2400" dirty="0">
                <a:solidFill>
                  <a:schemeClr val="bg2">
                    <a:lumMod val="25000"/>
                    <a:lumOff val="75000"/>
                  </a:schemeClr>
                </a:solidFill>
              </a:rPr>
              <a:t>Bell - </a:t>
            </a:r>
            <a:r>
              <a:rPr lang="en-US" sz="2400" b="1" i="0" u="none" strike="noStrike" dirty="0">
                <a:solidFill>
                  <a:schemeClr val="bg2">
                    <a:lumMod val="25000"/>
                    <a:lumOff val="75000"/>
                  </a:schemeClr>
                </a:solidFill>
                <a:effectLst/>
                <a:latin typeface="bell_slim_black"/>
              </a:rPr>
              <a:t>Senior Network Infrastructure Architect - Optical</a:t>
            </a:r>
            <a:br>
              <a:rPr lang="en-US" sz="2400" b="1" i="0" u="none" strike="noStrike" dirty="0">
                <a:solidFill>
                  <a:schemeClr val="bg2">
                    <a:lumMod val="25000"/>
                    <a:lumOff val="75000"/>
                  </a:schemeClr>
                </a:solidFill>
                <a:effectLst/>
                <a:latin typeface="bell_slim_black"/>
              </a:rPr>
            </a:br>
            <a:r>
              <a:rPr lang="en-IN" sz="2400" dirty="0">
                <a:solidFill>
                  <a:schemeClr val="bg2">
                    <a:lumMod val="25000"/>
                    <a:lumOff val="75000"/>
                  </a:schemeClr>
                </a:solidFill>
              </a:rPr>
              <a:t> </a:t>
            </a:r>
            <a:br>
              <a:rPr lang="en-IN" sz="2400" dirty="0">
                <a:solidFill>
                  <a:schemeClr val="bg2">
                    <a:lumMod val="25000"/>
                    <a:lumOff val="75000"/>
                  </a:schemeClr>
                </a:solidFill>
              </a:rPr>
            </a:br>
            <a:endParaRPr lang="en-IN" sz="2400" dirty="0">
              <a:solidFill>
                <a:schemeClr val="bg2">
                  <a:lumMod val="25000"/>
                  <a:lumOff val="75000"/>
                </a:schemeClr>
              </a:solidFill>
            </a:endParaRPr>
          </a:p>
        </p:txBody>
      </p:sp>
      <p:pic>
        <p:nvPicPr>
          <p:cNvPr id="8" name="Picture 7">
            <a:extLst>
              <a:ext uri="{FF2B5EF4-FFF2-40B4-BE49-F238E27FC236}">
                <a16:creationId xmlns:a16="http://schemas.microsoft.com/office/drawing/2014/main" id="{AC5DB144-1AE7-8F4B-A477-7D4D227C665F}"/>
              </a:ext>
            </a:extLst>
          </p:cNvPr>
          <p:cNvPicPr>
            <a:picLocks noChangeAspect="1"/>
          </p:cNvPicPr>
          <p:nvPr/>
        </p:nvPicPr>
        <p:blipFill>
          <a:blip r:embed="rId3"/>
          <a:stretch>
            <a:fillRect/>
          </a:stretch>
        </p:blipFill>
        <p:spPr>
          <a:xfrm>
            <a:off x="221952" y="723221"/>
            <a:ext cx="8706149" cy="2429561"/>
          </a:xfrm>
          <a:prstGeom prst="rect">
            <a:avLst/>
          </a:prstGeom>
        </p:spPr>
      </p:pic>
      <p:pic>
        <p:nvPicPr>
          <p:cNvPr id="12" name="Picture 11">
            <a:extLst>
              <a:ext uri="{FF2B5EF4-FFF2-40B4-BE49-F238E27FC236}">
                <a16:creationId xmlns:a16="http://schemas.microsoft.com/office/drawing/2014/main" id="{E2EC2BB5-586B-FE6B-C82D-0C71EC5A9E0F}"/>
              </a:ext>
            </a:extLst>
          </p:cNvPr>
          <p:cNvPicPr>
            <a:picLocks noChangeAspect="1"/>
          </p:cNvPicPr>
          <p:nvPr/>
        </p:nvPicPr>
        <p:blipFill>
          <a:blip r:embed="rId4"/>
          <a:stretch>
            <a:fillRect/>
          </a:stretch>
        </p:blipFill>
        <p:spPr>
          <a:xfrm>
            <a:off x="7131667" y="3474550"/>
            <a:ext cx="4838382" cy="2020815"/>
          </a:xfrm>
          <a:prstGeom prst="rect">
            <a:avLst/>
          </a:prstGeom>
        </p:spPr>
      </p:pic>
      <p:pic>
        <p:nvPicPr>
          <p:cNvPr id="14" name="Picture 13">
            <a:extLst>
              <a:ext uri="{FF2B5EF4-FFF2-40B4-BE49-F238E27FC236}">
                <a16:creationId xmlns:a16="http://schemas.microsoft.com/office/drawing/2014/main" id="{DCAA67CD-C7EB-897E-38E5-97D076C11DB9}"/>
              </a:ext>
            </a:extLst>
          </p:cNvPr>
          <p:cNvPicPr>
            <a:picLocks noChangeAspect="1"/>
          </p:cNvPicPr>
          <p:nvPr/>
        </p:nvPicPr>
        <p:blipFill>
          <a:blip r:embed="rId5"/>
          <a:stretch>
            <a:fillRect/>
          </a:stretch>
        </p:blipFill>
        <p:spPr>
          <a:xfrm>
            <a:off x="221951" y="3339352"/>
            <a:ext cx="6782399" cy="3302733"/>
          </a:xfrm>
          <a:prstGeom prst="rect">
            <a:avLst/>
          </a:prstGeom>
        </p:spPr>
      </p:pic>
      <p:sp>
        <p:nvSpPr>
          <p:cNvPr id="7" name="TextBox 6">
            <a:extLst>
              <a:ext uri="{FF2B5EF4-FFF2-40B4-BE49-F238E27FC236}">
                <a16:creationId xmlns:a16="http://schemas.microsoft.com/office/drawing/2014/main" id="{7AA3DA05-921A-8B54-5678-7CFB28DDB1AC}"/>
              </a:ext>
            </a:extLst>
          </p:cNvPr>
          <p:cNvSpPr txBox="1"/>
          <p:nvPr/>
        </p:nvSpPr>
        <p:spPr>
          <a:xfrm>
            <a:off x="7131667" y="5697622"/>
            <a:ext cx="4838382"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https://jobs.bell.ca/ca/en/job/BECACA407997EXTERNALENCA/Senior-Network-Infrastructure-Architect-Optical</a:t>
            </a:r>
          </a:p>
        </p:txBody>
      </p:sp>
    </p:spTree>
    <p:extLst>
      <p:ext uri="{BB962C8B-B14F-4D97-AF65-F5344CB8AC3E}">
        <p14:creationId xmlns:p14="http://schemas.microsoft.com/office/powerpoint/2010/main" val="718889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E09B-95F3-243C-0CD3-4602A0032B1C}"/>
              </a:ext>
            </a:extLst>
          </p:cNvPr>
          <p:cNvSpPr>
            <a:spLocks noGrp="1"/>
          </p:cNvSpPr>
          <p:nvPr>
            <p:ph type="title"/>
          </p:nvPr>
        </p:nvSpPr>
        <p:spPr>
          <a:xfrm>
            <a:off x="1672368" y="373086"/>
            <a:ext cx="8863110" cy="885871"/>
          </a:xfrm>
        </p:spPr>
        <p:txBody>
          <a:bodyPr>
            <a:noAutofit/>
          </a:bodyPr>
          <a:lstStyle/>
          <a:p>
            <a:br>
              <a:rPr lang="en-IN" sz="2400" b="1" dirty="0">
                <a:solidFill>
                  <a:schemeClr val="tx2"/>
                </a:solidFill>
              </a:rPr>
            </a:br>
            <a:br>
              <a:rPr lang="en-IN" sz="2400" b="1" dirty="0">
                <a:solidFill>
                  <a:schemeClr val="tx2"/>
                </a:solidFill>
              </a:rPr>
            </a:br>
            <a:r>
              <a:rPr lang="en-IN" sz="2400" b="1" dirty="0">
                <a:solidFill>
                  <a:schemeClr val="bg2">
                    <a:lumMod val="25000"/>
                    <a:lumOff val="75000"/>
                  </a:schemeClr>
                </a:solidFill>
              </a:rPr>
              <a:t>NOVIFLOW -</a:t>
            </a:r>
            <a:r>
              <a:rPr lang="en-IN" sz="2400" b="1" dirty="0">
                <a:solidFill>
                  <a:schemeClr val="bg2">
                    <a:lumMod val="25000"/>
                    <a:lumOff val="75000"/>
                  </a:schemeClr>
                </a:solidFill>
                <a:latin typeface="Tw Cen MT (Headings)"/>
              </a:rPr>
              <a:t> </a:t>
            </a:r>
            <a:r>
              <a:rPr lang="en-IN" sz="2000" b="1" dirty="0">
                <a:solidFill>
                  <a:schemeClr val="bg2">
                    <a:lumMod val="25000"/>
                    <a:lumOff val="75000"/>
                  </a:schemeClr>
                </a:solidFill>
                <a:latin typeface="Tw Cen MT (Headings)"/>
              </a:rPr>
              <a:t> </a:t>
            </a:r>
            <a:r>
              <a:rPr lang="en-US" sz="2400" b="1" i="0" dirty="0">
                <a:solidFill>
                  <a:schemeClr val="bg2">
                    <a:lumMod val="25000"/>
                    <a:lumOff val="75000"/>
                  </a:schemeClr>
                </a:solidFill>
                <a:effectLst/>
                <a:latin typeface="Tw Cen MT (Headings)"/>
              </a:rPr>
              <a:t>Software Developers (all levels) – Software Defined Networking – Forwarding Plane Team</a:t>
            </a:r>
            <a:br>
              <a:rPr lang="en-US" sz="1200" b="1" i="0" dirty="0">
                <a:solidFill>
                  <a:srgbClr val="085898"/>
                </a:solidFill>
                <a:effectLst/>
                <a:latin typeface="Poppins" panose="020B0502040204020203" pitchFamily="2" charset="0"/>
              </a:rPr>
            </a:br>
            <a:br>
              <a:rPr lang="en-US" sz="2400" b="1" i="0" u="none" strike="noStrike" dirty="0">
                <a:solidFill>
                  <a:schemeClr val="bg2">
                    <a:lumMod val="25000"/>
                    <a:lumOff val="75000"/>
                  </a:schemeClr>
                </a:solidFill>
                <a:effectLst/>
                <a:latin typeface="bell_slim_black"/>
              </a:rPr>
            </a:br>
            <a:r>
              <a:rPr lang="en-IN" sz="2400" b="1" dirty="0">
                <a:solidFill>
                  <a:schemeClr val="bg2">
                    <a:lumMod val="25000"/>
                    <a:lumOff val="75000"/>
                  </a:schemeClr>
                </a:solidFill>
              </a:rPr>
              <a:t> </a:t>
            </a:r>
            <a:br>
              <a:rPr lang="en-IN" sz="2400" b="1" dirty="0">
                <a:solidFill>
                  <a:schemeClr val="bg2">
                    <a:lumMod val="25000"/>
                    <a:lumOff val="75000"/>
                  </a:schemeClr>
                </a:solidFill>
              </a:rPr>
            </a:br>
            <a:endParaRPr lang="en-IN" sz="2400" b="1" dirty="0">
              <a:solidFill>
                <a:schemeClr val="bg2">
                  <a:lumMod val="25000"/>
                  <a:lumOff val="75000"/>
                </a:schemeClr>
              </a:solidFill>
            </a:endParaRPr>
          </a:p>
        </p:txBody>
      </p:sp>
      <p:pic>
        <p:nvPicPr>
          <p:cNvPr id="4" name="Picture 3">
            <a:extLst>
              <a:ext uri="{FF2B5EF4-FFF2-40B4-BE49-F238E27FC236}">
                <a16:creationId xmlns:a16="http://schemas.microsoft.com/office/drawing/2014/main" id="{3E3D729D-D082-1085-E4CF-F9F94424A897}"/>
              </a:ext>
            </a:extLst>
          </p:cNvPr>
          <p:cNvPicPr>
            <a:picLocks noChangeAspect="1"/>
          </p:cNvPicPr>
          <p:nvPr/>
        </p:nvPicPr>
        <p:blipFill>
          <a:blip r:embed="rId3"/>
          <a:stretch>
            <a:fillRect/>
          </a:stretch>
        </p:blipFill>
        <p:spPr>
          <a:xfrm>
            <a:off x="829558" y="1113183"/>
            <a:ext cx="10739590" cy="3566993"/>
          </a:xfrm>
          <a:prstGeom prst="rect">
            <a:avLst/>
          </a:prstGeom>
        </p:spPr>
      </p:pic>
      <p:pic>
        <p:nvPicPr>
          <p:cNvPr id="6" name="Picture 5">
            <a:extLst>
              <a:ext uri="{FF2B5EF4-FFF2-40B4-BE49-F238E27FC236}">
                <a16:creationId xmlns:a16="http://schemas.microsoft.com/office/drawing/2014/main" id="{8D92BF03-141E-51E0-78A9-339059F1ED20}"/>
              </a:ext>
            </a:extLst>
          </p:cNvPr>
          <p:cNvPicPr>
            <a:picLocks noChangeAspect="1"/>
          </p:cNvPicPr>
          <p:nvPr/>
        </p:nvPicPr>
        <p:blipFill>
          <a:blip r:embed="rId4"/>
          <a:stretch>
            <a:fillRect/>
          </a:stretch>
        </p:blipFill>
        <p:spPr>
          <a:xfrm>
            <a:off x="3767217" y="4941299"/>
            <a:ext cx="7240010" cy="1124107"/>
          </a:xfrm>
          <a:prstGeom prst="rect">
            <a:avLst/>
          </a:prstGeom>
        </p:spPr>
      </p:pic>
      <p:pic>
        <p:nvPicPr>
          <p:cNvPr id="9" name="Picture 8">
            <a:extLst>
              <a:ext uri="{FF2B5EF4-FFF2-40B4-BE49-F238E27FC236}">
                <a16:creationId xmlns:a16="http://schemas.microsoft.com/office/drawing/2014/main" id="{96321291-DE9D-1C2B-10DA-B9E577132805}"/>
              </a:ext>
            </a:extLst>
          </p:cNvPr>
          <p:cNvPicPr>
            <a:picLocks noChangeAspect="1"/>
          </p:cNvPicPr>
          <p:nvPr/>
        </p:nvPicPr>
        <p:blipFill>
          <a:blip r:embed="rId5"/>
          <a:stretch>
            <a:fillRect/>
          </a:stretch>
        </p:blipFill>
        <p:spPr>
          <a:xfrm>
            <a:off x="5324548" y="6326529"/>
            <a:ext cx="5563376" cy="352474"/>
          </a:xfrm>
          <a:prstGeom prst="rect">
            <a:avLst/>
          </a:prstGeom>
        </p:spPr>
      </p:pic>
      <p:pic>
        <p:nvPicPr>
          <p:cNvPr id="11" name="Picture 10">
            <a:extLst>
              <a:ext uri="{FF2B5EF4-FFF2-40B4-BE49-F238E27FC236}">
                <a16:creationId xmlns:a16="http://schemas.microsoft.com/office/drawing/2014/main" id="{C9D7FB64-E1EF-3D74-0AB1-70A4CEE0854B}"/>
              </a:ext>
            </a:extLst>
          </p:cNvPr>
          <p:cNvPicPr>
            <a:picLocks noChangeAspect="1"/>
          </p:cNvPicPr>
          <p:nvPr/>
        </p:nvPicPr>
        <p:blipFill>
          <a:blip r:embed="rId6"/>
          <a:stretch>
            <a:fillRect/>
          </a:stretch>
        </p:blipFill>
        <p:spPr>
          <a:xfrm>
            <a:off x="1036035" y="4941299"/>
            <a:ext cx="2377348" cy="783882"/>
          </a:xfrm>
          <a:prstGeom prst="rect">
            <a:avLst/>
          </a:prstGeom>
        </p:spPr>
      </p:pic>
      <p:sp>
        <p:nvSpPr>
          <p:cNvPr id="5" name="TextBox 4">
            <a:extLst>
              <a:ext uri="{FF2B5EF4-FFF2-40B4-BE49-F238E27FC236}">
                <a16:creationId xmlns:a16="http://schemas.microsoft.com/office/drawing/2014/main" id="{840ED0B5-69B6-97F6-51D6-20463973457D}"/>
              </a:ext>
            </a:extLst>
          </p:cNvPr>
          <p:cNvSpPr txBox="1"/>
          <p:nvPr/>
        </p:nvSpPr>
        <p:spPr>
          <a:xfrm>
            <a:off x="604910" y="6300248"/>
            <a:ext cx="4445392" cy="369332"/>
          </a:xfrm>
          <a:prstGeom prst="rect">
            <a:avLst/>
          </a:prstGeom>
          <a:noFill/>
        </p:spPr>
        <p:txBody>
          <a:bodyPr wrap="square">
            <a:spAutoFit/>
          </a:bodyPr>
          <a:lstStyle/>
          <a:p>
            <a:r>
              <a:rPr lang="en-IN" dirty="0"/>
              <a:t>https://noviflow.com/forwarding-plane-team/</a:t>
            </a:r>
          </a:p>
        </p:txBody>
      </p:sp>
    </p:spTree>
    <p:extLst>
      <p:ext uri="{BB962C8B-B14F-4D97-AF65-F5344CB8AC3E}">
        <p14:creationId xmlns:p14="http://schemas.microsoft.com/office/powerpoint/2010/main" val="279647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E09B-95F3-243C-0CD3-4602A0032B1C}"/>
              </a:ext>
            </a:extLst>
          </p:cNvPr>
          <p:cNvSpPr>
            <a:spLocks noGrp="1"/>
          </p:cNvSpPr>
          <p:nvPr>
            <p:ph type="title"/>
          </p:nvPr>
        </p:nvSpPr>
        <p:spPr>
          <a:xfrm>
            <a:off x="1672368" y="373086"/>
            <a:ext cx="8863110" cy="885871"/>
          </a:xfrm>
        </p:spPr>
        <p:txBody>
          <a:bodyPr>
            <a:noAutofit/>
          </a:bodyPr>
          <a:lstStyle/>
          <a:p>
            <a:br>
              <a:rPr lang="en-IN" sz="2400" b="1" dirty="0">
                <a:solidFill>
                  <a:schemeClr val="tx2"/>
                </a:solidFill>
              </a:rPr>
            </a:br>
            <a:br>
              <a:rPr lang="en-IN" sz="2400" b="1" dirty="0">
                <a:solidFill>
                  <a:schemeClr val="tx2"/>
                </a:solidFill>
              </a:rPr>
            </a:br>
            <a:r>
              <a:rPr lang="en-IN" sz="2400" b="1" dirty="0">
                <a:solidFill>
                  <a:schemeClr val="bg2">
                    <a:lumMod val="25000"/>
                    <a:lumOff val="75000"/>
                  </a:schemeClr>
                </a:solidFill>
              </a:rPr>
              <a:t>NOVIFLOW -</a:t>
            </a:r>
            <a:r>
              <a:rPr lang="en-IN" sz="2400" b="1" dirty="0">
                <a:solidFill>
                  <a:schemeClr val="bg2">
                    <a:lumMod val="25000"/>
                    <a:lumOff val="75000"/>
                  </a:schemeClr>
                </a:solidFill>
                <a:latin typeface="Tw Cen MT (Headings)"/>
              </a:rPr>
              <a:t> </a:t>
            </a:r>
            <a:r>
              <a:rPr lang="en-IN" sz="2000" b="1" dirty="0">
                <a:solidFill>
                  <a:schemeClr val="bg2">
                    <a:lumMod val="25000"/>
                    <a:lumOff val="75000"/>
                  </a:schemeClr>
                </a:solidFill>
                <a:latin typeface="Tw Cen MT (Headings)"/>
              </a:rPr>
              <a:t> </a:t>
            </a:r>
            <a:r>
              <a:rPr lang="en-US" sz="2400" b="1" i="0" dirty="0">
                <a:solidFill>
                  <a:schemeClr val="bg2">
                    <a:lumMod val="25000"/>
                    <a:lumOff val="75000"/>
                  </a:schemeClr>
                </a:solidFill>
                <a:effectLst/>
                <a:latin typeface="Tw Cen MT (Headings)"/>
              </a:rPr>
              <a:t>Software Developers (all levels) – Software Defined Networking – Application Team</a:t>
            </a:r>
            <a:br>
              <a:rPr lang="en-US" sz="1200" b="1" i="0" dirty="0">
                <a:solidFill>
                  <a:srgbClr val="085898"/>
                </a:solidFill>
                <a:effectLst/>
                <a:latin typeface="Poppins" panose="020B0502040204020203" pitchFamily="2" charset="0"/>
              </a:rPr>
            </a:br>
            <a:br>
              <a:rPr lang="en-US" sz="2400" b="1" i="0" u="none" strike="noStrike" dirty="0">
                <a:solidFill>
                  <a:schemeClr val="bg2">
                    <a:lumMod val="25000"/>
                    <a:lumOff val="75000"/>
                  </a:schemeClr>
                </a:solidFill>
                <a:effectLst/>
                <a:latin typeface="bell_slim_black"/>
              </a:rPr>
            </a:br>
            <a:r>
              <a:rPr lang="en-IN" sz="2400" b="1" dirty="0">
                <a:solidFill>
                  <a:schemeClr val="bg2">
                    <a:lumMod val="25000"/>
                    <a:lumOff val="75000"/>
                  </a:schemeClr>
                </a:solidFill>
              </a:rPr>
              <a:t> </a:t>
            </a:r>
            <a:br>
              <a:rPr lang="en-IN" sz="2400" b="1" dirty="0">
                <a:solidFill>
                  <a:schemeClr val="bg2">
                    <a:lumMod val="25000"/>
                    <a:lumOff val="75000"/>
                  </a:schemeClr>
                </a:solidFill>
              </a:rPr>
            </a:br>
            <a:endParaRPr lang="en-IN" sz="2400" b="1" dirty="0">
              <a:solidFill>
                <a:schemeClr val="bg2">
                  <a:lumMod val="25000"/>
                  <a:lumOff val="75000"/>
                </a:schemeClr>
              </a:solidFill>
            </a:endParaRPr>
          </a:p>
        </p:txBody>
      </p:sp>
      <p:pic>
        <p:nvPicPr>
          <p:cNvPr id="5" name="Picture 4">
            <a:extLst>
              <a:ext uri="{FF2B5EF4-FFF2-40B4-BE49-F238E27FC236}">
                <a16:creationId xmlns:a16="http://schemas.microsoft.com/office/drawing/2014/main" id="{98235566-6D15-0394-3DAD-5F8B1B3328A9}"/>
              </a:ext>
            </a:extLst>
          </p:cNvPr>
          <p:cNvPicPr>
            <a:picLocks noChangeAspect="1"/>
          </p:cNvPicPr>
          <p:nvPr/>
        </p:nvPicPr>
        <p:blipFill>
          <a:blip r:embed="rId3"/>
          <a:stretch>
            <a:fillRect/>
          </a:stretch>
        </p:blipFill>
        <p:spPr>
          <a:xfrm>
            <a:off x="241299" y="2529615"/>
            <a:ext cx="11747501" cy="841721"/>
          </a:xfrm>
          <a:prstGeom prst="rect">
            <a:avLst/>
          </a:prstGeom>
        </p:spPr>
      </p:pic>
      <p:pic>
        <p:nvPicPr>
          <p:cNvPr id="8" name="Picture 7">
            <a:extLst>
              <a:ext uri="{FF2B5EF4-FFF2-40B4-BE49-F238E27FC236}">
                <a16:creationId xmlns:a16="http://schemas.microsoft.com/office/drawing/2014/main" id="{1FE3EEB2-CD80-53A2-63AF-E4C94FFBA50D}"/>
              </a:ext>
            </a:extLst>
          </p:cNvPr>
          <p:cNvPicPr>
            <a:picLocks noChangeAspect="1"/>
          </p:cNvPicPr>
          <p:nvPr/>
        </p:nvPicPr>
        <p:blipFill>
          <a:blip r:embed="rId4"/>
          <a:stretch>
            <a:fillRect/>
          </a:stretch>
        </p:blipFill>
        <p:spPr>
          <a:xfrm>
            <a:off x="2206121" y="1450922"/>
            <a:ext cx="6208865" cy="622300"/>
          </a:xfrm>
          <a:prstGeom prst="rect">
            <a:avLst/>
          </a:prstGeom>
        </p:spPr>
      </p:pic>
      <p:pic>
        <p:nvPicPr>
          <p:cNvPr id="11" name="Picture 10">
            <a:extLst>
              <a:ext uri="{FF2B5EF4-FFF2-40B4-BE49-F238E27FC236}">
                <a16:creationId xmlns:a16="http://schemas.microsoft.com/office/drawing/2014/main" id="{BF779C8C-AA9A-EC2E-8674-B405CCB59D41}"/>
              </a:ext>
            </a:extLst>
          </p:cNvPr>
          <p:cNvPicPr>
            <a:picLocks noChangeAspect="1"/>
          </p:cNvPicPr>
          <p:nvPr/>
        </p:nvPicPr>
        <p:blipFill>
          <a:blip r:embed="rId5"/>
          <a:stretch>
            <a:fillRect/>
          </a:stretch>
        </p:blipFill>
        <p:spPr>
          <a:xfrm>
            <a:off x="825297" y="3900999"/>
            <a:ext cx="10541406" cy="1795881"/>
          </a:xfrm>
          <a:prstGeom prst="rect">
            <a:avLst/>
          </a:prstGeom>
        </p:spPr>
      </p:pic>
      <p:sp>
        <p:nvSpPr>
          <p:cNvPr id="4" name="TextBox 3">
            <a:extLst>
              <a:ext uri="{FF2B5EF4-FFF2-40B4-BE49-F238E27FC236}">
                <a16:creationId xmlns:a16="http://schemas.microsoft.com/office/drawing/2014/main" id="{5D664957-8A2A-033F-D587-D066C7A6646F}"/>
              </a:ext>
            </a:extLst>
          </p:cNvPr>
          <p:cNvSpPr txBox="1"/>
          <p:nvPr/>
        </p:nvSpPr>
        <p:spPr>
          <a:xfrm>
            <a:off x="3043311" y="6041877"/>
            <a:ext cx="6105378" cy="369332"/>
          </a:xfrm>
          <a:prstGeom prst="rect">
            <a:avLst/>
          </a:prstGeom>
          <a:noFill/>
        </p:spPr>
        <p:txBody>
          <a:bodyPr wrap="square">
            <a:spAutoFit/>
          </a:bodyPr>
          <a:lstStyle/>
          <a:p>
            <a:r>
              <a:rPr lang="en-IN" dirty="0"/>
              <a:t>https://noviflow.com/application-team-job-description/</a:t>
            </a:r>
          </a:p>
        </p:txBody>
      </p:sp>
    </p:spTree>
    <p:extLst>
      <p:ext uri="{BB962C8B-B14F-4D97-AF65-F5344CB8AC3E}">
        <p14:creationId xmlns:p14="http://schemas.microsoft.com/office/powerpoint/2010/main" val="1280523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E09B-95F3-243C-0CD3-4602A0032B1C}"/>
              </a:ext>
            </a:extLst>
          </p:cNvPr>
          <p:cNvSpPr>
            <a:spLocks noGrp="1"/>
          </p:cNvSpPr>
          <p:nvPr>
            <p:ph type="title"/>
          </p:nvPr>
        </p:nvSpPr>
        <p:spPr>
          <a:xfrm>
            <a:off x="1141412" y="1163781"/>
            <a:ext cx="9517351" cy="5107709"/>
          </a:xfrm>
        </p:spPr>
        <p:txBody>
          <a:bodyPr>
            <a:normAutofit/>
          </a:bodyPr>
          <a:lstStyle/>
          <a:p>
            <a:r>
              <a:rPr lang="en-IN" dirty="0">
                <a:solidFill>
                  <a:schemeClr val="tx2"/>
                </a:solidFill>
              </a:rPr>
              <a:t>CONCLUSION:</a:t>
            </a:r>
            <a:br>
              <a:rPr lang="en-IN" dirty="0">
                <a:solidFill>
                  <a:schemeClr val="tx2"/>
                </a:solidFill>
              </a:rPr>
            </a:br>
            <a:br>
              <a:rPr lang="en-IN" dirty="0">
                <a:solidFill>
                  <a:schemeClr val="tx2"/>
                </a:solidFill>
              </a:rPr>
            </a:br>
            <a:r>
              <a:rPr lang="en-IN" dirty="0">
                <a:solidFill>
                  <a:schemeClr val="bg2">
                    <a:lumMod val="25000"/>
                    <a:lumOff val="75000"/>
                  </a:schemeClr>
                </a:solidFill>
              </a:rPr>
              <a:t>-</a:t>
            </a:r>
            <a:r>
              <a:rPr lang="en-IN" dirty="0">
                <a:solidFill>
                  <a:schemeClr val="bg2">
                    <a:lumMod val="10000"/>
                    <a:lumOff val="90000"/>
                  </a:schemeClr>
                </a:solidFill>
              </a:rPr>
              <a:t>More demand than supply</a:t>
            </a:r>
            <a:br>
              <a:rPr lang="en-IN" dirty="0">
                <a:solidFill>
                  <a:schemeClr val="bg2">
                    <a:lumMod val="10000"/>
                    <a:lumOff val="90000"/>
                  </a:schemeClr>
                </a:solidFill>
              </a:rPr>
            </a:br>
            <a:br>
              <a:rPr lang="en-IN" dirty="0">
                <a:solidFill>
                  <a:schemeClr val="bg2">
                    <a:lumMod val="25000"/>
                    <a:lumOff val="75000"/>
                  </a:schemeClr>
                </a:solidFill>
              </a:rPr>
            </a:br>
            <a:r>
              <a:rPr lang="en-IN" sz="2700" dirty="0">
                <a:solidFill>
                  <a:schemeClr val="bg2">
                    <a:lumMod val="25000"/>
                    <a:lumOff val="75000"/>
                  </a:schemeClr>
                </a:solidFill>
              </a:rPr>
              <a:t>Primary reason: </a:t>
            </a:r>
            <a:br>
              <a:rPr lang="en-IN" sz="2700" dirty="0">
                <a:solidFill>
                  <a:schemeClr val="bg2">
                    <a:lumMod val="25000"/>
                    <a:lumOff val="75000"/>
                  </a:schemeClr>
                </a:solidFill>
              </a:rPr>
            </a:br>
            <a:r>
              <a:rPr lang="en-IN" sz="2700" dirty="0">
                <a:solidFill>
                  <a:schemeClr val="bg2">
                    <a:lumMod val="25000"/>
                    <a:lumOff val="75000"/>
                  </a:schemeClr>
                </a:solidFill>
              </a:rPr>
              <a:t>Lack of skills, awareness of sdn technology for a developer.</a:t>
            </a:r>
            <a:br>
              <a:rPr lang="en-IN" b="0" i="0" dirty="0">
                <a:solidFill>
                  <a:schemeClr val="bg2">
                    <a:lumMod val="25000"/>
                    <a:lumOff val="75000"/>
                  </a:schemeClr>
                </a:solidFill>
                <a:effectLst/>
                <a:latin typeface="Söhne"/>
              </a:rPr>
            </a:br>
            <a:br>
              <a:rPr lang="en-IN" b="0" i="0" dirty="0">
                <a:solidFill>
                  <a:srgbClr val="374151"/>
                </a:solidFill>
                <a:effectLst/>
                <a:latin typeface="Söhne"/>
              </a:rPr>
            </a:br>
            <a:endParaRPr lang="en-IN" dirty="0">
              <a:solidFill>
                <a:schemeClr val="tx2"/>
              </a:solidFill>
            </a:endParaRPr>
          </a:p>
        </p:txBody>
      </p:sp>
    </p:spTree>
    <p:extLst>
      <p:ext uri="{BB962C8B-B14F-4D97-AF65-F5344CB8AC3E}">
        <p14:creationId xmlns:p14="http://schemas.microsoft.com/office/powerpoint/2010/main" val="2953604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191</TotalTime>
  <Words>877</Words>
  <Application>Microsoft Office PowerPoint</Application>
  <PresentationFormat>Widescreen</PresentationFormat>
  <Paragraphs>97</Paragraphs>
  <Slides>10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bell_slim_black</vt:lpstr>
      <vt:lpstr>Calibri</vt:lpstr>
      <vt:lpstr>Poppins</vt:lpstr>
      <vt:lpstr>Söhne</vt:lpstr>
      <vt:lpstr>Tw Cen MT</vt:lpstr>
      <vt:lpstr>Tw Cen MT (Headings)</vt:lpstr>
      <vt:lpstr>Circuit</vt:lpstr>
      <vt:lpstr>Why some companies in Canada are struggling to find quality SDN developer Candidates?</vt:lpstr>
      <vt:lpstr>WHY SDN?  -Centralized control -Programmability  </vt:lpstr>
      <vt:lpstr>Problem Statement assessment</vt:lpstr>
      <vt:lpstr>  Rogers     Bell  </vt:lpstr>
      <vt:lpstr>  Bell - Senior Network Infrastructure Architect - IP   </vt:lpstr>
      <vt:lpstr>  Bell - Senior Network Infrastructure Architect - Optical   </vt:lpstr>
      <vt:lpstr>  NOVIFLOW -  Software Developers (all levels) – Software Defined Networking – Forwarding Plane Team    </vt:lpstr>
      <vt:lpstr>  NOVIFLOW -  Software Developers (all levels) – Software Defined Networking – Application Team    </vt:lpstr>
      <vt:lpstr>CONCLUSION:  -More demand than supply  Primary reason:  Lack of skills, awareness of sdn technology for a developer.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Vedavyas Muppavarapu</dc:creator>
  <cp:lastModifiedBy>Vedavyas Muppavarapu</cp:lastModifiedBy>
  <cp:revision>185</cp:revision>
  <dcterms:created xsi:type="dcterms:W3CDTF">2023-03-19T04:16:30Z</dcterms:created>
  <dcterms:modified xsi:type="dcterms:W3CDTF">2023-03-20T17:48:49Z</dcterms:modified>
</cp:coreProperties>
</file>