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84A2-7BE1-9E97-225E-38AFB6C2E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7CD17-DF36-5AA2-F427-641CB917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F8D7-52CD-29DC-020F-0ECABE50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896E-8C18-1FB2-CDF8-201C3927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DFA3-C244-1AC2-F920-9FB71FCC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8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4A09-29D8-DA07-614F-873A7985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7DA0-38B6-C89B-7D36-E6D452CF6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E3BD-6CBD-36B1-3DD7-FAA03902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A1C9-14F8-53EC-FE62-A37E31F7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9736-6623-0943-1FA1-57708CE6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8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EC516-339E-1F97-4D21-3B49111A0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EC228-D86B-C2FE-A9A5-71E0E90A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D728-DCDF-3402-6EBD-B3F9E25B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CAAA-FF22-98AF-2BD0-692FE7BA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56C2-8E76-B53B-AD15-237348AD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7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BAB4-3A22-8A00-E516-0C006EB3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3196-DD9B-0D57-98D1-27B6D306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C78D-C459-84A4-FB91-91E273BF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DC11-9AD4-0E1E-56D9-651AD5F9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A445-797A-1748-1868-C5A36205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2382-42F0-2141-B396-728940B3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A835D-737F-CB5C-FB14-71A4433B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D5E5-8F8A-DC99-535C-DE4EB2BB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EA11-8E3A-E4E5-B924-7FE5D31D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8402-BAE4-BBE6-39B7-38B06BCA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65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335F-13CC-5FEB-F0E2-B42767F8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79BC-F0F1-157F-34F1-476839766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A4A50-08B7-98D6-72BD-2B8F1A0E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C491F-148A-CDC4-7FFA-4F4327E1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3CE0A-2024-C67F-8BF7-4532CEBF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4594-6C5F-006B-B742-3A007200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1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2D2-D712-BB35-3926-DC916CAF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B2025-39BE-FFD7-1DA7-22A2F52F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725D9-EA84-A5ED-234D-7A9CD349F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B951E-EEF3-865A-A6E1-08590C76E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5DC11-CA4E-26F1-073C-5D9038054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69B22-C620-378E-1113-B6C0E04D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94BBA-9A63-AA8E-B9EE-A39F03F2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7BD71-66F3-74AF-904F-1F99753A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1160-0290-532A-75E4-4BB9CA59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200C0-256B-3EFE-443E-ACE93770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B8A5F-C553-7CB9-FBE4-4528D82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F59F8-2250-2EF4-0355-E2ED725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4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2625E-F9C8-AEEF-3BE0-52DABA16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FF780-5404-EAD2-D3F5-F1B3AD4C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4EA02-3052-A41B-3791-F37B736C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04D2-503E-0A05-A746-68149248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3BFF-3856-CD95-5081-F0B9C9CD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629E4-F122-4D94-10D3-F6FB84E39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5B1B-0F31-BBE7-CE61-D3477033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F5DD1-0CE9-973F-00DC-1272C3CB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5EDFC-06C7-70F3-4A5D-6257C706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7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8E1E-E6F7-B410-E022-3929CAA1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E38D9-D504-64B5-88BD-3D1BD9A25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62A20-74E2-CE65-E874-8A6FEF69B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3A5DA-0A06-3225-43CB-F9C562AF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05FB-CA65-FAE2-FA48-6C872227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114A0-5E39-5B61-0BD7-5AE43B56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9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15964-8D1E-3824-8336-DFBBEF1D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97780-659B-D545-EF4C-F144B826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ACAB-75A0-07E4-C626-99FBCB854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C5A59-4047-4E70-A41B-BE3F83C5A0B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1169-75F9-BD21-295B-806F23950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1E65-24E3-2534-BC86-9DFB7D10C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77EF-B9B5-4010-9687-CAE20CEC5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0" y="389025"/>
            <a:ext cx="5478056" cy="6231435"/>
            <a:chOff x="0" y="-47625"/>
            <a:chExt cx="10956112" cy="12462871"/>
          </a:xfrm>
        </p:grpSpPr>
        <p:sp>
          <p:nvSpPr>
            <p:cNvPr id="3" name="TextBox 3"/>
            <p:cNvSpPr txBox="1"/>
            <p:nvPr/>
          </p:nvSpPr>
          <p:spPr>
            <a:xfrm>
              <a:off x="0" y="1368999"/>
              <a:ext cx="8568266" cy="53427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334"/>
                </a:lnSpc>
              </a:pPr>
              <a:r>
                <a:rPr lang="en-US" sz="4200" dirty="0">
                  <a:solidFill>
                    <a:srgbClr val="F7B4A7"/>
                  </a:solidFill>
                  <a:latin typeface="Clear Sans Bold"/>
                </a:rPr>
                <a:t>Research and demonstrate container-based images on SDN.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0956112" cy="516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600">
                  <a:solidFill>
                    <a:srgbClr val="94DDDE"/>
                  </a:solidFill>
                  <a:latin typeface="Clear Sans Regular"/>
                </a:rPr>
                <a:t>PROJECT TITLE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563788"/>
              <a:ext cx="10956112" cy="4851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73"/>
                </a:lnSpc>
              </a:pPr>
              <a:r>
                <a:rPr lang="en-US" sz="2266" dirty="0">
                  <a:solidFill>
                    <a:srgbClr val="94DDDE"/>
                  </a:solidFill>
                  <a:latin typeface="Clear Sans Regular"/>
                </a:rPr>
                <a:t>TEAM MEMBERS:</a:t>
              </a:r>
            </a:p>
            <a:p>
              <a:pPr marL="489397" lvl="1" indent="-244699">
                <a:lnSpc>
                  <a:spcPts val="3173"/>
                </a:lnSpc>
                <a:buFont typeface="Arial"/>
                <a:buChar char="•"/>
              </a:pPr>
              <a:r>
                <a:rPr lang="en-US" sz="2266" dirty="0">
                  <a:solidFill>
                    <a:srgbClr val="94DDDE"/>
                  </a:solidFill>
                  <a:latin typeface="Clear Sans Regular"/>
                </a:rPr>
                <a:t>Aditi Pandya - N01579827</a:t>
              </a:r>
            </a:p>
            <a:p>
              <a:pPr marL="489397" lvl="1" indent="-244699">
                <a:lnSpc>
                  <a:spcPts val="3173"/>
                </a:lnSpc>
                <a:buFont typeface="Arial"/>
                <a:buChar char="•"/>
              </a:pPr>
              <a:r>
                <a:rPr lang="en-US" sz="2266" dirty="0">
                  <a:solidFill>
                    <a:srgbClr val="94DDDE"/>
                  </a:solidFill>
                  <a:latin typeface="Clear Sans Regular"/>
                </a:rPr>
                <a:t>Anjali Prajapati - N01579923</a:t>
              </a:r>
            </a:p>
            <a:p>
              <a:pPr marL="489397" lvl="1" indent="-244699">
                <a:lnSpc>
                  <a:spcPts val="3173"/>
                </a:lnSpc>
                <a:buFont typeface="Arial"/>
                <a:buChar char="•"/>
              </a:pPr>
              <a:r>
                <a:rPr lang="en-US" sz="2266" dirty="0">
                  <a:solidFill>
                    <a:srgbClr val="94DDDE"/>
                  </a:solidFill>
                  <a:latin typeface="Clear Sans Regular"/>
                </a:rPr>
                <a:t>Dhara </a:t>
              </a:r>
              <a:r>
                <a:rPr lang="en-US" sz="2266" dirty="0" err="1">
                  <a:solidFill>
                    <a:srgbClr val="94DDDE"/>
                  </a:solidFill>
                  <a:latin typeface="Clear Sans Regular"/>
                </a:rPr>
                <a:t>Barot</a:t>
              </a:r>
              <a:r>
                <a:rPr lang="en-US" sz="2266" dirty="0">
                  <a:solidFill>
                    <a:srgbClr val="94DDDE"/>
                  </a:solidFill>
                  <a:latin typeface="Clear Sans Regular"/>
                </a:rPr>
                <a:t> - N01559954</a:t>
              </a:r>
            </a:p>
            <a:p>
              <a:pPr marL="489397" lvl="1" indent="-244699">
                <a:lnSpc>
                  <a:spcPts val="3173"/>
                </a:lnSpc>
                <a:buFont typeface="Arial"/>
                <a:buChar char="•"/>
              </a:pPr>
              <a:r>
                <a:rPr lang="en-US" sz="2266" dirty="0">
                  <a:solidFill>
                    <a:srgbClr val="94DDDE"/>
                  </a:solidFill>
                  <a:latin typeface="Clear Sans Regular"/>
                </a:rPr>
                <a:t>Venkata Narasimha Vedavyas - N0158367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202556" y="1193807"/>
            <a:ext cx="796218" cy="172409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48013" y="1193807"/>
            <a:ext cx="2096026" cy="162727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16582" y="3337200"/>
            <a:ext cx="1262863" cy="283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191935" y="3077024"/>
            <a:ext cx="2324239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3172" y="1211484"/>
            <a:ext cx="4040346" cy="4435033"/>
            <a:chOff x="0" y="0"/>
            <a:chExt cx="8080692" cy="8870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166060" cy="6830128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428290" y="1054304"/>
              <a:ext cx="5166060" cy="683012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914631" y="2039937"/>
              <a:ext cx="5166060" cy="6830128"/>
            </a:xfrm>
            <a:prstGeom prst="rect">
              <a:avLst/>
            </a:prstGeom>
          </p:spPr>
        </p:pic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751785" y="685801"/>
          <a:ext cx="5933435" cy="5149448"/>
        </p:xfrm>
        <a:graphic>
          <a:graphicData uri="http://schemas.openxmlformats.org/drawingml/2006/table">
            <a:tbl>
              <a:tblPr/>
              <a:tblGrid>
                <a:gridCol w="593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453">
                <a:tc>
                  <a:txBody>
                    <a:bodyPr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5400">
                          <a:solidFill>
                            <a:srgbClr val="F7B4A7"/>
                          </a:solidFill>
                          <a:latin typeface="Clear Sans Bold Bold"/>
                        </a:rPr>
                        <a:t>Agenda</a:t>
                      </a:r>
                      <a:endParaRPr lang="en-US" sz="700"/>
                    </a:p>
                  </a:txBody>
                  <a:tcPr marL="127000" marR="127000" marT="127000" marB="1270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001">
                <a:tc>
                  <a:txBody>
                    <a:bodyPr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r>
                        <a:rPr lang="en-US" sz="1900">
                          <a:solidFill>
                            <a:srgbClr val="94DDDE"/>
                          </a:solidFill>
                          <a:latin typeface="Clear Sans Regular"/>
                        </a:rPr>
                        <a:t>KEY TOPICS DISCUSSED IN </a:t>
                      </a:r>
                      <a:endParaRPr lang="en-US" sz="700"/>
                    </a:p>
                    <a:p>
                      <a:pPr>
                        <a:lnSpc>
                          <a:spcPts val="4060"/>
                        </a:lnSpc>
                      </a:pPr>
                      <a:r>
                        <a:rPr lang="en-US" sz="1900">
                          <a:solidFill>
                            <a:srgbClr val="94DDDE"/>
                          </a:solidFill>
                          <a:latin typeface="Clear Sans Regular"/>
                        </a:rPr>
                        <a:t>THIS PRESENTATION</a:t>
                      </a:r>
                    </a:p>
                  </a:txBody>
                  <a:tcPr marL="127000" marR="127000" marT="127000" marB="1270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265">
                <a:tc>
                  <a:txBody>
                    <a:bodyPr/>
                    <a:lstStyle/>
                    <a:p>
                      <a:pPr marL="626111" lvl="1" indent="-313055" algn="l">
                        <a:lnSpc>
                          <a:spcPts val="406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900" dirty="0">
                          <a:solidFill>
                            <a:srgbClr val="94DDDE"/>
                          </a:solidFill>
                          <a:latin typeface="Clear Sans Regular"/>
                        </a:rPr>
                        <a:t>Introduction to Snowflake Topology</a:t>
                      </a:r>
                    </a:p>
                    <a:p>
                      <a:pPr marL="626111" lvl="1" indent="-313055" algn="l">
                        <a:lnSpc>
                          <a:spcPts val="406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900" dirty="0">
                          <a:solidFill>
                            <a:srgbClr val="94DDDE"/>
                          </a:solidFill>
                          <a:latin typeface="Clear Sans Regular"/>
                        </a:rPr>
                        <a:t>Different types of </a:t>
                      </a:r>
                      <a:r>
                        <a:rPr lang="en-US" sz="1900" dirty="0" err="1">
                          <a:solidFill>
                            <a:srgbClr val="94DDDE"/>
                          </a:solidFill>
                          <a:latin typeface="Clear Sans Regular"/>
                        </a:rPr>
                        <a:t>sdn</a:t>
                      </a:r>
                      <a:r>
                        <a:rPr lang="en-US" sz="1900" dirty="0">
                          <a:solidFill>
                            <a:srgbClr val="94DDDE"/>
                          </a:solidFill>
                          <a:latin typeface="Clear Sans Regular"/>
                        </a:rPr>
                        <a:t> images</a:t>
                      </a:r>
                      <a:endParaRPr lang="en-US" sz="700" dirty="0"/>
                    </a:p>
                  </a:txBody>
                  <a:tcPr marL="127000" marR="127000" marT="127000" marB="1270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reeform 8"/>
          <p:cNvSpPr/>
          <p:nvPr/>
        </p:nvSpPr>
        <p:spPr>
          <a:xfrm>
            <a:off x="0" y="6285089"/>
            <a:ext cx="12192000" cy="572911"/>
          </a:xfrm>
          <a:custGeom>
            <a:avLst/>
            <a:gdLst/>
            <a:ahLst/>
            <a:cxnLst/>
            <a:rect l="l" t="t" r="r" b="b"/>
            <a:pathLst>
              <a:path w="13796730" h="648318">
                <a:moveTo>
                  <a:pt x="0" y="0"/>
                </a:moveTo>
                <a:lnTo>
                  <a:pt x="13796730" y="0"/>
                </a:lnTo>
                <a:lnTo>
                  <a:pt x="13796730" y="648318"/>
                </a:lnTo>
                <a:lnTo>
                  <a:pt x="0" y="648318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18" b="118"/>
          <a:stretch>
            <a:fillRect/>
          </a:stretch>
        </p:blipFill>
        <p:spPr>
          <a:xfrm>
            <a:off x="1447216" y="955872"/>
            <a:ext cx="9588459" cy="5216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95392" y="-730145"/>
            <a:ext cx="4276493" cy="442118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73839" y="419962"/>
            <a:ext cx="6379610" cy="1062262"/>
            <a:chOff x="0" y="85725"/>
            <a:chExt cx="12759220" cy="2124525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12759220" cy="1154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4266">
                  <a:solidFill>
                    <a:srgbClr val="2B4B82"/>
                  </a:solidFill>
                  <a:latin typeface="Clear Sans Bold"/>
                </a:rPr>
                <a:t>Snowflake Topology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78026"/>
              <a:ext cx="12759220" cy="632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7"/>
                </a:lnSpc>
              </a:pPr>
              <a:r>
                <a:rPr lang="en-US" sz="1933">
                  <a:solidFill>
                    <a:srgbClr val="2B4B82"/>
                  </a:solidFill>
                  <a:latin typeface="Clear Sans Regular"/>
                </a:rPr>
                <a:t>WHAT IS SNOWFLAKE TOPOLOGY ARCHITECTURE?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1743161"/>
            <a:ext cx="8295392" cy="7288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r>
              <a:rPr lang="en-US" sz="1352">
                <a:solidFill>
                  <a:srgbClr val="2B4B82"/>
                </a:solidFill>
                <a:latin typeface="Canva Sans"/>
              </a:rPr>
              <a:t>Snowflake uses a multi-cluster shared data architecture, which means that multiple clusters of compute resources can access the same data stored in the cloud-based object store. This architecture allows for the parallel processing of data and efficient use of computing resources, enabling Snowflake to handle large workloads and support multiple concurrent users.</a:t>
            </a: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r>
              <a:rPr lang="en-US" sz="1352">
                <a:solidFill>
                  <a:srgbClr val="2B4B82"/>
                </a:solidFill>
                <a:latin typeface="Canva Sans"/>
              </a:rPr>
              <a:t>The topology of Snowflake's architecture is based on three main components: virtual warehouses, virtual private clouds (VPCs), and availability zones.</a:t>
            </a: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r>
              <a:rPr lang="en-US" sz="1352">
                <a:solidFill>
                  <a:srgbClr val="2B4B82"/>
                </a:solidFill>
                <a:latin typeface="Canva Sans"/>
              </a:rPr>
              <a:t>Availability zones are physically separate data centers within a cloud region that provide redundancy and fault tolerance. Snowflake can be configured to use multiple availability zones within a region to ensure that data is always available, even in the event of a failure in one of the data centers.</a:t>
            </a: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r>
              <a:rPr lang="en-US" sz="1352">
                <a:solidFill>
                  <a:srgbClr val="2B4B82"/>
                </a:solidFill>
                <a:latin typeface="Canva Sans"/>
              </a:rPr>
              <a:t>Snowflake's topology also includes a range of other features and components, such as load balancers, caching, and routing, which work together to provide high-performance, reliable data processing and analysis in the cloud.</a:t>
            </a: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>
              <a:solidFill>
                <a:srgbClr val="2B4B82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73839" y="419962"/>
            <a:ext cx="6379610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266" dirty="0">
                <a:solidFill>
                  <a:srgbClr val="2B4B82"/>
                </a:solidFill>
                <a:latin typeface="Clear Sans Bold"/>
              </a:rPr>
              <a:t>Different SDN Images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4000" y="1143000"/>
            <a:ext cx="11074400" cy="8506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r>
              <a:rPr lang="en-US" sz="1352" dirty="0">
                <a:solidFill>
                  <a:srgbClr val="2B4B82"/>
                </a:solidFill>
                <a:latin typeface="Canva Sans"/>
              </a:rPr>
              <a:t>Open </a:t>
            </a:r>
            <a:r>
              <a:rPr lang="en-US" sz="1352" dirty="0" err="1">
                <a:solidFill>
                  <a:srgbClr val="2B4B82"/>
                </a:solidFill>
                <a:latin typeface="Canva Sans"/>
              </a:rPr>
              <a:t>vSwitch</a:t>
            </a:r>
            <a:r>
              <a:rPr lang="en-US" sz="1352" dirty="0">
                <a:solidFill>
                  <a:srgbClr val="2B4B82"/>
                </a:solidFill>
                <a:latin typeface="Canva Sans"/>
              </a:rPr>
              <a:t> (OVS): OVS is a popular open-source virtual switch that provides high-performance, multi-layer switching with support for SDN protocols such as OpenFlow. It can be run as a containerized image in SDN environments to enable flexible network virtualization and programmable network control.</a:t>
            </a: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r>
              <a:rPr lang="en-US" sz="1352" dirty="0">
                <a:solidFill>
                  <a:srgbClr val="2B4B82"/>
                </a:solidFill>
                <a:latin typeface="Canva Sans"/>
              </a:rPr>
              <a:t>Docker-SDN: Docker-SDN is a container networking solution provided by Docker, which is a widely used containerization platform. It offers networking features such as multi-host networking, network isolation, and overlay networking, making it suitable for SDN deployments.</a:t>
            </a: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r>
              <a:rPr lang="en-US" sz="1352" dirty="0">
                <a:solidFill>
                  <a:srgbClr val="2B4B82"/>
                </a:solidFill>
                <a:latin typeface="Canva Sans"/>
              </a:rPr>
              <a:t>Calico: Calico is an open-source networking and network security solution for containers and virtual machines. It provides scalable, secure, and policy-driven networking for container-based applications. Calico can be deployed as a containerized image in SDN environments to enable advanced networking capabilities.</a:t>
            </a: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r>
              <a:rPr lang="en-US" sz="1352" dirty="0">
                <a:solidFill>
                  <a:srgbClr val="2B4B82"/>
                </a:solidFill>
                <a:latin typeface="Canva Sans"/>
              </a:rPr>
              <a:t>Weave: Weave is a popular open-source container networking solution that provides a simple and secure way to connect containers across different hosts. It supports network segmentation, encryption, and DNS-based service discovery, making it suitable for SDN deployments.</a:t>
            </a: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r>
              <a:rPr lang="en-US" sz="1352" dirty="0">
                <a:solidFill>
                  <a:srgbClr val="2B4B82"/>
                </a:solidFill>
                <a:latin typeface="Canva Sans"/>
              </a:rPr>
              <a:t>Cilium: Cilium is a modern, API-aware networking and security project that provides enhanced networking features for containers and microservices. It offers advanced networking capabilities such as load balancing, API-aware network security, and service discovery, making it suitable for SDN environments.</a:t>
            </a: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 marL="292054" lvl="1" indent="-146027">
              <a:lnSpc>
                <a:spcPts val="1893"/>
              </a:lnSpc>
              <a:buFont typeface="Arial"/>
              <a:buChar char="•"/>
            </a:pPr>
            <a:r>
              <a:rPr lang="en-US" sz="1352" dirty="0">
                <a:solidFill>
                  <a:srgbClr val="2B4B82"/>
                </a:solidFill>
                <a:latin typeface="Canva Sans"/>
              </a:rPr>
              <a:t>Flannel: Flannel is an open-source networking solution that provides a simple and lightweight way to create overlay networks for containers. It uses various backends such as VXLAN, GRE, and host-</a:t>
            </a:r>
            <a:r>
              <a:rPr lang="en-US" sz="1352" dirty="0" err="1">
                <a:solidFill>
                  <a:srgbClr val="2B4B82"/>
                </a:solidFill>
                <a:latin typeface="Canva Sans"/>
              </a:rPr>
              <a:t>gw</a:t>
            </a:r>
            <a:r>
              <a:rPr lang="en-US" sz="1352" dirty="0">
                <a:solidFill>
                  <a:srgbClr val="2B4B82"/>
                </a:solidFill>
                <a:latin typeface="Canva Sans"/>
              </a:rPr>
              <a:t> to enable communication between containers running on different hosts, making it suitable for SDN deployments.</a:t>
            </a: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  <a:p>
            <a:pPr>
              <a:lnSpc>
                <a:spcPts val="1893"/>
              </a:lnSpc>
            </a:pPr>
            <a:endParaRPr lang="en-US" sz="1352" dirty="0">
              <a:solidFill>
                <a:srgbClr val="2B4B82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82767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789327" y="1300819"/>
            <a:ext cx="4225408" cy="425636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75742" y="2116896"/>
            <a:ext cx="6104731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8"/>
              </a:lnSpc>
              <a:spcBef>
                <a:spcPct val="0"/>
              </a:spcBef>
            </a:pPr>
            <a:r>
              <a:rPr lang="en-US" sz="6648" spc="279">
                <a:solidFill>
                  <a:srgbClr val="B76E22"/>
                </a:solidFill>
                <a:latin typeface="Alfa Slab One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Alfa Slab One</vt:lpstr>
      <vt:lpstr>Arial</vt:lpstr>
      <vt:lpstr>Calibri</vt:lpstr>
      <vt:lpstr>Calibri Light</vt:lpstr>
      <vt:lpstr>Canva Sans</vt:lpstr>
      <vt:lpstr>Clear Sans Bold</vt:lpstr>
      <vt:lpstr>Clear Sans Bold Bold</vt:lpstr>
      <vt:lpstr>Clear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Muppavarapu</dc:creator>
  <cp:lastModifiedBy>Vedavyas Muppavarapu</cp:lastModifiedBy>
  <cp:revision>1</cp:revision>
  <dcterms:created xsi:type="dcterms:W3CDTF">2023-04-17T18:13:23Z</dcterms:created>
  <dcterms:modified xsi:type="dcterms:W3CDTF">2023-04-17T18:14:17Z</dcterms:modified>
</cp:coreProperties>
</file>