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69" r:id="rId5"/>
    <p:sldId id="266" r:id="rId6"/>
    <p:sldId id="267" r:id="rId7"/>
    <p:sldId id="270" r:id="rId8"/>
    <p:sldId id="271" r:id="rId9"/>
    <p:sldId id="272" r:id="rId10"/>
    <p:sldId id="265" r:id="rId11"/>
    <p:sldId id="268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F00"/>
    <a:srgbClr val="E9B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9" r="6482"/>
          <a:stretch/>
        </p:blipFill>
        <p:spPr>
          <a:xfrm>
            <a:off x="0" y="0"/>
            <a:ext cx="12300155" cy="712566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-1" y="6351"/>
            <a:ext cx="12300155" cy="7125667"/>
          </a:xfrm>
          <a:prstGeom prst="rect">
            <a:avLst/>
          </a:prstGeom>
          <a:solidFill>
            <a:srgbClr val="263D7C">
              <a:alpha val="66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831928"/>
            <a:ext cx="9144000" cy="1517806"/>
          </a:xfrm>
        </p:spPr>
        <p:txBody>
          <a:bodyPr anchor="b"/>
          <a:lstStyle>
            <a:lvl1pPr algn="ctr">
              <a:defRPr sz="60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4475"/>
            <a:ext cx="9144000" cy="1634553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AQUI VAI UM SUBTÍTULO, MAS SE NÃO QUISER ADICIONAR, CENTRALIZE O TÍTULO NA MOLDURA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1088572" y="1055915"/>
            <a:ext cx="10014857" cy="47461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1055915"/>
            <a:ext cx="275772" cy="4746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49" y="5025673"/>
            <a:ext cx="1621902" cy="5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FD4E-8F1C-47BD-B7AC-42C9C64B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8" y="343949"/>
            <a:ext cx="9756396" cy="65434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5803D-978F-4AD8-A23C-763D1FE95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8" b="28360"/>
          <a:stretch/>
        </p:blipFill>
        <p:spPr>
          <a:xfrm rot="11461400">
            <a:off x="7637100" y="-553630"/>
            <a:ext cx="4821965" cy="27417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BEF1F2-9351-4895-9579-B0964AA62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9" y="6343336"/>
            <a:ext cx="1220069" cy="456507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82E8B82-ED52-4ECC-9F21-6282A5C1DC48}"/>
              </a:ext>
            </a:extLst>
          </p:cNvPr>
          <p:cNvCxnSpPr>
            <a:cxnSpLocks/>
          </p:cNvCxnSpPr>
          <p:nvPr userDrawn="1"/>
        </p:nvCxnSpPr>
        <p:spPr>
          <a:xfrm>
            <a:off x="520118" y="998290"/>
            <a:ext cx="975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1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9" r="6482"/>
          <a:stretch/>
        </p:blipFill>
        <p:spPr>
          <a:xfrm>
            <a:off x="0" y="0"/>
            <a:ext cx="12300155" cy="712566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-1" y="6351"/>
            <a:ext cx="12300155" cy="7125667"/>
          </a:xfrm>
          <a:prstGeom prst="rect">
            <a:avLst/>
          </a:prstGeom>
          <a:solidFill>
            <a:srgbClr val="263D7C">
              <a:alpha val="66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1055915"/>
            <a:ext cx="275772" cy="4746171"/>
          </a:xfrm>
          <a:prstGeom prst="rect">
            <a:avLst/>
          </a:prstGeom>
          <a:solidFill>
            <a:srgbClr val="FCBF00"/>
          </a:solidFill>
          <a:ln w="38100">
            <a:solidFill>
              <a:srgbClr val="FC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29" y="6173454"/>
            <a:ext cx="972353" cy="6871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5" y="833692"/>
            <a:ext cx="9160030" cy="51525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960" y="5436427"/>
            <a:ext cx="1993490" cy="11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-1" y="760188"/>
            <a:ext cx="6016488" cy="5694134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2287451" y="319316"/>
            <a:ext cx="4245631" cy="9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61400">
            <a:off x="5169945" y="-2210339"/>
            <a:ext cx="9778104" cy="550018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2287588" y="319088"/>
            <a:ext cx="4244975" cy="9525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pt-BR" dirty="0"/>
              <a:t>Insira titulo aqui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9" y="6343336"/>
            <a:ext cx="1220069" cy="4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942" y="1000258"/>
            <a:ext cx="3280884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3749979" y="1000258"/>
            <a:ext cx="2527823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6527956" y="1000258"/>
            <a:ext cx="2527823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9347326" y="1000258"/>
            <a:ext cx="2298021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749979" y="3617450"/>
            <a:ext cx="2527823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6527956" y="3617450"/>
            <a:ext cx="2527823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9347326" y="3617450"/>
            <a:ext cx="2298021" cy="2298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524125"/>
            <a:ext cx="3281363" cy="33909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pt-BR" dirty="0"/>
              <a:t>Insira o texto aqui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9" y="6343336"/>
            <a:ext cx="1220069" cy="4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6175512" y="760188"/>
            <a:ext cx="6016488" cy="5694134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4941408" y="319316"/>
            <a:ext cx="4245631" cy="9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61400">
            <a:off x="-4477639" y="-1954329"/>
            <a:ext cx="9778104" cy="55001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41408" y="319316"/>
            <a:ext cx="4245631" cy="95289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pt-BR" dirty="0"/>
              <a:t>Insira titulo aqui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336"/>
            <a:ext cx="1220069" cy="4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326265" y="308132"/>
            <a:ext cx="11539470" cy="6241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1363014" y="663054"/>
            <a:ext cx="9465972" cy="95250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pt-BR" dirty="0"/>
              <a:t>Insira titulo </a:t>
            </a:r>
            <a:r>
              <a:rPr lang="pt-BR" dirty="0" err="1"/>
              <a:t>aquiInsira</a:t>
            </a:r>
            <a:r>
              <a:rPr lang="pt-BR" dirty="0"/>
              <a:t> o título aqui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363014" y="263060"/>
            <a:ext cx="9465972" cy="1763448"/>
          </a:xfrm>
          <a:prstGeom prst="rect">
            <a:avLst/>
          </a:prstGeom>
          <a:noFill/>
          <a:ln w="38100">
            <a:solidFill>
              <a:srgbClr val="FC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1313645" y="90153"/>
            <a:ext cx="9594761" cy="21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30" y="6129759"/>
            <a:ext cx="1047378" cy="3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4D3EE1-223E-4A3E-AE5A-DB11A5EA3ADA}"/>
              </a:ext>
            </a:extLst>
          </p:cNvPr>
          <p:cNvSpPr/>
          <p:nvPr userDrawn="1"/>
        </p:nvSpPr>
        <p:spPr>
          <a:xfrm>
            <a:off x="6697363" y="760188"/>
            <a:ext cx="5494637" cy="5694134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5977048" y="319316"/>
            <a:ext cx="4245631" cy="9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977048" y="319316"/>
            <a:ext cx="4245631" cy="95289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pt-BR" dirty="0"/>
              <a:t>Insira titulo aqui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430301" y="1405658"/>
            <a:ext cx="2527823" cy="2298021"/>
          </a:xfrm>
          <a:prstGeom prst="rect">
            <a:avLst/>
          </a:prstGeom>
          <a:noFill/>
          <a:ln w="38100">
            <a:solidFill>
              <a:srgbClr val="FC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270062" y="1405658"/>
            <a:ext cx="2527823" cy="2298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430301" y="4022850"/>
            <a:ext cx="2527823" cy="2298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270062" y="4022850"/>
            <a:ext cx="2527823" cy="2298021"/>
          </a:xfrm>
          <a:prstGeom prst="rect">
            <a:avLst/>
          </a:prstGeom>
          <a:noFill/>
          <a:ln w="38100">
            <a:solidFill>
              <a:srgbClr val="FC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2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164"/>
            <a:ext cx="10515600" cy="116251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658738" y="2382666"/>
            <a:ext cx="2527823" cy="3753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3436715" y="2382666"/>
            <a:ext cx="2527823" cy="3753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 userDrawn="1"/>
        </p:nvSpPr>
        <p:spPr>
          <a:xfrm>
            <a:off x="1086446" y="1527641"/>
            <a:ext cx="1710052" cy="1710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 userDrawn="1"/>
        </p:nvSpPr>
        <p:spPr>
          <a:xfrm>
            <a:off x="3845600" y="1527641"/>
            <a:ext cx="1710052" cy="1710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9" y="6343336"/>
            <a:ext cx="1220069" cy="456507"/>
          </a:xfrm>
          <a:prstGeom prst="rect">
            <a:avLst/>
          </a:prstGeom>
        </p:spPr>
      </p:pic>
      <p:sp>
        <p:nvSpPr>
          <p:cNvPr id="18" name="Retângulo 17"/>
          <p:cNvSpPr/>
          <p:nvPr userDrawn="1"/>
        </p:nvSpPr>
        <p:spPr>
          <a:xfrm>
            <a:off x="6214692" y="2382666"/>
            <a:ext cx="2527823" cy="3753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 userDrawn="1"/>
        </p:nvSpPr>
        <p:spPr>
          <a:xfrm>
            <a:off x="6623577" y="1527641"/>
            <a:ext cx="1710052" cy="1710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8992668" y="2382666"/>
            <a:ext cx="2527823" cy="3753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 userDrawn="1"/>
        </p:nvSpPr>
        <p:spPr>
          <a:xfrm>
            <a:off x="9401553" y="1527641"/>
            <a:ext cx="1710052" cy="1710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00762" y="-2854499"/>
            <a:ext cx="6067425" cy="272415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432485" y="630195"/>
            <a:ext cx="11108725" cy="5647037"/>
          </a:xfrm>
          <a:prstGeom prst="rect">
            <a:avLst/>
          </a:prstGeom>
          <a:noFill/>
          <a:ln w="38100">
            <a:solidFill>
              <a:srgbClr val="FC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-1" y="1043052"/>
            <a:ext cx="4917990" cy="477189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431800" y="2103438"/>
            <a:ext cx="4004262" cy="32464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1"/>
          </p:nvPr>
        </p:nvSpPr>
        <p:spPr>
          <a:xfrm>
            <a:off x="431800" y="1285875"/>
            <a:ext cx="4016632" cy="6540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699" y="6343336"/>
            <a:ext cx="1220069" cy="4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164"/>
            <a:ext cx="10515600" cy="116251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5" name="Agrupar 4"/>
          <p:cNvGrpSpPr/>
          <p:nvPr userDrawn="1"/>
        </p:nvGrpSpPr>
        <p:grpSpPr>
          <a:xfrm>
            <a:off x="838200" y="1550971"/>
            <a:ext cx="2699327" cy="2380095"/>
            <a:chOff x="675830" y="1587462"/>
            <a:chExt cx="2977777" cy="2625615"/>
          </a:xfrm>
        </p:grpSpPr>
        <p:sp>
          <p:nvSpPr>
            <p:cNvPr id="7" name="Retângulo 6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 userDrawn="1"/>
          </p:nvSpPr>
          <p:spPr>
            <a:xfrm>
              <a:off x="2369682" y="1587462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 userDrawn="1"/>
        </p:nvGrpSpPr>
        <p:grpSpPr>
          <a:xfrm>
            <a:off x="4820976" y="1550971"/>
            <a:ext cx="2699327" cy="2380095"/>
            <a:chOff x="675830" y="1587462"/>
            <a:chExt cx="2977777" cy="2625615"/>
          </a:xfrm>
        </p:grpSpPr>
        <p:sp>
          <p:nvSpPr>
            <p:cNvPr id="32" name="Retângulo 31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 userDrawn="1"/>
          </p:nvSpPr>
          <p:spPr>
            <a:xfrm>
              <a:off x="2369682" y="1587462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/>
          <p:cNvGrpSpPr/>
          <p:nvPr userDrawn="1"/>
        </p:nvGrpSpPr>
        <p:grpSpPr>
          <a:xfrm>
            <a:off x="8654473" y="1598592"/>
            <a:ext cx="2699327" cy="2332473"/>
            <a:chOff x="675830" y="1639996"/>
            <a:chExt cx="2977777" cy="2573081"/>
          </a:xfrm>
        </p:grpSpPr>
        <p:sp>
          <p:nvSpPr>
            <p:cNvPr id="35" name="Retângulo 34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 userDrawn="1"/>
          </p:nvSpPr>
          <p:spPr>
            <a:xfrm>
              <a:off x="2369682" y="1639996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 userDrawn="1"/>
        </p:nvGrpSpPr>
        <p:grpSpPr>
          <a:xfrm>
            <a:off x="838200" y="4195894"/>
            <a:ext cx="2699327" cy="2380095"/>
            <a:chOff x="675830" y="1587462"/>
            <a:chExt cx="2977777" cy="2625615"/>
          </a:xfrm>
        </p:grpSpPr>
        <p:sp>
          <p:nvSpPr>
            <p:cNvPr id="38" name="Retângulo 37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 userDrawn="1"/>
          </p:nvSpPr>
          <p:spPr>
            <a:xfrm>
              <a:off x="2369682" y="1587462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/>
          <p:cNvGrpSpPr/>
          <p:nvPr userDrawn="1"/>
        </p:nvGrpSpPr>
        <p:grpSpPr>
          <a:xfrm>
            <a:off x="4820976" y="4195894"/>
            <a:ext cx="2699327" cy="2380095"/>
            <a:chOff x="675830" y="1587462"/>
            <a:chExt cx="2977777" cy="2625615"/>
          </a:xfrm>
        </p:grpSpPr>
        <p:sp>
          <p:nvSpPr>
            <p:cNvPr id="41" name="Retângulo 40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 userDrawn="1"/>
          </p:nvSpPr>
          <p:spPr>
            <a:xfrm>
              <a:off x="2369682" y="1587462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/>
          <p:cNvGrpSpPr/>
          <p:nvPr userDrawn="1"/>
        </p:nvGrpSpPr>
        <p:grpSpPr>
          <a:xfrm>
            <a:off x="8654473" y="4195894"/>
            <a:ext cx="2699327" cy="2380095"/>
            <a:chOff x="675830" y="1587462"/>
            <a:chExt cx="2977777" cy="2625615"/>
          </a:xfrm>
        </p:grpSpPr>
        <p:sp>
          <p:nvSpPr>
            <p:cNvPr id="44" name="Retângulo 43"/>
            <p:cNvSpPr/>
            <p:nvPr userDrawn="1"/>
          </p:nvSpPr>
          <p:spPr>
            <a:xfrm>
              <a:off x="675830" y="2382667"/>
              <a:ext cx="2678675" cy="1830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 userDrawn="1"/>
          </p:nvSpPr>
          <p:spPr>
            <a:xfrm>
              <a:off x="2369682" y="1587462"/>
              <a:ext cx="1283925" cy="128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6454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B800-AB20-4782-853F-971C3D0D9A8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E9E8-5F32-4112-B8EA-31278D5C4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670097"/>
            <a:ext cx="9144000" cy="1517806"/>
          </a:xfrm>
        </p:spPr>
        <p:txBody>
          <a:bodyPr anchor="ctr"/>
          <a:lstStyle/>
          <a:p>
            <a:r>
              <a:rPr lang="pt-BR" dirty="0" err="1"/>
              <a:t>Automated</a:t>
            </a:r>
            <a:r>
              <a:rPr lang="pt-BR" dirty="0"/>
              <a:t> </a:t>
            </a:r>
            <a:r>
              <a:rPr lang="pt-BR" dirty="0" err="1"/>
              <a:t>Tests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98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1">
            <a:spLocks/>
          </p:cNvSpPr>
          <p:nvPr/>
        </p:nvSpPr>
        <p:spPr>
          <a:xfrm>
            <a:off x="838200" y="297164"/>
            <a:ext cx="10515600" cy="11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TÍTULO</a:t>
            </a:r>
          </a:p>
        </p:txBody>
      </p:sp>
      <p:sp>
        <p:nvSpPr>
          <p:cNvPr id="4" name="Espaço Reservado para Texto 11"/>
          <p:cNvSpPr txBox="1">
            <a:spLocks/>
          </p:cNvSpPr>
          <p:nvPr/>
        </p:nvSpPr>
        <p:spPr>
          <a:xfrm>
            <a:off x="851648" y="2657475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  <a:endParaRPr lang="pt-BR" sz="1800" dirty="0">
              <a:solidFill>
                <a:srgbClr val="FCBF00"/>
              </a:solidFill>
              <a:latin typeface="+mj-lt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851648" y="3112151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11"/>
          <p:cNvSpPr txBox="1">
            <a:spLocks/>
          </p:cNvSpPr>
          <p:nvPr/>
        </p:nvSpPr>
        <p:spPr>
          <a:xfrm>
            <a:off x="4827495" y="2657475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</a:p>
        </p:txBody>
      </p:sp>
      <p:sp>
        <p:nvSpPr>
          <p:cNvPr id="7" name="Espaço Reservado para Texto 11"/>
          <p:cNvSpPr txBox="1">
            <a:spLocks/>
          </p:cNvSpPr>
          <p:nvPr/>
        </p:nvSpPr>
        <p:spPr>
          <a:xfrm>
            <a:off x="8659907" y="2711657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 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4827495" y="3112151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8655424" y="3166333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exto 11"/>
          <p:cNvSpPr txBox="1">
            <a:spLocks/>
          </p:cNvSpPr>
          <p:nvPr/>
        </p:nvSpPr>
        <p:spPr>
          <a:xfrm>
            <a:off x="851648" y="5284134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851648" y="5738810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11"/>
          <p:cNvSpPr txBox="1">
            <a:spLocks/>
          </p:cNvSpPr>
          <p:nvPr/>
        </p:nvSpPr>
        <p:spPr>
          <a:xfrm>
            <a:off x="4827495" y="5284134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</a:p>
        </p:txBody>
      </p:sp>
      <p:sp>
        <p:nvSpPr>
          <p:cNvPr id="13" name="Espaço Reservado para Texto 11"/>
          <p:cNvSpPr txBox="1">
            <a:spLocks/>
          </p:cNvSpPr>
          <p:nvPr/>
        </p:nvSpPr>
        <p:spPr>
          <a:xfrm>
            <a:off x="8659907" y="5338316"/>
            <a:ext cx="23039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rgbClr val="FCBF00"/>
                </a:solidFill>
                <a:latin typeface="+mj-lt"/>
              </a:rPr>
              <a:t>Texto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Texto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4827495" y="5738810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655424" y="5792992"/>
            <a:ext cx="1129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1238865"/>
            <a:ext cx="730045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5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/>
              <a:t>TÍTULO</a:t>
            </a:r>
            <a:endParaRPr lang="pt-BR" sz="4400" b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8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302015" y="2950996"/>
            <a:ext cx="3597275" cy="1201210"/>
          </a:xfrm>
        </p:spPr>
        <p:txBody>
          <a:bodyPr>
            <a:normAutofit/>
          </a:bodyPr>
          <a:lstStyle/>
          <a:p>
            <a:r>
              <a:rPr lang="en-US" sz="2600" dirty="0"/>
              <a:t>There are several types of tests on automated systems.</a:t>
            </a:r>
          </a:p>
        </p:txBody>
      </p:sp>
      <p:sp>
        <p:nvSpPr>
          <p:cNvPr id="12" name="Espaço Reservado para Texto 11"/>
          <p:cNvSpPr txBox="1">
            <a:spLocks noGrp="1"/>
          </p:cNvSpPr>
          <p:nvPr>
            <p:ph type="body" sz="quarter" idx="11"/>
          </p:nvPr>
        </p:nvSpPr>
        <p:spPr>
          <a:xfrm>
            <a:off x="431799" y="1285875"/>
            <a:ext cx="447870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pt-BR" sz="3600" b="1" dirty="0">
                <a:solidFill>
                  <a:srgbClr val="FCBF00"/>
                </a:solidFill>
                <a:latin typeface="+mj-lt"/>
              </a:rPr>
              <a:t>Test </a:t>
            </a:r>
            <a:r>
              <a:rPr lang="pt-BR" sz="3600" b="1" dirty="0" err="1">
                <a:solidFill>
                  <a:srgbClr val="FCBF00"/>
                </a:solidFill>
                <a:latin typeface="+mj-lt"/>
              </a:rPr>
              <a:t>Types</a:t>
            </a:r>
            <a:endParaRPr lang="pt-BR" sz="3600" b="1" dirty="0">
              <a:solidFill>
                <a:srgbClr val="FCBF00"/>
              </a:solidFill>
              <a:latin typeface="+mj-lt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87CD801-6135-401D-816D-9AA9F99B1668}"/>
              </a:ext>
            </a:extLst>
          </p:cNvPr>
          <p:cNvGrpSpPr/>
          <p:nvPr/>
        </p:nvGrpSpPr>
        <p:grpSpPr>
          <a:xfrm>
            <a:off x="5505959" y="2739611"/>
            <a:ext cx="5963455" cy="1378777"/>
            <a:chOff x="5541585" y="2463783"/>
            <a:chExt cx="5963455" cy="13787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F43D504-F4D7-4575-A69E-C4C2C99636ED}"/>
                </a:ext>
              </a:extLst>
            </p:cNvPr>
            <p:cNvGrpSpPr/>
            <p:nvPr/>
          </p:nvGrpSpPr>
          <p:grpSpPr>
            <a:xfrm>
              <a:off x="5541585" y="2486206"/>
              <a:ext cx="1716095" cy="1356354"/>
              <a:chOff x="6129112" y="1285875"/>
              <a:chExt cx="1716095" cy="1356354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6129112" y="1285875"/>
                <a:ext cx="1034023" cy="10340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1600" b="1" dirty="0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6129112" y="2272897"/>
                <a:ext cx="1716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Ad-Hoc</a:t>
                </a:r>
                <a:r>
                  <a:rPr lang="pt-BR" dirty="0"/>
                  <a:t> 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D580720-4F33-4C10-AE09-DC6E8603D82F}"/>
                </a:ext>
              </a:extLst>
            </p:cNvPr>
            <p:cNvGrpSpPr/>
            <p:nvPr/>
          </p:nvGrpSpPr>
          <p:grpSpPr>
            <a:xfrm>
              <a:off x="7665265" y="2486206"/>
              <a:ext cx="1716095" cy="1356354"/>
              <a:chOff x="8888943" y="1285875"/>
              <a:chExt cx="1716095" cy="1356354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88943" y="1285875"/>
                <a:ext cx="1034023" cy="10340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600" b="1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8888943" y="2272897"/>
                <a:ext cx="1716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Exploratory</a:t>
                </a:r>
                <a:r>
                  <a:rPr lang="pt-BR" dirty="0"/>
                  <a:t> </a:t>
                </a: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4C48396-CD5F-48E6-9C1C-A1AD28684B50}"/>
                </a:ext>
              </a:extLst>
            </p:cNvPr>
            <p:cNvGrpSpPr/>
            <p:nvPr/>
          </p:nvGrpSpPr>
          <p:grpSpPr>
            <a:xfrm>
              <a:off x="9788945" y="2463783"/>
              <a:ext cx="1716095" cy="1356354"/>
              <a:chOff x="6129112" y="3852216"/>
              <a:chExt cx="1716095" cy="1356354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6129112" y="3852216"/>
                <a:ext cx="1034023" cy="103402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1600" b="1" dirty="0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6129112" y="4839238"/>
                <a:ext cx="1716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Automated</a:t>
                </a:r>
                <a:r>
                  <a:rPr lang="pt-BR" dirty="0"/>
                  <a:t> </a:t>
                </a:r>
              </a:p>
            </p:txBody>
          </p:sp>
        </p:grpSp>
      </p:grpSp>
      <p:cxnSp>
        <p:nvCxnSpPr>
          <p:cNvPr id="19" name="Conector reto 18"/>
          <p:cNvCxnSpPr/>
          <p:nvPr/>
        </p:nvCxnSpPr>
        <p:spPr>
          <a:xfrm>
            <a:off x="0" y="1740551"/>
            <a:ext cx="3998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1363014" y="687768"/>
            <a:ext cx="9465972" cy="952500"/>
          </a:xfrm>
        </p:spPr>
        <p:txBody>
          <a:bodyPr/>
          <a:lstStyle/>
          <a:p>
            <a:r>
              <a:rPr lang="pt-BR" b="1" dirty="0" err="1"/>
              <a:t>FrontEnd</a:t>
            </a:r>
            <a:r>
              <a:rPr lang="pt-BR" b="1" dirty="0"/>
              <a:t> </a:t>
            </a:r>
            <a:r>
              <a:rPr lang="pt-BR" b="1" dirty="0" err="1"/>
              <a:t>Tests</a:t>
            </a:r>
            <a:r>
              <a:rPr lang="pt-BR" b="1" dirty="0"/>
              <a:t> (</a:t>
            </a:r>
            <a:r>
              <a:rPr lang="pt-BR" b="1" dirty="0" err="1"/>
              <a:t>ReactJS</a:t>
            </a:r>
            <a:r>
              <a:rPr lang="pt-BR" b="1" dirty="0"/>
              <a:t>) – PPMS || Insumos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059538-21BE-4077-87E8-86058F0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14" y="3277590"/>
            <a:ext cx="3842864" cy="17944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8D3C84-BFF6-40A0-B014-64C1717F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12" y="3205947"/>
            <a:ext cx="3937174" cy="18660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799176-870F-4D64-9CA6-D5E8ADF6276B}"/>
              </a:ext>
            </a:extLst>
          </p:cNvPr>
          <p:cNvSpPr txBox="1"/>
          <p:nvPr/>
        </p:nvSpPr>
        <p:spPr>
          <a:xfrm>
            <a:off x="5675185" y="341571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542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B4E451-2FEA-47BD-AE88-1760C577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structure our tests readable way?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19913-FFED-41E2-9365-08268CA0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92" y="1762957"/>
            <a:ext cx="6669447" cy="43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B6D54E-BFCE-4485-8E27-74886BE3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63" y="2326791"/>
            <a:ext cx="4368985" cy="3971095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pt-BR" b="1" dirty="0" err="1"/>
              <a:t>Newton's</a:t>
            </a:r>
            <a:r>
              <a:rPr lang="pt-BR" b="1" dirty="0"/>
              <a:t> </a:t>
            </a:r>
            <a:r>
              <a:rPr lang="pt-BR" b="1" dirty="0" err="1"/>
              <a:t>third</a:t>
            </a:r>
            <a:r>
              <a:rPr lang="pt-BR" b="1" dirty="0"/>
              <a:t> </a:t>
            </a:r>
            <a:r>
              <a:rPr lang="pt-BR" b="1" dirty="0" err="1"/>
              <a:t>law</a:t>
            </a:r>
            <a:endParaRPr lang="pt-BR" sz="4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766924-7F29-4393-93FD-9800F325AC8B}"/>
              </a:ext>
            </a:extLst>
          </p:cNvPr>
          <p:cNvSpPr txBox="1"/>
          <p:nvPr/>
        </p:nvSpPr>
        <p:spPr>
          <a:xfrm>
            <a:off x="166255" y="1833366"/>
            <a:ext cx="581891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If an object A exerts a force on object B, then object B must exert a force of equal magnitude and opposite direction back on object 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7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Etapas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0" y="1238865"/>
            <a:ext cx="730045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C0B12F-0F79-4070-84EC-C34FAB60446B}"/>
              </a:ext>
            </a:extLst>
          </p:cNvPr>
          <p:cNvSpPr txBox="1"/>
          <p:nvPr/>
        </p:nvSpPr>
        <p:spPr>
          <a:xfrm>
            <a:off x="1235034" y="2002437"/>
            <a:ext cx="1339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Arrange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1FDB42-CB1B-44C0-9DE0-8A16E4E6FFAD}"/>
              </a:ext>
            </a:extLst>
          </p:cNvPr>
          <p:cNvSpPr txBox="1"/>
          <p:nvPr/>
        </p:nvSpPr>
        <p:spPr>
          <a:xfrm>
            <a:off x="4163521" y="2002437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Action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C62900-989B-4B99-8F66-35349B4230A4}"/>
              </a:ext>
            </a:extLst>
          </p:cNvPr>
          <p:cNvSpPr txBox="1"/>
          <p:nvPr/>
        </p:nvSpPr>
        <p:spPr>
          <a:xfrm>
            <a:off x="6902852" y="200243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Assert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ECC347-BA5E-421B-A8B4-3063ADF1B7D2}"/>
              </a:ext>
            </a:extLst>
          </p:cNvPr>
          <p:cNvSpPr txBox="1"/>
          <p:nvPr/>
        </p:nvSpPr>
        <p:spPr>
          <a:xfrm>
            <a:off x="9653753" y="2002437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chemeClr val="tx2">
                    <a:lumMod val="50000"/>
                  </a:schemeClr>
                </a:solidFill>
              </a:rPr>
              <a:t>Repeat</a:t>
            </a:r>
            <a:endParaRPr lang="pt-BR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2812EA-AB30-433A-9DF4-0F054F11F566}"/>
              </a:ext>
            </a:extLst>
          </p:cNvPr>
          <p:cNvSpPr txBox="1"/>
          <p:nvPr/>
        </p:nvSpPr>
        <p:spPr>
          <a:xfrm>
            <a:off x="755072" y="3526971"/>
            <a:ext cx="223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all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necessary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preconditions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inputs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D6FDF3-250C-414E-806D-231DB93FB0A8}"/>
              </a:ext>
            </a:extLst>
          </p:cNvPr>
          <p:cNvSpPr txBox="1"/>
          <p:nvPr/>
        </p:nvSpPr>
        <p:spPr>
          <a:xfrm>
            <a:off x="3467154" y="3429000"/>
            <a:ext cx="223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trigger </a:t>
            </a:r>
            <a:r>
              <a:rPr lang="pt-BR" dirty="0" err="1">
                <a:solidFill>
                  <a:schemeClr val="bg1"/>
                </a:solidFill>
              </a:rPr>
              <a:t>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dispatch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methods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under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test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CB7237-688E-4DB3-BFD6-AF6E8FD8946E}"/>
              </a:ext>
            </a:extLst>
          </p:cNvPr>
          <p:cNvSpPr txBox="1"/>
          <p:nvPr/>
        </p:nvSpPr>
        <p:spPr>
          <a:xfrm>
            <a:off x="6333286" y="3429000"/>
            <a:ext cx="2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that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expected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resukts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have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occured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C386E3-9775-4DF8-BB63-5252496EA2A9}"/>
              </a:ext>
            </a:extLst>
          </p:cNvPr>
          <p:cNvSpPr txBox="1"/>
          <p:nvPr/>
        </p:nvSpPr>
        <p:spPr>
          <a:xfrm>
            <a:off x="9199418" y="3429000"/>
            <a:ext cx="2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7965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pt-BR" sz="4400" b="1" dirty="0"/>
              <a:t>Etapas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766924-7F29-4393-93FD-9800F325AC8B}"/>
              </a:ext>
            </a:extLst>
          </p:cNvPr>
          <p:cNvSpPr txBox="1"/>
          <p:nvPr/>
        </p:nvSpPr>
        <p:spPr>
          <a:xfrm>
            <a:off x="344385" y="2213374"/>
            <a:ext cx="5315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Arrange</a:t>
            </a:r>
            <a:endParaRPr lang="pt-BR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All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necessary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preconditions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and</a:t>
            </a:r>
            <a:r>
              <a:rPr lang="pt-BR" sz="3200" dirty="0">
                <a:solidFill>
                  <a:schemeClr val="bg1"/>
                </a:solidFill>
              </a:rPr>
              <a:t>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Action</a:t>
            </a:r>
            <a:endParaRPr lang="pt-BR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Trigger </a:t>
            </a:r>
            <a:r>
              <a:rPr lang="pt-BR" sz="3200" dirty="0" err="1">
                <a:solidFill>
                  <a:schemeClr val="bg1"/>
                </a:solidFill>
              </a:rPr>
              <a:t>or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dispatch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methods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under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test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Assert</a:t>
            </a:r>
            <a:endParaRPr lang="pt-BR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</a:rPr>
              <a:t>that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5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B6D54E-BFCE-4485-8E27-74886BE3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63" y="2326791"/>
            <a:ext cx="4368985" cy="3971095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pt-BR" sz="4400" b="1" dirty="0"/>
              <a:t>Ação x Reação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766924-7F29-4393-93FD-9800F325AC8B}"/>
              </a:ext>
            </a:extLst>
          </p:cNvPr>
          <p:cNvSpPr txBox="1"/>
          <p:nvPr/>
        </p:nvSpPr>
        <p:spPr>
          <a:xfrm>
            <a:off x="166255" y="1833366"/>
            <a:ext cx="5818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Hoje a maior dificuldade no sistema é encontrar uma forma</a:t>
            </a:r>
          </a:p>
          <a:p>
            <a:r>
              <a:rPr lang="pt-BR" sz="3200" dirty="0">
                <a:solidFill>
                  <a:schemeClr val="bg1"/>
                </a:solidFill>
              </a:rPr>
              <a:t>Simples e legível de criar os testes.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A resposta é?</a:t>
            </a:r>
          </a:p>
        </p:txBody>
      </p:sp>
    </p:spTree>
    <p:extLst>
      <p:ext uri="{BB962C8B-B14F-4D97-AF65-F5344CB8AC3E}">
        <p14:creationId xmlns:p14="http://schemas.microsoft.com/office/powerpoint/2010/main" val="141638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2B6D54E-BFCE-4485-8E27-74886BE3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63" y="2326791"/>
            <a:ext cx="4368985" cy="3971095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pt-BR" sz="4400" b="1" dirty="0"/>
              <a:t>Ação x Reação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766924-7F29-4393-93FD-9800F325AC8B}"/>
              </a:ext>
            </a:extLst>
          </p:cNvPr>
          <p:cNvSpPr txBox="1"/>
          <p:nvPr/>
        </p:nvSpPr>
        <p:spPr>
          <a:xfrm>
            <a:off x="166255" y="1833366"/>
            <a:ext cx="5818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Hoje a maior dificuldade no sistema é encontrar uma forma</a:t>
            </a:r>
          </a:p>
          <a:p>
            <a:r>
              <a:rPr lang="pt-BR" sz="3200" dirty="0">
                <a:solidFill>
                  <a:schemeClr val="bg1"/>
                </a:solidFill>
              </a:rPr>
              <a:t>Simples e legível de criar os testes.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A resposta é?</a:t>
            </a:r>
          </a:p>
        </p:txBody>
      </p:sp>
    </p:spTree>
    <p:extLst>
      <p:ext uri="{BB962C8B-B14F-4D97-AF65-F5344CB8AC3E}">
        <p14:creationId xmlns:p14="http://schemas.microsoft.com/office/powerpoint/2010/main" val="1381416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RANSFORMAR PARA CRESCRE">
      <a:dk1>
        <a:srgbClr val="222958"/>
      </a:dk1>
      <a:lt1>
        <a:srgbClr val="FFFFFF"/>
      </a:lt1>
      <a:dk2>
        <a:srgbClr val="1F3B84"/>
      </a:dk2>
      <a:lt2>
        <a:srgbClr val="00959B"/>
      </a:lt2>
      <a:accent1>
        <a:srgbClr val="FCBF00"/>
      </a:accent1>
      <a:accent2>
        <a:srgbClr val="C00000"/>
      </a:accent2>
      <a:accent3>
        <a:srgbClr val="92D050"/>
      </a:accent3>
      <a:accent4>
        <a:srgbClr val="00B0F0"/>
      </a:accent4>
      <a:accent5>
        <a:srgbClr val="7030A0"/>
      </a:accent5>
      <a:accent6>
        <a:srgbClr val="FF0000"/>
      </a:accent6>
      <a:hlink>
        <a:srgbClr val="1F3B84"/>
      </a:hlink>
      <a:folHlink>
        <a:srgbClr val="0095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Tema do Office</vt:lpstr>
      <vt:lpstr>Automated Tests</vt:lpstr>
      <vt:lpstr>Apresentação do PowerPoint</vt:lpstr>
      <vt:lpstr>Apresentação do PowerPoint</vt:lpstr>
      <vt:lpstr>How to structure our tests readable way?</vt:lpstr>
      <vt:lpstr>Apresentação do PowerPoint</vt:lpstr>
      <vt:lpstr>Etapas</vt:lpstr>
      <vt:lpstr>Apresentação do PowerPoint</vt:lpstr>
      <vt:lpstr>Apresentação do PowerPoint</vt:lpstr>
      <vt:lpstr>Apresentação do PowerPoint</vt:lpstr>
      <vt:lpstr>Apresentação do PowerPoint</vt:lpstr>
      <vt:lpstr>TÍTULO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Mafezoli</dc:creator>
  <cp:lastModifiedBy>Marcus Vinicius Ostrufka Freire</cp:lastModifiedBy>
  <cp:revision>39</cp:revision>
  <dcterms:created xsi:type="dcterms:W3CDTF">2019-02-22T20:10:05Z</dcterms:created>
  <dcterms:modified xsi:type="dcterms:W3CDTF">2019-11-11T19:07:53Z</dcterms:modified>
</cp:coreProperties>
</file>