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ES"/>
              <a:t>March 2002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175D2B-863B-46A8-997D-5CFF54887745}" type="slidenum">
              <a:rPr lang="es-ES" altLang="es-ES"/>
              <a:pPr/>
              <a:t>‹Nº›</a:t>
            </a:fld>
            <a:endParaRPr lang="es-ES" alt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ES"/>
              <a:t>Cambridge Group </a:t>
            </a:r>
          </a:p>
        </p:txBody>
      </p:sp>
    </p:spTree>
    <p:extLst>
      <p:ext uri="{BB962C8B-B14F-4D97-AF65-F5344CB8AC3E}">
        <p14:creationId xmlns:p14="http://schemas.microsoft.com/office/powerpoint/2010/main" val="345751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ES"/>
              <a:t>March 2002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94A8D1-FAD7-4291-A62B-F788B7BFA7C7}" type="slidenum">
              <a:rPr lang="es-ES" altLang="es-ES"/>
              <a:pPr/>
              <a:t>‹Nº›</a:t>
            </a:fld>
            <a:endParaRPr lang="es-ES" alt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ES"/>
              <a:t>Cambridge Group </a:t>
            </a:r>
          </a:p>
        </p:txBody>
      </p:sp>
    </p:spTree>
    <p:extLst>
      <p:ext uri="{BB962C8B-B14F-4D97-AF65-F5344CB8AC3E}">
        <p14:creationId xmlns:p14="http://schemas.microsoft.com/office/powerpoint/2010/main" val="291604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ES"/>
              <a:t>March 2002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5EB375-C056-4930-BD6C-7FC888664E48}" type="slidenum">
              <a:rPr lang="es-ES" altLang="es-ES"/>
              <a:pPr/>
              <a:t>‹Nº›</a:t>
            </a:fld>
            <a:endParaRPr lang="es-ES" alt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ES"/>
              <a:t>Cambridge Group </a:t>
            </a:r>
          </a:p>
        </p:txBody>
      </p:sp>
    </p:spTree>
    <p:extLst>
      <p:ext uri="{BB962C8B-B14F-4D97-AF65-F5344CB8AC3E}">
        <p14:creationId xmlns:p14="http://schemas.microsoft.com/office/powerpoint/2010/main" val="260634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14400" y="64008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s-ES" altLang="es-ES"/>
              <a:t>March 2002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>
          <a:xfrm>
            <a:off x="8737600" y="64008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fld id="{F5D39996-03BE-453C-AA8F-66DD6D8EA66A}" type="slidenum">
              <a:rPr lang="es-ES" altLang="es-ES"/>
              <a:pPr/>
              <a:t>‹Nº›</a:t>
            </a:fld>
            <a:endParaRPr lang="es-ES" alt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>
          <a:xfrm>
            <a:off x="3759200" y="6400800"/>
            <a:ext cx="4572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s-ES" altLang="es-ES"/>
              <a:t>Cambridge Group </a:t>
            </a:r>
          </a:p>
        </p:txBody>
      </p:sp>
    </p:spTree>
    <p:extLst>
      <p:ext uri="{BB962C8B-B14F-4D97-AF65-F5344CB8AC3E}">
        <p14:creationId xmlns:p14="http://schemas.microsoft.com/office/powerpoint/2010/main" val="3159712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gráfico 2"/>
          <p:cNvSpPr>
            <a:spLocks noGrp="1"/>
          </p:cNvSpPr>
          <p:nvPr>
            <p:ph type="chart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14400" y="64008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s-ES" altLang="es-ES"/>
              <a:t>March 2002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>
          <a:xfrm>
            <a:off x="8737600" y="64008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fld id="{713B307E-D9BA-44B5-958D-6F73A5B9129B}" type="slidenum">
              <a:rPr lang="es-ES" altLang="es-ES"/>
              <a:pPr/>
              <a:t>‹Nº›</a:t>
            </a:fld>
            <a:endParaRPr lang="es-ES" alt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>
          <a:xfrm>
            <a:off x="3759200" y="6400800"/>
            <a:ext cx="4572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s-ES" altLang="es-ES"/>
              <a:t>Cambridge Group </a:t>
            </a:r>
          </a:p>
        </p:txBody>
      </p:sp>
    </p:spTree>
    <p:extLst>
      <p:ext uri="{BB962C8B-B14F-4D97-AF65-F5344CB8AC3E}">
        <p14:creationId xmlns:p14="http://schemas.microsoft.com/office/powerpoint/2010/main" val="32947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ES"/>
              <a:t>March 2002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D29E06-D930-4B82-9A73-1E6CF94C693E}" type="slidenum">
              <a:rPr lang="es-ES" altLang="es-ES"/>
              <a:pPr/>
              <a:t>‹Nº›</a:t>
            </a:fld>
            <a:endParaRPr lang="es-ES" alt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ES"/>
              <a:t>Cambridge Group </a:t>
            </a:r>
          </a:p>
        </p:txBody>
      </p:sp>
    </p:spTree>
    <p:extLst>
      <p:ext uri="{BB962C8B-B14F-4D97-AF65-F5344CB8AC3E}">
        <p14:creationId xmlns:p14="http://schemas.microsoft.com/office/powerpoint/2010/main" val="235665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ES"/>
              <a:t>March 2002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AD3D6D-CFE8-4634-BD0C-A7D63168122E}" type="slidenum">
              <a:rPr lang="es-ES" altLang="es-ES"/>
              <a:pPr/>
              <a:t>‹Nº›</a:t>
            </a:fld>
            <a:endParaRPr lang="es-ES" alt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ES"/>
              <a:t>Cambridge Group </a:t>
            </a:r>
          </a:p>
        </p:txBody>
      </p:sp>
    </p:spTree>
    <p:extLst>
      <p:ext uri="{BB962C8B-B14F-4D97-AF65-F5344CB8AC3E}">
        <p14:creationId xmlns:p14="http://schemas.microsoft.com/office/powerpoint/2010/main" val="26061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ES"/>
              <a:t>March 2002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CA862B-2586-4088-810D-32B2DD7A88B0}" type="slidenum">
              <a:rPr lang="es-ES" altLang="es-ES"/>
              <a:pPr/>
              <a:t>‹Nº›</a:t>
            </a:fld>
            <a:endParaRPr lang="es-ES" altLang="es-ES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ES"/>
              <a:t>Cambridge Group </a:t>
            </a:r>
          </a:p>
        </p:txBody>
      </p:sp>
    </p:spTree>
    <p:extLst>
      <p:ext uri="{BB962C8B-B14F-4D97-AF65-F5344CB8AC3E}">
        <p14:creationId xmlns:p14="http://schemas.microsoft.com/office/powerpoint/2010/main" val="207638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ES"/>
              <a:t>March 2002</a:t>
            </a:r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A3E06D-9E5F-40BC-8718-9D5D7B8FDCB9}" type="slidenum">
              <a:rPr lang="es-ES" altLang="es-ES"/>
              <a:pPr/>
              <a:t>‹Nº›</a:t>
            </a:fld>
            <a:endParaRPr lang="es-ES" altLang="es-ES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ES"/>
              <a:t>Cambridge Group </a:t>
            </a:r>
          </a:p>
        </p:txBody>
      </p:sp>
    </p:spTree>
    <p:extLst>
      <p:ext uri="{BB962C8B-B14F-4D97-AF65-F5344CB8AC3E}">
        <p14:creationId xmlns:p14="http://schemas.microsoft.com/office/powerpoint/2010/main" val="127202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ES"/>
              <a:t>March 2002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CC2EAB-F128-4AC2-94A8-A39781311FCB}" type="slidenum">
              <a:rPr lang="es-ES" altLang="es-ES"/>
              <a:pPr/>
              <a:t>‹Nº›</a:t>
            </a:fld>
            <a:endParaRPr lang="es-ES" alt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ES"/>
              <a:t>Cambridge Group </a:t>
            </a:r>
          </a:p>
        </p:txBody>
      </p:sp>
    </p:spTree>
    <p:extLst>
      <p:ext uri="{BB962C8B-B14F-4D97-AF65-F5344CB8AC3E}">
        <p14:creationId xmlns:p14="http://schemas.microsoft.com/office/powerpoint/2010/main" val="388062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ES"/>
              <a:t>March 2002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3388A8-1A8A-4E4A-A409-71572AFA649D}" type="slidenum">
              <a:rPr lang="es-ES" altLang="es-ES"/>
              <a:pPr/>
              <a:t>‹Nº›</a:t>
            </a:fld>
            <a:endParaRPr lang="es-ES" alt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ES"/>
              <a:t>Cambridge Group </a:t>
            </a:r>
          </a:p>
        </p:txBody>
      </p:sp>
    </p:spTree>
    <p:extLst>
      <p:ext uri="{BB962C8B-B14F-4D97-AF65-F5344CB8AC3E}">
        <p14:creationId xmlns:p14="http://schemas.microsoft.com/office/powerpoint/2010/main" val="218722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ES"/>
              <a:t>March 2002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838E1E8-1315-4B62-A8A9-D4612AA24BA9}" type="slidenum">
              <a:rPr lang="es-ES" altLang="es-ES"/>
              <a:pPr/>
              <a:t>‹Nº›</a:t>
            </a:fld>
            <a:endParaRPr lang="es-ES" altLang="es-ES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ES"/>
              <a:t>Cambridge Group </a:t>
            </a:r>
          </a:p>
        </p:txBody>
      </p:sp>
    </p:spTree>
    <p:extLst>
      <p:ext uri="{BB962C8B-B14F-4D97-AF65-F5344CB8AC3E}">
        <p14:creationId xmlns:p14="http://schemas.microsoft.com/office/powerpoint/2010/main" val="148356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ES"/>
              <a:t>March 2002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075125-BC90-4E4D-92D5-BF2A8804FCCA}" type="slidenum">
              <a:rPr lang="es-ES" altLang="es-ES"/>
              <a:pPr/>
              <a:t>‹Nº›</a:t>
            </a:fld>
            <a:endParaRPr lang="es-ES" altLang="es-ES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ES"/>
              <a:t>Cambridge Group </a:t>
            </a:r>
          </a:p>
        </p:txBody>
      </p:sp>
    </p:spTree>
    <p:extLst>
      <p:ext uri="{BB962C8B-B14F-4D97-AF65-F5344CB8AC3E}">
        <p14:creationId xmlns:p14="http://schemas.microsoft.com/office/powerpoint/2010/main" val="268766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6600">
                <a:gamma/>
                <a:shade val="0"/>
                <a:invGamma/>
              </a:srgbClr>
            </a:gs>
            <a:gs pos="100000">
              <a:srgbClr val="0066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texto del patrón</a:t>
            </a:r>
          </a:p>
          <a:p>
            <a:pPr lvl="1"/>
            <a:r>
              <a:rPr lang="es-ES" altLang="es-ES" smtClean="0"/>
              <a:t>Segundo nivel</a:t>
            </a:r>
          </a:p>
          <a:p>
            <a:pPr lvl="2"/>
            <a:r>
              <a:rPr lang="es-ES" altLang="es-ES" smtClean="0"/>
              <a:t>Tercer nivel</a:t>
            </a:r>
          </a:p>
          <a:p>
            <a:pPr lvl="3"/>
            <a:r>
              <a:rPr lang="es-ES" altLang="es-ES" smtClean="0"/>
              <a:t>Cuarto nivel</a:t>
            </a:r>
          </a:p>
          <a:p>
            <a:pPr lvl="4"/>
            <a:r>
              <a:rPr lang="es-ES" altLang="es-ES" smtClean="0"/>
              <a:t>Quinto nivel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203200" y="6400800"/>
            <a:ext cx="11988800" cy="304800"/>
          </a:xfrm>
          <a:prstGeom prst="rect">
            <a:avLst/>
          </a:prstGeom>
          <a:gradFill rotWithShape="0">
            <a:gsLst>
              <a:gs pos="0">
                <a:srgbClr val="99CC00">
                  <a:gamma/>
                  <a:shade val="46275"/>
                  <a:invGamma/>
                </a:srgbClr>
              </a:gs>
              <a:gs pos="100000">
                <a:srgbClr val="99CC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sz="180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400800"/>
            <a:ext cx="2540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altLang="es-ES"/>
              <a:t>March 2002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00800"/>
            <a:ext cx="2540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908F8474-9885-4B34-92B8-F85ABCE4199E}" type="slidenum">
              <a:rPr lang="es-ES" altLang="es-ES"/>
              <a:pPr/>
              <a:t>‹Nº›</a:t>
            </a:fld>
            <a:endParaRPr lang="es-ES" alt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59200" y="64008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altLang="es-ES"/>
              <a:t>Cambridge Group </a:t>
            </a:r>
          </a:p>
        </p:txBody>
      </p:sp>
    </p:spTree>
    <p:extLst>
      <p:ext uri="{BB962C8B-B14F-4D97-AF65-F5344CB8AC3E}">
        <p14:creationId xmlns:p14="http://schemas.microsoft.com/office/powerpoint/2010/main" val="304236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ES">
                <a:solidFill>
                  <a:srgbClr val="FFFFFF"/>
                </a:solidFill>
              </a:rPr>
              <a:t>March 2002</a:t>
            </a:r>
          </a:p>
        </p:txBody>
      </p:sp>
      <p:sp>
        <p:nvSpPr>
          <p:cNvPr id="6" name="Marcador de pie de página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ES">
                <a:solidFill>
                  <a:srgbClr val="FFFFFF"/>
                </a:solidFill>
              </a:rPr>
              <a:t>Cambridge Group </a:t>
            </a: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1" y="250825"/>
            <a:ext cx="9117013" cy="636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886200" y="1"/>
            <a:ext cx="6781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s-ES_tradnl" altLang="es-ES" sz="2400" b="1">
                <a:solidFill>
                  <a:srgbClr val="FFFFFF"/>
                </a:solidFill>
                <a:latin typeface="Times New Roman" panose="02020603050405020304" pitchFamily="18" charset="0"/>
              </a:rPr>
              <a:t>Map 2.- </a:t>
            </a:r>
            <a:r>
              <a:rPr lang="es-ES" altLang="es-ES" sz="2400" b="1">
                <a:solidFill>
                  <a:srgbClr val="FFFFFF"/>
                </a:solidFill>
                <a:latin typeface="Times New Roman" panose="02020603050405020304" pitchFamily="18" charset="0"/>
              </a:rPr>
              <a:t>Life expectancy at birth, Spain 1914-1917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s-ES" altLang="es-ES" sz="2400" b="1">
                <a:solidFill>
                  <a:srgbClr val="FFFFFF"/>
                </a:solidFill>
                <a:latin typeface="Times New Roman" panose="02020603050405020304" pitchFamily="18" charset="0"/>
              </a:rPr>
              <a:t>Provincial Level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828801" y="6172201"/>
            <a:ext cx="57578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ES" sz="1000">
                <a:solidFill>
                  <a:srgbClr val="FFFFFF"/>
                </a:solidFill>
                <a:latin typeface="Times New Roman" panose="02020603050405020304" pitchFamily="18" charset="0"/>
              </a:rPr>
              <a:t>Source: Movimientos Naturales de la Población 1914 to 1917 and censuses of population for 1910 and 1920..</a:t>
            </a:r>
          </a:p>
        </p:txBody>
      </p:sp>
    </p:spTree>
    <p:extLst>
      <p:ext uri="{BB962C8B-B14F-4D97-AF65-F5344CB8AC3E}">
        <p14:creationId xmlns:p14="http://schemas.microsoft.com/office/powerpoint/2010/main" val="33712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ES">
                <a:solidFill>
                  <a:srgbClr val="FFFFFF"/>
                </a:solidFill>
              </a:rPr>
              <a:t>March 2002</a:t>
            </a:r>
          </a:p>
        </p:txBody>
      </p:sp>
      <p:sp>
        <p:nvSpPr>
          <p:cNvPr id="6" name="Marcador de pie de página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ES">
                <a:solidFill>
                  <a:srgbClr val="FFFFFF"/>
                </a:solidFill>
              </a:rPr>
              <a:t>Cambridge Group 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886200" y="1"/>
            <a:ext cx="6781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s-ES_tradnl" altLang="es-ES" sz="2400" b="1">
                <a:solidFill>
                  <a:srgbClr val="FFFFFF"/>
                </a:solidFill>
                <a:latin typeface="Times New Roman" panose="02020603050405020304" pitchFamily="18" charset="0"/>
              </a:rPr>
              <a:t>Map 3.- </a:t>
            </a:r>
            <a:r>
              <a:rPr lang="es-ES" altLang="es-ES" sz="2400" b="1">
                <a:solidFill>
                  <a:srgbClr val="FFFFFF"/>
                </a:solidFill>
                <a:latin typeface="Times New Roman" panose="02020603050405020304" pitchFamily="18" charset="0"/>
              </a:rPr>
              <a:t>Life expectancy at birth, Spain 1924-1927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s-ES" altLang="es-ES" sz="2400" b="1">
                <a:solidFill>
                  <a:srgbClr val="FFFFFF"/>
                </a:solidFill>
                <a:latin typeface="Times New Roman" panose="02020603050405020304" pitchFamily="18" charset="0"/>
              </a:rPr>
              <a:t>Provincial Level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828801" y="6172201"/>
            <a:ext cx="57578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ES" sz="1000">
                <a:solidFill>
                  <a:srgbClr val="FFFFFF"/>
                </a:solidFill>
                <a:latin typeface="Times New Roman" panose="02020603050405020304" pitchFamily="18" charset="0"/>
              </a:rPr>
              <a:t>Source: Movimientos Naturales de la Población 1924 to 1927 and censuses of population for 1920 and 1930..</a:t>
            </a:r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0650"/>
            <a:ext cx="9448800" cy="641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33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ES">
                <a:solidFill>
                  <a:srgbClr val="FFFFFF"/>
                </a:solidFill>
              </a:rPr>
              <a:t>March 2002</a:t>
            </a:r>
          </a:p>
        </p:txBody>
      </p:sp>
      <p:sp>
        <p:nvSpPr>
          <p:cNvPr id="6" name="Marcador de pie de página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ES">
                <a:solidFill>
                  <a:srgbClr val="FFFFFF"/>
                </a:solidFill>
              </a:rPr>
              <a:t>Cambridge Group </a:t>
            </a:r>
          </a:p>
        </p:txBody>
      </p:sp>
      <p:pic>
        <p:nvPicPr>
          <p:cNvPr id="29700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60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1" name="Text Box 1029"/>
          <p:cNvSpPr txBox="1">
            <a:spLocks noChangeArrowheads="1"/>
          </p:cNvSpPr>
          <p:nvPr/>
        </p:nvSpPr>
        <p:spPr bwMode="auto">
          <a:xfrm>
            <a:off x="4648200" y="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s-ES_tradnl" altLang="es-ES" sz="2400" b="1">
                <a:solidFill>
                  <a:srgbClr val="FFFFFF"/>
                </a:solidFill>
                <a:latin typeface="Times New Roman" panose="02020603050405020304" pitchFamily="18" charset="0"/>
              </a:rPr>
              <a:t>Map 4.- </a:t>
            </a:r>
            <a:r>
              <a:rPr lang="es-ES" altLang="es-ES" sz="2400" b="1">
                <a:solidFill>
                  <a:srgbClr val="FFFFFF"/>
                </a:solidFill>
                <a:latin typeface="Times New Roman" panose="02020603050405020304" pitchFamily="18" charset="0"/>
              </a:rPr>
              <a:t>Crude Death Rate, Spain 1914-17.</a:t>
            </a:r>
          </a:p>
        </p:txBody>
      </p:sp>
      <p:sp>
        <p:nvSpPr>
          <p:cNvPr id="29703" name="Text Box 1031"/>
          <p:cNvSpPr txBox="1">
            <a:spLocks noChangeArrowheads="1"/>
          </p:cNvSpPr>
          <p:nvPr/>
        </p:nvSpPr>
        <p:spPr bwMode="auto">
          <a:xfrm>
            <a:off x="1828801" y="6172201"/>
            <a:ext cx="57578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ES" sz="1000">
                <a:solidFill>
                  <a:srgbClr val="FFFFFF"/>
                </a:solidFill>
                <a:latin typeface="Times New Roman" panose="02020603050405020304" pitchFamily="18" charset="0"/>
              </a:rPr>
              <a:t>Source: Movimientos Naturales de la Población 1914 to 1917 and censuses of population for 1910 and 1920..</a:t>
            </a:r>
          </a:p>
        </p:txBody>
      </p:sp>
    </p:spTree>
    <p:extLst>
      <p:ext uri="{BB962C8B-B14F-4D97-AF65-F5344CB8AC3E}">
        <p14:creationId xmlns:p14="http://schemas.microsoft.com/office/powerpoint/2010/main" val="173448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ES">
                <a:solidFill>
                  <a:srgbClr val="FFFFFF"/>
                </a:solidFill>
              </a:rPr>
              <a:t>March 2002</a:t>
            </a:r>
          </a:p>
        </p:txBody>
      </p:sp>
      <p:sp>
        <p:nvSpPr>
          <p:cNvPr id="6" name="Marcador de pie de página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ES">
                <a:solidFill>
                  <a:srgbClr val="FFFFFF"/>
                </a:solidFill>
              </a:rPr>
              <a:t>Cambridge Group </a:t>
            </a:r>
          </a:p>
        </p:txBody>
      </p:sp>
      <p:pic>
        <p:nvPicPr>
          <p:cNvPr id="28688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1"/>
            <a:ext cx="9144000" cy="648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4648200" y="0"/>
            <a:ext cx="624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s-ES_tradnl" altLang="es-ES" sz="2400" b="1">
                <a:solidFill>
                  <a:srgbClr val="FFFFFF"/>
                </a:solidFill>
                <a:latin typeface="Times New Roman" panose="02020603050405020304" pitchFamily="18" charset="0"/>
              </a:rPr>
              <a:t>Map 5.- </a:t>
            </a:r>
            <a:r>
              <a:rPr lang="es-ES" altLang="es-ES" sz="2400" b="1">
                <a:solidFill>
                  <a:srgbClr val="FFFFFF"/>
                </a:solidFill>
                <a:latin typeface="Times New Roman" panose="02020603050405020304" pitchFamily="18" charset="0"/>
              </a:rPr>
              <a:t>Crude Death Rate, Spain 1924-27.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1828801" y="6172201"/>
            <a:ext cx="57578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ES" sz="1000">
                <a:solidFill>
                  <a:srgbClr val="FFFFFF"/>
                </a:solidFill>
                <a:latin typeface="Times New Roman" panose="02020603050405020304" pitchFamily="18" charset="0"/>
              </a:rPr>
              <a:t>Source: Movimientos Naturales de la Población 1924 to 1927 and censuses of population for 1920 and 1930..</a:t>
            </a:r>
          </a:p>
        </p:txBody>
      </p:sp>
    </p:spTree>
    <p:extLst>
      <p:ext uri="{BB962C8B-B14F-4D97-AF65-F5344CB8AC3E}">
        <p14:creationId xmlns:p14="http://schemas.microsoft.com/office/powerpoint/2010/main" val="1622996274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136</Words>
  <Application>Microsoft Office PowerPoint</Application>
  <PresentationFormat>Panorámica</PresentationFormat>
  <Paragraphs>18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Times New Roman</vt:lpstr>
      <vt:lpstr>Diseño predeterminado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CCHS</dc:creator>
  <cp:lastModifiedBy>CCHS</cp:lastModifiedBy>
  <cp:revision>1</cp:revision>
  <dcterms:created xsi:type="dcterms:W3CDTF">2017-04-18T09:06:15Z</dcterms:created>
  <dcterms:modified xsi:type="dcterms:W3CDTF">2017-04-18T09:08:20Z</dcterms:modified>
</cp:coreProperties>
</file>