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2"/>
    <p:sldId id="258" r:id="rId3"/>
    <p:sldId id="259" r:id="rId4"/>
    <p:sldId id="290"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41"/>
    <p:restoredTop sz="94722"/>
  </p:normalViewPr>
  <p:slideViewPr>
    <p:cSldViewPr snapToGrid="0" snapToObjects="1">
      <p:cViewPr varScale="1">
        <p:scale>
          <a:sx n="69" d="100"/>
          <a:sy n="69" d="100"/>
        </p:scale>
        <p:origin x="136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olution for  Thai Government  by Python"/>
          <p:cNvSpPr txBox="1">
            <a:spLocks noGrp="1"/>
          </p:cNvSpPr>
          <p:nvPr>
            <p:ph type="title" idx="4294967295"/>
          </p:nvPr>
        </p:nvSpPr>
        <p:spPr>
          <a:xfrm>
            <a:off x="1085691" y="1468944"/>
            <a:ext cx="12850957" cy="2990599"/>
          </a:xfrm>
          <a:prstGeom prst="rect">
            <a:avLst/>
          </a:prstGeom>
        </p:spPr>
        <p:txBody>
          <a:bodyPr anchor="b">
            <a:normAutofit/>
          </a:bodyPr>
          <a:lstStyle/>
          <a:p>
            <a:pPr>
              <a:lnSpc>
                <a:spcPct val="100000"/>
              </a:lnSpc>
              <a:defRPr sz="8900" spc="-178"/>
            </a:pPr>
            <a:r>
              <a:rPr lang="en-US" sz="4800" spc="0" dirty="0"/>
              <a:t>Restaurants map in Orange County</a:t>
            </a:r>
            <a:br>
              <a:rPr lang="en-US" sz="4800" spc="0" dirty="0"/>
            </a:br>
            <a:r>
              <a:rPr lang="en-US" sz="4800" spc="0" dirty="0"/>
              <a:t>in COVID19 situation</a:t>
            </a:r>
            <a:endParaRPr sz="4800" spc="0" dirty="0"/>
          </a:p>
        </p:txBody>
      </p:sp>
      <p:pic>
        <p:nvPicPr>
          <p:cNvPr id="158" name="Image" descr="Image"/>
          <p:cNvPicPr>
            <a:picLocks noChangeAspect="1"/>
          </p:cNvPicPr>
          <p:nvPr/>
        </p:nvPicPr>
        <p:blipFill>
          <a:blip r:embed="rId2"/>
          <a:stretch>
            <a:fillRect/>
          </a:stretch>
        </p:blipFill>
        <p:spPr>
          <a:xfrm>
            <a:off x="11895925" y="2964243"/>
            <a:ext cx="12850958" cy="9032188"/>
          </a:xfrm>
          <a:prstGeom prst="rect">
            <a:avLst/>
          </a:prstGeom>
          <a:ln w="12700">
            <a:miter lim="400000"/>
          </a:ln>
        </p:spPr>
      </p:pic>
      <p:sp>
        <p:nvSpPr>
          <p:cNvPr id="159" name="Jing Peng…"/>
          <p:cNvSpPr txBox="1"/>
          <p:nvPr/>
        </p:nvSpPr>
        <p:spPr>
          <a:xfrm>
            <a:off x="2771675" y="11557001"/>
            <a:ext cx="5915125" cy="16930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normAutofit fontScale="92500" lnSpcReduction="20000"/>
          </a:bodyPr>
          <a:lstStyle/>
          <a:p>
            <a:pPr defTabSz="577850">
              <a:lnSpc>
                <a:spcPct val="100000"/>
              </a:lnSpc>
              <a:spcBef>
                <a:spcPts val="0"/>
              </a:spcBef>
              <a:defRPr sz="3289" b="1"/>
            </a:pPr>
            <a:r>
              <a:rPr lang="en-US" dirty="0"/>
              <a:t>Miles Von Herrmann</a:t>
            </a:r>
          </a:p>
          <a:p>
            <a:pPr defTabSz="577850">
              <a:lnSpc>
                <a:spcPct val="100000"/>
              </a:lnSpc>
              <a:spcBef>
                <a:spcPts val="0"/>
              </a:spcBef>
              <a:defRPr sz="3289" b="1"/>
            </a:pPr>
            <a:r>
              <a:rPr lang="en-US" dirty="0"/>
              <a:t>Dominic Lee</a:t>
            </a:r>
          </a:p>
          <a:p>
            <a:pPr defTabSz="577850">
              <a:lnSpc>
                <a:spcPct val="100000"/>
              </a:lnSpc>
              <a:spcBef>
                <a:spcPts val="0"/>
              </a:spcBef>
              <a:defRPr sz="3289" b="1"/>
            </a:pPr>
            <a:r>
              <a:rPr lang="en-US" dirty="0"/>
              <a:t>Vanessa </a:t>
            </a:r>
            <a:r>
              <a:rPr lang="en-US" dirty="0" err="1"/>
              <a:t>Rayes</a:t>
            </a:r>
            <a:endParaRPr lang="en-US" dirty="0"/>
          </a:p>
          <a:p>
            <a:pPr defTabSz="577850">
              <a:lnSpc>
                <a:spcPct val="100000"/>
              </a:lnSpc>
              <a:spcBef>
                <a:spcPts val="0"/>
              </a:spcBef>
              <a:defRPr sz="3289" b="1"/>
            </a:pPr>
            <a:r>
              <a:rPr lang="en-US" dirty="0" err="1"/>
              <a:t>Thawachsorn</a:t>
            </a:r>
            <a:r>
              <a:rPr lang="en-US" dirty="0"/>
              <a:t> </a:t>
            </a:r>
            <a:r>
              <a:rPr lang="en-US" dirty="0" err="1"/>
              <a:t>Sookthai</a:t>
            </a:r>
            <a:endParaRPr dirty="0"/>
          </a:p>
        </p:txBody>
      </p:sp>
      <p:sp>
        <p:nvSpPr>
          <p:cNvPr id="160" name="By"/>
          <p:cNvSpPr txBox="1"/>
          <p:nvPr/>
        </p:nvSpPr>
        <p:spPr>
          <a:xfrm>
            <a:off x="1413029" y="11845032"/>
            <a:ext cx="1176933" cy="11169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normAutofit/>
          </a:bodyPr>
          <a:lstStyle>
            <a:lvl1pPr defTabSz="825500">
              <a:lnSpc>
                <a:spcPct val="100000"/>
              </a:lnSpc>
              <a:spcBef>
                <a:spcPts val="0"/>
              </a:spcBef>
              <a:defRPr sz="4700" b="1"/>
            </a:lvl1pPr>
          </a:lstStyle>
          <a:p>
            <a:r>
              <a:rPr dirty="0"/>
              <a:t>By</a:t>
            </a:r>
          </a:p>
        </p:txBody>
      </p:sp>
      <p:sp>
        <p:nvSpPr>
          <p:cNvPr id="169" name="IST 341 CS insights via Python Programming…"/>
          <p:cNvSpPr txBox="1"/>
          <p:nvPr/>
        </p:nvSpPr>
        <p:spPr>
          <a:xfrm>
            <a:off x="1413029" y="9127624"/>
            <a:ext cx="9074579" cy="2262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363220">
              <a:lnSpc>
                <a:spcPct val="100000"/>
              </a:lnSpc>
              <a:spcBef>
                <a:spcPts val="0"/>
              </a:spcBef>
              <a:defRPr sz="2068" b="1"/>
            </a:pPr>
            <a:endParaRPr sz="3200" dirty="0"/>
          </a:p>
          <a:p>
            <a:pPr defTabSz="363220">
              <a:lnSpc>
                <a:spcPct val="100000"/>
              </a:lnSpc>
              <a:spcBef>
                <a:spcPts val="0"/>
              </a:spcBef>
              <a:defRPr sz="2068" b="1"/>
            </a:pPr>
            <a:r>
              <a:rPr sz="3200" dirty="0"/>
              <a:t>IST </a:t>
            </a:r>
            <a:r>
              <a:rPr lang="en-US" sz="3200" dirty="0"/>
              <a:t>303 Software Development</a:t>
            </a:r>
            <a:endParaRPr lang="th-TH" sz="3200" dirty="0"/>
          </a:p>
          <a:p>
            <a:pPr defTabSz="363220">
              <a:lnSpc>
                <a:spcPct val="100000"/>
              </a:lnSpc>
              <a:spcBef>
                <a:spcPts val="0"/>
              </a:spcBef>
              <a:defRPr sz="2068" b="1"/>
            </a:pPr>
            <a:r>
              <a:rPr lang="en-US" sz="3200" dirty="0"/>
              <a:t>FALL 2020</a:t>
            </a:r>
            <a:endParaRPr sz="3200" dirty="0"/>
          </a:p>
          <a:p>
            <a:pPr defTabSz="363220">
              <a:lnSpc>
                <a:spcPct val="100000"/>
              </a:lnSpc>
              <a:spcBef>
                <a:spcPts val="0"/>
              </a:spcBef>
              <a:defRPr sz="2068" b="1"/>
            </a:pPr>
            <a:r>
              <a:rPr sz="3200" dirty="0"/>
              <a:t>By Professor </a:t>
            </a:r>
            <a:r>
              <a:rPr lang="en-US" sz="3200" dirty="0"/>
              <a:t>Wallace </a:t>
            </a:r>
            <a:r>
              <a:rPr lang="en-US" sz="3200" dirty="0" err="1"/>
              <a:t>Chipidza</a:t>
            </a:r>
            <a:endParaRPr sz="3200" dirty="0"/>
          </a:p>
        </p:txBody>
      </p:sp>
      <p:sp>
        <p:nvSpPr>
          <p:cNvPr id="16" name="Solution for  Thai Government  by Python">
            <a:extLst>
              <a:ext uri="{FF2B5EF4-FFF2-40B4-BE49-F238E27FC236}">
                <a16:creationId xmlns:a16="http://schemas.microsoft.com/office/drawing/2014/main" id="{CB7C6EF2-84BC-104A-879E-120D40CDB122}"/>
              </a:ext>
            </a:extLst>
          </p:cNvPr>
          <p:cNvSpPr txBox="1">
            <a:spLocks/>
          </p:cNvSpPr>
          <p:nvPr/>
        </p:nvSpPr>
        <p:spPr>
          <a:xfrm>
            <a:off x="1113625" y="-191493"/>
            <a:ext cx="21971000" cy="2990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defRPr sz="8900" spc="-178"/>
            </a:pPr>
            <a:r>
              <a:rPr lang="en-US" sz="8900" spc="-178" dirty="0"/>
              <a:t>Cuisine ‘n</a:t>
            </a:r>
            <a:br>
              <a:rPr lang="en-US" sz="8900" spc="-178" dirty="0"/>
            </a:br>
            <a:r>
              <a:rPr lang="en-US" sz="8900" spc="-178" dirty="0"/>
              <a:t>Covid19</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Image" descr="Image"/>
          <p:cNvPicPr>
            <a:picLocks noChangeAspect="1"/>
          </p:cNvPicPr>
          <p:nvPr/>
        </p:nvPicPr>
        <p:blipFill>
          <a:blip r:embed="rId2"/>
          <a:stretch>
            <a:fillRect/>
          </a:stretch>
        </p:blipFill>
        <p:spPr>
          <a:xfrm>
            <a:off x="766137" y="7551663"/>
            <a:ext cx="5329863" cy="5470048"/>
          </a:xfrm>
          <a:prstGeom prst="rect">
            <a:avLst/>
          </a:prstGeom>
          <a:ln w="12700">
            <a:miter lim="400000"/>
          </a:ln>
        </p:spPr>
      </p:pic>
      <p:sp>
        <p:nvSpPr>
          <p:cNvPr id="173" name="“…I wanna know that how can I apply Python to my current job.”"/>
          <p:cNvSpPr/>
          <p:nvPr/>
        </p:nvSpPr>
        <p:spPr>
          <a:xfrm>
            <a:off x="6314661" y="9342783"/>
            <a:ext cx="6529074" cy="4004917"/>
          </a:xfrm>
          <a:prstGeom prst="wedgeEllipseCallout">
            <a:avLst>
              <a:gd name="adj1" fmla="val -58619"/>
              <a:gd name="adj2" fmla="val -27110"/>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80000"/>
              </a:lnSpc>
              <a:spcBef>
                <a:spcPts val="0"/>
              </a:spcBef>
              <a:defRPr sz="4600" b="1" spc="-45">
                <a:solidFill>
                  <a:srgbClr val="FFFFFF"/>
                </a:solidFill>
              </a:defRPr>
            </a:lvl1pPr>
          </a:lstStyle>
          <a:p>
            <a:r>
              <a:rPr lang="en-US" sz="5100" spc="-51" dirty="0">
                <a:solidFill>
                  <a:srgbClr val="525D7D"/>
                </a:solidFill>
              </a:rPr>
              <a:t>With more information about COVID19 compliance</a:t>
            </a:r>
            <a:endParaRPr sz="5100" spc="-51" dirty="0">
              <a:solidFill>
                <a:srgbClr val="525D7D"/>
              </a:solidFill>
            </a:endParaRPr>
          </a:p>
        </p:txBody>
      </p:sp>
      <p:sp>
        <p:nvSpPr>
          <p:cNvPr id="174" name="I’m a rookie… I think I can’t code the Python for my job."/>
          <p:cNvSpPr/>
          <p:nvPr/>
        </p:nvSpPr>
        <p:spPr>
          <a:xfrm>
            <a:off x="106099" y="1987443"/>
            <a:ext cx="6649938" cy="4138971"/>
          </a:xfrm>
          <a:prstGeom prst="wedgeEllipseCallout">
            <a:avLst>
              <a:gd name="adj1" fmla="val 6891"/>
              <a:gd name="adj2" fmla="val 76801"/>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80000"/>
              </a:lnSpc>
              <a:spcBef>
                <a:spcPts val="0"/>
              </a:spcBef>
              <a:defRPr sz="5100" b="1" spc="-51">
                <a:solidFill>
                  <a:srgbClr val="FFFFFF"/>
                </a:solidFill>
              </a:defRPr>
            </a:lvl1pPr>
          </a:lstStyle>
          <a:p>
            <a:r>
              <a:rPr lang="en-US" dirty="0">
                <a:solidFill>
                  <a:srgbClr val="525D7D"/>
                </a:solidFill>
              </a:rPr>
              <a:t>I want to locate the restaurant in Orange County</a:t>
            </a:r>
            <a:endParaRPr dirty="0">
              <a:solidFill>
                <a:srgbClr val="525D7D"/>
              </a:solidFill>
            </a:endParaRPr>
          </a:p>
        </p:txBody>
      </p:sp>
      <p:sp>
        <p:nvSpPr>
          <p:cNvPr id="176" name="“You can do it !… Although we are rookie,  we can apply Python  for our job!!”"/>
          <p:cNvSpPr/>
          <p:nvPr/>
        </p:nvSpPr>
        <p:spPr>
          <a:xfrm>
            <a:off x="15604435" y="178904"/>
            <a:ext cx="8501270" cy="5233844"/>
          </a:xfrm>
          <a:prstGeom prst="wedgeEllipseCallout">
            <a:avLst>
              <a:gd name="adj1" fmla="val 9202"/>
              <a:gd name="adj2" fmla="val 64178"/>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a:lnSpc>
                <a:spcPct val="80000"/>
              </a:lnSpc>
              <a:spcBef>
                <a:spcPts val="0"/>
              </a:spcBef>
            </a:pPr>
            <a:r>
              <a:rPr lang="en-US" sz="5100" b="1" spc="-51" dirty="0">
                <a:solidFill>
                  <a:srgbClr val="525D7D"/>
                </a:solidFill>
              </a:rPr>
              <a:t>We open everyday on 10AM – 2PM and 4PM – 11 PM / open air only with curbside pickup or delivery service</a:t>
            </a:r>
            <a:endParaRPr sz="5100" b="1" spc="-51" dirty="0">
              <a:solidFill>
                <a:srgbClr val="525D7D"/>
              </a:solidFill>
            </a:endParaRPr>
          </a:p>
        </p:txBody>
      </p:sp>
      <p:pic>
        <p:nvPicPr>
          <p:cNvPr id="3" name="Picture 2" descr="A close up of a sign&#10;&#10;Description automatically generated">
            <a:extLst>
              <a:ext uri="{FF2B5EF4-FFF2-40B4-BE49-F238E27FC236}">
                <a16:creationId xmlns:a16="http://schemas.microsoft.com/office/drawing/2014/main" id="{EF006EC5-BC42-FB47-9DAC-A9B875B4E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8150" y="6531925"/>
            <a:ext cx="7435850" cy="4818070"/>
          </a:xfrm>
          <a:prstGeom prst="rect">
            <a:avLst/>
          </a:prstGeom>
        </p:spPr>
      </p:pic>
      <p:sp>
        <p:nvSpPr>
          <p:cNvPr id="9" name="At a Glance">
            <a:extLst>
              <a:ext uri="{FF2B5EF4-FFF2-40B4-BE49-F238E27FC236}">
                <a16:creationId xmlns:a16="http://schemas.microsoft.com/office/drawing/2014/main" id="{B0A17E79-4CB2-D143-8FE9-3268F9CC3543}"/>
              </a:ext>
            </a:extLst>
          </p:cNvPr>
          <p:cNvSpPr txBox="1">
            <a:spLocks/>
          </p:cNvSpPr>
          <p:nvPr/>
        </p:nvSpPr>
        <p:spPr>
          <a:xfrm>
            <a:off x="1206500" y="368300"/>
            <a:ext cx="9779000" cy="1435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AA2D5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dirty="0"/>
              <a:t>Background</a:t>
            </a:r>
          </a:p>
        </p:txBody>
      </p:sp>
      <p:sp>
        <p:nvSpPr>
          <p:cNvPr id="12" name="How many procedures that SLA more than 1 day?">
            <a:extLst>
              <a:ext uri="{FF2B5EF4-FFF2-40B4-BE49-F238E27FC236}">
                <a16:creationId xmlns:a16="http://schemas.microsoft.com/office/drawing/2014/main" id="{7253C306-026D-404E-98C2-7BB48600B94C}"/>
              </a:ext>
            </a:extLst>
          </p:cNvPr>
          <p:cNvSpPr/>
          <p:nvPr/>
        </p:nvSpPr>
        <p:spPr>
          <a:xfrm>
            <a:off x="5659724" y="4554559"/>
            <a:ext cx="6135392" cy="4568959"/>
          </a:xfrm>
          <a:prstGeom prst="wedgeEllipseCallout">
            <a:avLst>
              <a:gd name="adj1" fmla="val -58230"/>
              <a:gd name="adj2" fmla="val 40312"/>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5100" b="1">
                <a:solidFill>
                  <a:srgbClr val="FFFFFF"/>
                </a:solidFill>
              </a:defRPr>
            </a:lvl1pPr>
          </a:lstStyle>
          <a:p>
            <a:pPr>
              <a:lnSpc>
                <a:spcPct val="80000"/>
              </a:lnSpc>
              <a:spcBef>
                <a:spcPts val="0"/>
              </a:spcBef>
            </a:pPr>
            <a:r>
              <a:rPr lang="en-US" spc="-51" dirty="0">
                <a:solidFill>
                  <a:srgbClr val="525D7D"/>
                </a:solidFill>
              </a:rPr>
              <a:t>Include Opening time, Service style</a:t>
            </a:r>
            <a:endParaRPr spc="-51" dirty="0">
              <a:solidFill>
                <a:srgbClr val="525D7D"/>
              </a:solidFill>
            </a:endParaRPr>
          </a:p>
        </p:txBody>
      </p:sp>
      <p:sp>
        <p:nvSpPr>
          <p:cNvPr id="13" name="“You can do it !… Although we are rookie,  we can apply Python  for our job!!”">
            <a:extLst>
              <a:ext uri="{FF2B5EF4-FFF2-40B4-BE49-F238E27FC236}">
                <a16:creationId xmlns:a16="http://schemas.microsoft.com/office/drawing/2014/main" id="{324DB5B7-D636-B440-9CCC-8F1DAACF873B}"/>
              </a:ext>
            </a:extLst>
          </p:cNvPr>
          <p:cNvSpPr/>
          <p:nvPr/>
        </p:nvSpPr>
        <p:spPr>
          <a:xfrm>
            <a:off x="12625074" y="5159773"/>
            <a:ext cx="5428511" cy="3122198"/>
          </a:xfrm>
          <a:prstGeom prst="wedgeEllipseCallout">
            <a:avLst>
              <a:gd name="adj1" fmla="val 58079"/>
              <a:gd name="adj2" fmla="val 2795"/>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a:lnSpc>
                <a:spcPct val="80000"/>
              </a:lnSpc>
              <a:spcBef>
                <a:spcPts val="0"/>
              </a:spcBef>
            </a:pPr>
            <a:r>
              <a:rPr lang="en-US" sz="5100" b="1" spc="-51" dirty="0">
                <a:solidFill>
                  <a:srgbClr val="525D7D"/>
                </a:solidFill>
              </a:rPr>
              <a:t>Face mask required!</a:t>
            </a:r>
            <a:endParaRPr sz="5100" b="1" spc="-51" dirty="0">
              <a:solidFill>
                <a:srgbClr val="525D7D"/>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At a Glance"/>
          <p:cNvSpPr txBox="1">
            <a:spLocks noGrp="1"/>
          </p:cNvSpPr>
          <p:nvPr>
            <p:ph type="title" idx="4294967295"/>
          </p:nvPr>
        </p:nvSpPr>
        <p:spPr>
          <a:xfrm>
            <a:off x="490882" y="585796"/>
            <a:ext cx="9779000" cy="1435100"/>
          </a:xfrm>
          <a:prstGeom prst="rect">
            <a:avLst/>
          </a:prstGeom>
        </p:spPr>
        <p:txBody>
          <a:bodyPr/>
          <a:lstStyle>
            <a:lvl1pPr>
              <a:defRPr>
                <a:solidFill>
                  <a:srgbClr val="AA2D5F"/>
                </a:solidFill>
              </a:defRPr>
            </a:lvl1pPr>
          </a:lstStyle>
          <a:p>
            <a:r>
              <a:rPr lang="en-US" dirty="0"/>
              <a:t>User Stories</a:t>
            </a:r>
            <a:endParaRPr dirty="0"/>
          </a:p>
        </p:txBody>
      </p:sp>
      <p:sp>
        <p:nvSpPr>
          <p:cNvPr id="9" name="Inquiries from cabinet or PM">
            <a:extLst>
              <a:ext uri="{FF2B5EF4-FFF2-40B4-BE49-F238E27FC236}">
                <a16:creationId xmlns:a16="http://schemas.microsoft.com/office/drawing/2014/main" id="{F21F3BB4-CFD3-E945-8E93-B1DDE97B2E82}"/>
              </a:ext>
            </a:extLst>
          </p:cNvPr>
          <p:cNvSpPr/>
          <p:nvPr/>
        </p:nvSpPr>
        <p:spPr>
          <a:xfrm>
            <a:off x="7474226" y="572238"/>
            <a:ext cx="4429814" cy="2810324"/>
          </a:xfrm>
          <a:prstGeom prst="wedgeEllipseCallout">
            <a:avLst>
              <a:gd name="adj1" fmla="val 64032"/>
              <a:gd name="adj2" fmla="val -25158"/>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4400" b="1">
                <a:solidFill>
                  <a:srgbClr val="FFFFFF"/>
                </a:solidFill>
              </a:defRPr>
            </a:lvl1pPr>
          </a:lstStyle>
          <a:p>
            <a:pPr>
              <a:lnSpc>
                <a:spcPct val="80000"/>
              </a:lnSpc>
              <a:spcBef>
                <a:spcPts val="0"/>
              </a:spcBef>
            </a:pPr>
            <a:r>
              <a:rPr lang="en-US" sz="5100" spc="-51" dirty="0">
                <a:solidFill>
                  <a:srgbClr val="525D7D"/>
                </a:solidFill>
              </a:rPr>
              <a:t>As a user, </a:t>
            </a:r>
            <a:br>
              <a:rPr lang="en-US" sz="5100" spc="-51" dirty="0">
                <a:solidFill>
                  <a:srgbClr val="525D7D"/>
                </a:solidFill>
              </a:rPr>
            </a:br>
            <a:r>
              <a:rPr lang="en-US" sz="5100" spc="-51" dirty="0">
                <a:solidFill>
                  <a:srgbClr val="525D7D"/>
                </a:solidFill>
              </a:rPr>
              <a:t>I want….</a:t>
            </a:r>
            <a:endParaRPr sz="5100" spc="-51" dirty="0">
              <a:solidFill>
                <a:srgbClr val="525D7D"/>
              </a:solidFill>
            </a:endParaRPr>
          </a:p>
        </p:txBody>
      </p:sp>
      <p:pic>
        <p:nvPicPr>
          <p:cNvPr id="5" name="Picture 4" descr="A picture containing food, drawing&#10;&#10;Description automatically generated">
            <a:extLst>
              <a:ext uri="{FF2B5EF4-FFF2-40B4-BE49-F238E27FC236}">
                <a16:creationId xmlns:a16="http://schemas.microsoft.com/office/drawing/2014/main" id="{D3F4AF80-81F3-D445-A98C-FF0E4EF64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9962" y="301432"/>
            <a:ext cx="2251177" cy="3081130"/>
          </a:xfrm>
          <a:prstGeom prst="rect">
            <a:avLst/>
          </a:prstGeom>
        </p:spPr>
      </p:pic>
      <p:sp>
        <p:nvSpPr>
          <p:cNvPr id="6" name="Rectangle 5">
            <a:extLst>
              <a:ext uri="{FF2B5EF4-FFF2-40B4-BE49-F238E27FC236}">
                <a16:creationId xmlns:a16="http://schemas.microsoft.com/office/drawing/2014/main" id="{6C747C61-0FEE-824F-8692-F401396171AB}"/>
              </a:ext>
            </a:extLst>
          </p:cNvPr>
          <p:cNvSpPr/>
          <p:nvPr/>
        </p:nvSpPr>
        <p:spPr>
          <a:xfrm>
            <a:off x="490882" y="4144544"/>
            <a:ext cx="21255935" cy="9302547"/>
          </a:xfrm>
          <a:prstGeom prst="rect">
            <a:avLst/>
          </a:prstGeom>
        </p:spPr>
        <p:txBody>
          <a:bodyPr wrap="square">
            <a:spAutoFit/>
          </a:bodyPr>
          <a:lstStyle/>
          <a:p>
            <a:pPr marL="914400" indent="-914400">
              <a:spcBef>
                <a:spcPts val="1500"/>
              </a:spcBef>
              <a:buAutoNum type="arabicPeriod"/>
            </a:pPr>
            <a:r>
              <a:rPr lang="en-US" sz="3600" dirty="0"/>
              <a:t>I want to look for restaurants within Orange County. What kind of services do they provide (outdoor/indoor seating, take out, delivery, curbside, social distancing, and disinfecting and sanitizing). </a:t>
            </a:r>
            <a:r>
              <a:rPr lang="en-US" sz="3600" b="1" dirty="0">
                <a:solidFill>
                  <a:srgbClr val="0070C0"/>
                </a:solidFill>
              </a:rPr>
              <a:t>| 2 Days </a:t>
            </a:r>
          </a:p>
          <a:p>
            <a:pPr marL="914400" indent="-914400">
              <a:spcBef>
                <a:spcPts val="1500"/>
              </a:spcBef>
              <a:buAutoNum type="arabicPeriod"/>
            </a:pPr>
            <a:r>
              <a:rPr lang="en-US" sz="3600" dirty="0"/>
              <a:t>As a diner, I want to find restaurants near me that are COVID compliant. How are restaurants maintaining a safe and COVID compliant environment? </a:t>
            </a:r>
            <a:r>
              <a:rPr lang="en-US" sz="3600" b="1" dirty="0">
                <a:solidFill>
                  <a:srgbClr val="0070C0"/>
                </a:solidFill>
              </a:rPr>
              <a:t>| 3 Days</a:t>
            </a:r>
          </a:p>
          <a:p>
            <a:pPr marL="914400" indent="-914400">
              <a:spcBef>
                <a:spcPts val="1500"/>
              </a:spcBef>
              <a:buAutoNum type="arabicPeriod"/>
            </a:pPr>
            <a:r>
              <a:rPr lang="en-US" sz="3600" dirty="0"/>
              <a:t>I want to find a restaurant that matches my criteria, such as having the option for indoor and outdoor seating. It would also be ideal to have the option to either dine in or take out. </a:t>
            </a:r>
            <a:r>
              <a:rPr lang="en-US" sz="3600" b="1" dirty="0">
                <a:solidFill>
                  <a:srgbClr val="0070C0"/>
                </a:solidFill>
              </a:rPr>
              <a:t>| 10 Days </a:t>
            </a:r>
          </a:p>
          <a:p>
            <a:pPr marL="914400" indent="-914400">
              <a:spcBef>
                <a:spcPts val="1500"/>
              </a:spcBef>
              <a:buAutoNum type="arabicPeriod"/>
            </a:pPr>
            <a:r>
              <a:rPr lang="en-US" sz="3600" dirty="0"/>
              <a:t>I want to see what others have said about certain restaurants. </a:t>
            </a:r>
            <a:r>
              <a:rPr lang="en-US" sz="3600" b="1" dirty="0">
                <a:solidFill>
                  <a:srgbClr val="0070C0"/>
                </a:solidFill>
              </a:rPr>
              <a:t>| 3 Days </a:t>
            </a:r>
          </a:p>
          <a:p>
            <a:pPr marL="914400" indent="-914400">
              <a:spcBef>
                <a:spcPts val="1500"/>
              </a:spcBef>
              <a:buAutoNum type="arabicPeriod"/>
            </a:pPr>
            <a:r>
              <a:rPr lang="en-US" sz="3600" dirty="0"/>
              <a:t>I would like to see information on how restaurants have been impacted by COVID (How long have they been closed for? Are they currently open?) </a:t>
            </a:r>
            <a:r>
              <a:rPr lang="en-US" sz="3600" b="1" dirty="0">
                <a:solidFill>
                  <a:srgbClr val="0070C0"/>
                </a:solidFill>
              </a:rPr>
              <a:t>| 8 Days</a:t>
            </a:r>
          </a:p>
          <a:p>
            <a:pPr marL="914400" indent="-914400">
              <a:spcBef>
                <a:spcPts val="1500"/>
              </a:spcBef>
              <a:buAutoNum type="arabicPeriod"/>
            </a:pPr>
            <a:r>
              <a:rPr lang="en-US" sz="3600" dirty="0"/>
              <a:t>How much seating is available at a given restaurant? </a:t>
            </a:r>
            <a:r>
              <a:rPr lang="en-US" sz="3600" b="1" dirty="0">
                <a:solidFill>
                  <a:srgbClr val="0070C0"/>
                </a:solidFill>
              </a:rPr>
              <a:t>| 2 Days </a:t>
            </a:r>
          </a:p>
          <a:p>
            <a:pPr marL="914400" indent="-914400">
              <a:spcBef>
                <a:spcPts val="1500"/>
              </a:spcBef>
              <a:buAutoNum type="arabicPeriod"/>
            </a:pPr>
            <a:r>
              <a:rPr lang="en-US" sz="3600" dirty="0"/>
              <a:t>I want to be able to access my account and save my searches and preferences. </a:t>
            </a:r>
            <a:r>
              <a:rPr lang="en-US" sz="3600" b="1" dirty="0">
                <a:solidFill>
                  <a:srgbClr val="0070C0"/>
                </a:solidFill>
              </a:rPr>
              <a:t>| 10 Days </a:t>
            </a:r>
          </a:p>
          <a:p>
            <a:pPr marL="914400" indent="-914400">
              <a:spcBef>
                <a:spcPts val="1500"/>
              </a:spcBef>
              <a:buAutoNum type="arabicPeriod"/>
            </a:pPr>
            <a:r>
              <a:rPr lang="en-US" sz="3600" dirty="0"/>
              <a:t>I would like to see a login page. </a:t>
            </a:r>
            <a:r>
              <a:rPr lang="en-US" sz="3600" b="1" dirty="0">
                <a:solidFill>
                  <a:srgbClr val="0070C0"/>
                </a:solidFill>
              </a:rPr>
              <a:t>| 6 Days </a:t>
            </a:r>
          </a:p>
          <a:p>
            <a:pPr marL="914400" indent="-914400">
              <a:spcBef>
                <a:spcPts val="1500"/>
              </a:spcBef>
              <a:buAutoNum type="arabicPeriod"/>
            </a:pPr>
            <a:r>
              <a:rPr lang="en-US" sz="3600" dirty="0"/>
              <a:t>I would like to see a map of restaurants within Orange County. </a:t>
            </a:r>
            <a:r>
              <a:rPr lang="en-US" sz="3600" b="1" dirty="0">
                <a:solidFill>
                  <a:srgbClr val="0070C0"/>
                </a:solidFill>
              </a:rPr>
              <a:t>| 7 Days </a:t>
            </a:r>
          </a:p>
          <a:p>
            <a:pPr marL="914400" indent="-914400">
              <a:spcBef>
                <a:spcPts val="1500"/>
              </a:spcBef>
              <a:buAutoNum type="arabicPeriod"/>
            </a:pPr>
            <a:r>
              <a:rPr lang="en-US" sz="3600" dirty="0"/>
              <a:t>I would like to have the option to see restaurants that match my given criteria within a list. </a:t>
            </a:r>
            <a:r>
              <a:rPr lang="en-US" sz="3600" b="1" dirty="0">
                <a:solidFill>
                  <a:srgbClr val="0070C0"/>
                </a:solidFill>
              </a:rPr>
              <a:t>| 2 Days</a:t>
            </a:r>
          </a:p>
        </p:txBody>
      </p:sp>
      <p:sp>
        <p:nvSpPr>
          <p:cNvPr id="15" name="Skill of officers and their rotation">
            <a:extLst>
              <a:ext uri="{FF2B5EF4-FFF2-40B4-BE49-F238E27FC236}">
                <a16:creationId xmlns:a16="http://schemas.microsoft.com/office/drawing/2014/main" id="{F6731024-059A-6D4B-B9AB-FAAB5DA58C15}"/>
              </a:ext>
            </a:extLst>
          </p:cNvPr>
          <p:cNvSpPr/>
          <p:nvPr/>
        </p:nvSpPr>
        <p:spPr>
          <a:xfrm>
            <a:off x="19438984" y="301432"/>
            <a:ext cx="4727302" cy="3438928"/>
          </a:xfrm>
          <a:prstGeom prst="wedgeEllipseCallout">
            <a:avLst>
              <a:gd name="adj1" fmla="val -66460"/>
              <a:gd name="adj2" fmla="val 3442"/>
            </a:avLst>
          </a:prstGeom>
          <a:noFill/>
          <a:ln w="57150">
            <a:solidFill>
              <a:srgbClr val="525D7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4400" b="1">
                <a:solidFill>
                  <a:srgbClr val="FFFFFF"/>
                </a:solidFill>
              </a:defRPr>
            </a:lvl1pPr>
          </a:lstStyle>
          <a:p>
            <a:pPr>
              <a:lnSpc>
                <a:spcPct val="80000"/>
              </a:lnSpc>
              <a:spcBef>
                <a:spcPts val="0"/>
              </a:spcBef>
            </a:pPr>
            <a:r>
              <a:rPr lang="en-US" sz="5100" spc="-51" dirty="0">
                <a:solidFill>
                  <a:srgbClr val="525D7D"/>
                </a:solidFill>
              </a:rPr>
              <a:t>As a developer, I need….</a:t>
            </a:r>
            <a:endParaRPr sz="5100" spc="-51" dirty="0">
              <a:solidFill>
                <a:srgbClr val="525D7D"/>
              </a:solidFill>
            </a:endParaRPr>
          </a:p>
        </p:txBody>
      </p:sp>
      <p:pic>
        <p:nvPicPr>
          <p:cNvPr id="16" name="Picture 15" descr="A picture containing food&#10;&#10;Description automatically generated">
            <a:extLst>
              <a:ext uri="{FF2B5EF4-FFF2-40B4-BE49-F238E27FC236}">
                <a16:creationId xmlns:a16="http://schemas.microsoft.com/office/drawing/2014/main" id="{A6D7F12C-3AF9-B64E-8C06-EF3E0F9A6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6933" y="132348"/>
            <a:ext cx="2966995" cy="3608012"/>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At a Glance"/>
          <p:cNvSpPr txBox="1">
            <a:spLocks noGrp="1"/>
          </p:cNvSpPr>
          <p:nvPr>
            <p:ph type="title" idx="4294967295"/>
          </p:nvPr>
        </p:nvSpPr>
        <p:spPr>
          <a:xfrm>
            <a:off x="471003" y="406892"/>
            <a:ext cx="9779000" cy="1435100"/>
          </a:xfrm>
          <a:prstGeom prst="rect">
            <a:avLst/>
          </a:prstGeom>
        </p:spPr>
        <p:txBody>
          <a:bodyPr/>
          <a:lstStyle>
            <a:lvl1pPr>
              <a:defRPr>
                <a:solidFill>
                  <a:srgbClr val="AA2D5F"/>
                </a:solidFill>
              </a:defRPr>
            </a:lvl1pPr>
          </a:lstStyle>
          <a:p>
            <a:r>
              <a:rPr lang="en-US" dirty="0"/>
              <a:t>Web concept</a:t>
            </a:r>
            <a:endParaRPr dirty="0"/>
          </a:p>
        </p:txBody>
      </p:sp>
      <p:pic>
        <p:nvPicPr>
          <p:cNvPr id="3" name="Picture 2" descr="A close up of a logo&#10;&#10;Description automatically generated">
            <a:extLst>
              <a:ext uri="{FF2B5EF4-FFF2-40B4-BE49-F238E27FC236}">
                <a16:creationId xmlns:a16="http://schemas.microsoft.com/office/drawing/2014/main" id="{FFF4E472-F576-E543-B1F4-4EBB5AE53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3389" y="1841992"/>
            <a:ext cx="4397763" cy="4085811"/>
          </a:xfrm>
          <a:prstGeom prst="rect">
            <a:avLst/>
          </a:prstGeom>
        </p:spPr>
      </p:pic>
      <p:sp>
        <p:nvSpPr>
          <p:cNvPr id="12" name="TextBox 11">
            <a:extLst>
              <a:ext uri="{FF2B5EF4-FFF2-40B4-BE49-F238E27FC236}">
                <a16:creationId xmlns:a16="http://schemas.microsoft.com/office/drawing/2014/main" id="{E68CC811-FE1B-7548-A5C1-806AB0220D81}"/>
              </a:ext>
            </a:extLst>
          </p:cNvPr>
          <p:cNvSpPr txBox="1"/>
          <p:nvPr/>
        </p:nvSpPr>
        <p:spPr>
          <a:xfrm>
            <a:off x="1007718" y="1621399"/>
            <a:ext cx="16445395" cy="35312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685800" indent="-685800">
              <a:spcBef>
                <a:spcPts val="1500"/>
              </a:spcBef>
              <a:buFont typeface="Arial" panose="020B0604020202020204" pitchFamily="34" charset="0"/>
              <a:buChar char="•"/>
            </a:pPr>
            <a:r>
              <a:rPr lang="en-US" dirty="0"/>
              <a:t>Providing the information:</a:t>
            </a:r>
          </a:p>
          <a:p>
            <a:pPr marL="1660525" lvl="1" indent="-723900">
              <a:spcBef>
                <a:spcPts val="1500"/>
              </a:spcBef>
              <a:buFont typeface="Arial" panose="020B0604020202020204" pitchFamily="34" charset="0"/>
              <a:buChar char="•"/>
            </a:pPr>
            <a:r>
              <a:rPr lang="en-US" dirty="0"/>
              <a:t>Restaurants currently open during the pandemic</a:t>
            </a:r>
          </a:p>
          <a:p>
            <a:pPr marL="1660525" lvl="1" indent="-723900">
              <a:spcBef>
                <a:spcPts val="1500"/>
              </a:spcBef>
              <a:buFont typeface="Arial" panose="020B0604020202020204" pitchFamily="34" charset="0"/>
              <a:buChar char="•"/>
            </a:pPr>
            <a:r>
              <a:rPr lang="en-US" dirty="0"/>
              <a:t>what services are being provided</a:t>
            </a:r>
          </a:p>
          <a:p>
            <a:pPr marL="1660525" lvl="1" indent="-723900">
              <a:spcBef>
                <a:spcPts val="1500"/>
              </a:spcBef>
              <a:buFont typeface="Arial" panose="020B0604020202020204" pitchFamily="34" charset="0"/>
              <a:buChar char="•"/>
            </a:pPr>
            <a:r>
              <a:rPr lang="en-US" dirty="0"/>
              <a:t>how they are enforcing COVID regulations </a:t>
            </a:r>
          </a:p>
        </p:txBody>
      </p:sp>
      <p:sp>
        <p:nvSpPr>
          <p:cNvPr id="15" name="At a Glance">
            <a:extLst>
              <a:ext uri="{FF2B5EF4-FFF2-40B4-BE49-F238E27FC236}">
                <a16:creationId xmlns:a16="http://schemas.microsoft.com/office/drawing/2014/main" id="{3B4E498F-7FCD-5943-BDC3-B59CCA8285C6}"/>
              </a:ext>
            </a:extLst>
          </p:cNvPr>
          <p:cNvSpPr txBox="1">
            <a:spLocks/>
          </p:cNvSpPr>
          <p:nvPr/>
        </p:nvSpPr>
        <p:spPr>
          <a:xfrm>
            <a:off x="471003" y="6140450"/>
            <a:ext cx="9779000" cy="1435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AA2D5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dirty="0"/>
              <a:t>Stakeholders</a:t>
            </a:r>
          </a:p>
        </p:txBody>
      </p:sp>
      <p:sp>
        <p:nvSpPr>
          <p:cNvPr id="16" name="TextBox 15">
            <a:extLst>
              <a:ext uri="{FF2B5EF4-FFF2-40B4-BE49-F238E27FC236}">
                <a16:creationId xmlns:a16="http://schemas.microsoft.com/office/drawing/2014/main" id="{B2D1947C-5C8B-FB42-96E1-2F6108AEE709}"/>
              </a:ext>
            </a:extLst>
          </p:cNvPr>
          <p:cNvSpPr txBox="1"/>
          <p:nvPr/>
        </p:nvSpPr>
        <p:spPr>
          <a:xfrm>
            <a:off x="1007718" y="7558373"/>
            <a:ext cx="16445395" cy="24817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685800" indent="-685800">
              <a:spcBef>
                <a:spcPts val="1500"/>
              </a:spcBef>
              <a:buFont typeface="Arial" panose="020B0604020202020204" pitchFamily="34" charset="0"/>
              <a:buChar char="•"/>
            </a:pPr>
            <a:r>
              <a:rPr lang="en-US" dirty="0"/>
              <a:t>Residents of Orange County, </a:t>
            </a:r>
          </a:p>
          <a:p>
            <a:pPr marL="685800" indent="-685800">
              <a:spcBef>
                <a:spcPts val="1500"/>
              </a:spcBef>
              <a:buFont typeface="Arial" panose="020B0604020202020204" pitchFamily="34" charset="0"/>
              <a:buChar char="•"/>
            </a:pPr>
            <a:r>
              <a:rPr lang="en-US" dirty="0"/>
              <a:t>people looking for dining options within Orange County based on certain criteria</a:t>
            </a:r>
          </a:p>
        </p:txBody>
      </p:sp>
    </p:spTree>
    <p:extLst>
      <p:ext uri="{BB962C8B-B14F-4D97-AF65-F5344CB8AC3E}">
        <p14:creationId xmlns:p14="http://schemas.microsoft.com/office/powerpoint/2010/main" val="3891824943"/>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248</TotalTime>
  <Words>381</Words>
  <Application>Microsoft Macintosh PowerPoint</Application>
  <PresentationFormat>Custom</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Helvetica Neue</vt:lpstr>
      <vt:lpstr>Helvetica Neue Medium</vt:lpstr>
      <vt:lpstr>21_BasicWhite</vt:lpstr>
      <vt:lpstr>Restaurants map in Orange County in COVID19 situation</vt:lpstr>
      <vt:lpstr>PowerPoint Presentation</vt:lpstr>
      <vt:lpstr>User Stories</vt:lpstr>
      <vt:lpstr>Web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Suwat Sookthai</cp:lastModifiedBy>
  <cp:revision>10</cp:revision>
  <dcterms:modified xsi:type="dcterms:W3CDTF">2020-09-22T13:52:40Z</dcterms:modified>
</cp:coreProperties>
</file>