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June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47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18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June 20,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June 20,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vonpapen.github.io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s://creativecommons.org/licenses/by-nc/3.0/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ngimg.com/download/5725" TargetMode="External"/><Relationship Id="rId11" Type="http://schemas.openxmlformats.org/officeDocument/2006/relationships/image" Target="../media/image14.svg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13.svg"/><Relationship Id="rId4" Type="http://schemas.openxmlformats.org/officeDocument/2006/relationships/hyperlink" Target="https://commons.wikimedia.org/wiki/File:Phone-htc-nexus-one.svg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5C592E-FC3B-4879-8E41-4536246D7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388162" y="6033252"/>
            <a:ext cx="1519749" cy="926985"/>
          </a:xfrm>
          <a:custGeom>
            <a:avLst/>
            <a:gdLst>
              <a:gd name="connsiteX0" fmla="*/ 1248242 w 1519749"/>
              <a:gd name="connsiteY0" fmla="*/ 271508 h 926985"/>
              <a:gd name="connsiteX1" fmla="*/ 1519749 w 1519749"/>
              <a:gd name="connsiteY1" fmla="*/ 926985 h 926985"/>
              <a:gd name="connsiteX2" fmla="*/ 1056256 w 1519749"/>
              <a:gd name="connsiteY2" fmla="*/ 926985 h 926985"/>
              <a:gd name="connsiteX3" fmla="*/ 592765 w 1519749"/>
              <a:gd name="connsiteY3" fmla="*/ 463493 h 926985"/>
              <a:gd name="connsiteX4" fmla="*/ 333622 w 1519749"/>
              <a:gd name="connsiteY4" fmla="*/ 542650 h 926985"/>
              <a:gd name="connsiteX5" fmla="*/ 330617 w 1519749"/>
              <a:gd name="connsiteY5" fmla="*/ 545129 h 926985"/>
              <a:gd name="connsiteX6" fmla="*/ 0 w 1519749"/>
              <a:gd name="connsiteY6" fmla="*/ 214511 h 926985"/>
              <a:gd name="connsiteX7" fmla="*/ 3116 w 1519749"/>
              <a:gd name="connsiteY7" fmla="*/ 211679 h 926985"/>
              <a:gd name="connsiteX8" fmla="*/ 592765 w 1519749"/>
              <a:gd name="connsiteY8" fmla="*/ 0 h 926985"/>
              <a:gd name="connsiteX9" fmla="*/ 1248242 w 1519749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9749" h="926985">
                <a:moveTo>
                  <a:pt x="1248242" y="271508"/>
                </a:moveTo>
                <a:cubicBezTo>
                  <a:pt x="1415993" y="439259"/>
                  <a:pt x="1519749" y="671005"/>
                  <a:pt x="1519749" y="926985"/>
                </a:cubicBezTo>
                <a:lnTo>
                  <a:pt x="1056256" y="926985"/>
                </a:lnTo>
                <a:cubicBezTo>
                  <a:pt x="1056256" y="671005"/>
                  <a:pt x="848744" y="463493"/>
                  <a:pt x="592765" y="463493"/>
                </a:cubicBezTo>
                <a:cubicBezTo>
                  <a:pt x="496772" y="463493"/>
                  <a:pt x="407596" y="492674"/>
                  <a:pt x="333622" y="542650"/>
                </a:cubicBezTo>
                <a:lnTo>
                  <a:pt x="330617" y="545129"/>
                </a:lnTo>
                <a:lnTo>
                  <a:pt x="0" y="214511"/>
                </a:lnTo>
                <a:lnTo>
                  <a:pt x="3116" y="211679"/>
                </a:lnTo>
                <a:cubicBezTo>
                  <a:pt x="163354" y="79438"/>
                  <a:pt x="368783" y="0"/>
                  <a:pt x="592765" y="0"/>
                </a:cubicBezTo>
                <a:cubicBezTo>
                  <a:pt x="848744" y="0"/>
                  <a:pt x="1080490" y="103757"/>
                  <a:pt x="1248242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460074-BBCE-442A-9CF4-62BD80929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479855" y="6025557"/>
            <a:ext cx="1490380" cy="1042921"/>
          </a:xfrm>
          <a:custGeom>
            <a:avLst/>
            <a:gdLst>
              <a:gd name="connsiteX0" fmla="*/ 1218873 w 1490380"/>
              <a:gd name="connsiteY0" fmla="*/ 305465 h 1042921"/>
              <a:gd name="connsiteX1" fmla="*/ 1490380 w 1490380"/>
              <a:gd name="connsiteY1" fmla="*/ 1042921 h 1042921"/>
              <a:gd name="connsiteX2" fmla="*/ 1026887 w 1490380"/>
              <a:gd name="connsiteY2" fmla="*/ 1042921 h 1042921"/>
              <a:gd name="connsiteX3" fmla="*/ 563396 w 1490380"/>
              <a:gd name="connsiteY3" fmla="*/ 521461 h 1042921"/>
              <a:gd name="connsiteX4" fmla="*/ 382984 w 1490380"/>
              <a:gd name="connsiteY4" fmla="*/ 562440 h 1042921"/>
              <a:gd name="connsiteX5" fmla="*/ 360254 w 1490380"/>
              <a:gd name="connsiteY5" fmla="*/ 576320 h 1042921"/>
              <a:gd name="connsiteX6" fmla="*/ 0 w 1490380"/>
              <a:gd name="connsiteY6" fmla="*/ 216066 h 1042921"/>
              <a:gd name="connsiteX7" fmla="*/ 45110 w 1490380"/>
              <a:gd name="connsiteY7" fmla="*/ 178115 h 1042921"/>
              <a:gd name="connsiteX8" fmla="*/ 563396 w 1490380"/>
              <a:gd name="connsiteY8" fmla="*/ 0 h 1042921"/>
              <a:gd name="connsiteX9" fmla="*/ 1218873 w 1490380"/>
              <a:gd name="connsiteY9" fmla="*/ 305465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0380" h="1042921">
                <a:moveTo>
                  <a:pt x="1218873" y="305465"/>
                </a:moveTo>
                <a:cubicBezTo>
                  <a:pt x="1386624" y="494196"/>
                  <a:pt x="1490380" y="754927"/>
                  <a:pt x="1490380" y="1042921"/>
                </a:cubicBezTo>
                <a:lnTo>
                  <a:pt x="1026887" y="1042921"/>
                </a:lnTo>
                <a:cubicBezTo>
                  <a:pt x="1026887" y="754926"/>
                  <a:pt x="819375" y="521461"/>
                  <a:pt x="563396" y="521461"/>
                </a:cubicBezTo>
                <a:cubicBezTo>
                  <a:pt x="499401" y="521461"/>
                  <a:pt x="438435" y="536052"/>
                  <a:pt x="382984" y="562440"/>
                </a:cubicBezTo>
                <a:lnTo>
                  <a:pt x="360254" y="576320"/>
                </a:lnTo>
                <a:lnTo>
                  <a:pt x="0" y="216066"/>
                </a:lnTo>
                <a:lnTo>
                  <a:pt x="45110" y="178115"/>
                </a:lnTo>
                <a:cubicBezTo>
                  <a:pt x="193058" y="65662"/>
                  <a:pt x="371411" y="-1"/>
                  <a:pt x="563396" y="0"/>
                </a:cubicBezTo>
                <a:cubicBezTo>
                  <a:pt x="819375" y="0"/>
                  <a:pt x="1051121" y="116733"/>
                  <a:pt x="1218873" y="305465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9C451-AFB3-4322-B6CC-66A7571A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6045" y="6220309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DA64FAF-173B-4608-B6AE-004C02081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</a:blip>
          <a:srcRect t="5050" b="1693"/>
          <a:stretch/>
        </p:blipFill>
        <p:spPr>
          <a:xfrm>
            <a:off x="0" y="-253112"/>
            <a:ext cx="13517836" cy="6996536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DE133B-360C-4971-86DE-7E3DB647E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2943" y="613031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212190-1E65-4F27-B8BB-68A5AAB58F4D}"/>
              </a:ext>
            </a:extLst>
          </p:cNvPr>
          <p:cNvSpPr/>
          <p:nvPr/>
        </p:nvSpPr>
        <p:spPr>
          <a:xfrm>
            <a:off x="9208881" y="193861"/>
            <a:ext cx="28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https://mvonpapen.github.io/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B357FA-E104-4003-A75B-82C9A6A5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67" y="446161"/>
            <a:ext cx="2213449" cy="23288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11CE3D8-3359-4038-B8C0-0B9B7A0BA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157" y="2620313"/>
            <a:ext cx="5265876" cy="11812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AC65D45-9CBE-4088-9632-FCBDF9DCE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435" y="3047690"/>
            <a:ext cx="1394581" cy="129551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CF9D0C1-D093-4317-9FC7-00D5C075B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9390" y="773284"/>
            <a:ext cx="2194750" cy="198137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7CC169F-AFC8-495E-9ED5-BCE0F34073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275" y="4497160"/>
            <a:ext cx="3466143" cy="211285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038F78D-A251-4F57-9298-ABC11D1D96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67" y="4035299"/>
            <a:ext cx="3916894" cy="19199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1964C5A-FC08-4D47-82EA-ADCD17EC7FEF}"/>
              </a:ext>
            </a:extLst>
          </p:cNvPr>
          <p:cNvSpPr txBox="1"/>
          <p:nvPr/>
        </p:nvSpPr>
        <p:spPr>
          <a:xfrm>
            <a:off x="386876" y="0"/>
            <a:ext cx="6400800" cy="64903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700204-E086-4515-9BA7-90767315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7" y="193861"/>
            <a:ext cx="2495551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02C5893-DC6E-46A2-8207-FCDBF32F4E66}"/>
              </a:ext>
            </a:extLst>
          </p:cNvPr>
          <p:cNvSpPr txBox="1"/>
          <p:nvPr/>
        </p:nvSpPr>
        <p:spPr>
          <a:xfrm>
            <a:off x="3303854" y="332360"/>
            <a:ext cx="327792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1" dirty="0"/>
              <a:t>Mitch von Papen</a:t>
            </a:r>
          </a:p>
          <a:p>
            <a:endParaRPr lang="de-DE" dirty="0"/>
          </a:p>
          <a:p>
            <a:r>
              <a:rPr lang="de-DE" dirty="0"/>
              <a:t>Cologne</a:t>
            </a:r>
          </a:p>
          <a:p>
            <a:endParaRPr lang="de-DE" dirty="0"/>
          </a:p>
          <a:p>
            <a:r>
              <a:rPr lang="de-DE" dirty="0"/>
              <a:t>Father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endParaRPr lang="de-DE" dirty="0"/>
          </a:p>
          <a:p>
            <a:endParaRPr lang="de-DE" dirty="0"/>
          </a:p>
          <a:p>
            <a:r>
              <a:rPr lang="de-DE" dirty="0"/>
              <a:t>Scientist 4 Future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323D9EE-43FF-440C-A529-54DB747152B4}"/>
              </a:ext>
            </a:extLst>
          </p:cNvPr>
          <p:cNvSpPr txBox="1"/>
          <p:nvPr/>
        </p:nvSpPr>
        <p:spPr>
          <a:xfrm>
            <a:off x="547967" y="2827948"/>
            <a:ext cx="6033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2011 - 2014 : PhD in </a:t>
            </a:r>
            <a:r>
              <a:rPr lang="de-DE" dirty="0" err="1"/>
              <a:t>Geophysics</a:t>
            </a:r>
            <a:endParaRPr lang="de-DE" dirty="0"/>
          </a:p>
          <a:p>
            <a:r>
              <a:rPr lang="de-DE" dirty="0"/>
              <a:t>2014 - 2018 : </a:t>
            </a:r>
            <a:r>
              <a:rPr lang="de-DE" dirty="0" err="1"/>
              <a:t>PostDoc</a:t>
            </a:r>
            <a:r>
              <a:rPr lang="de-DE" dirty="0"/>
              <a:t> in Computational </a:t>
            </a:r>
            <a:r>
              <a:rPr lang="de-DE" dirty="0" err="1"/>
              <a:t>Neuroscience</a:t>
            </a:r>
            <a:r>
              <a:rPr lang="de-DE" dirty="0"/>
              <a:t>,</a:t>
            </a:r>
          </a:p>
          <a:p>
            <a:r>
              <a:rPr lang="de-DE" dirty="0" err="1"/>
              <a:t>Since</a:t>
            </a:r>
            <a:r>
              <a:rPr lang="de-DE" dirty="0"/>
              <a:t> 2018 : Data Science Consultant</a:t>
            </a:r>
          </a:p>
          <a:p>
            <a:endParaRPr lang="de-DE" dirty="0"/>
          </a:p>
          <a:p>
            <a:r>
              <a:rPr lang="de-DE" dirty="0"/>
              <a:t>Skills</a:t>
            </a:r>
          </a:p>
          <a:p>
            <a:r>
              <a:rPr lang="de-DE" dirty="0"/>
              <a:t>Statistics: 	Time Series Analysis, </a:t>
            </a:r>
            <a:r>
              <a:rPr lang="de-DE" dirty="0" err="1"/>
              <a:t>Causal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Graph Theory,</a:t>
            </a:r>
          </a:p>
          <a:p>
            <a:r>
              <a:rPr lang="de-DE" dirty="0"/>
              <a:t>	</a:t>
            </a:r>
            <a:r>
              <a:rPr lang="de-DE" dirty="0" err="1"/>
              <a:t>Redimensionalization</a:t>
            </a:r>
            <a:r>
              <a:rPr lang="de-DE" dirty="0"/>
              <a:t>, Clustering, Validation, Modeling</a:t>
            </a:r>
          </a:p>
          <a:p>
            <a:r>
              <a:rPr lang="de-DE" dirty="0"/>
              <a:t>Code: 	</a:t>
            </a:r>
            <a:r>
              <a:rPr lang="de-DE" b="1" dirty="0"/>
              <a:t>Python</a:t>
            </a:r>
            <a:r>
              <a:rPr lang="de-DE" dirty="0"/>
              <a:t>, Docker, R, Jupyter, </a:t>
            </a:r>
            <a:r>
              <a:rPr lang="de-DE" dirty="0" err="1"/>
              <a:t>Matlab</a:t>
            </a:r>
            <a:r>
              <a:rPr lang="de-DE" dirty="0"/>
              <a:t>, Git</a:t>
            </a:r>
          </a:p>
          <a:p>
            <a:r>
              <a:rPr lang="de-DE" dirty="0"/>
              <a:t>Business:	</a:t>
            </a:r>
            <a:r>
              <a:rPr lang="de-DE" dirty="0" err="1"/>
              <a:t>Projectmanagement</a:t>
            </a:r>
            <a:r>
              <a:rPr lang="de-DE" dirty="0"/>
              <a:t>, Agile, Consulting, Marketing</a:t>
            </a:r>
          </a:p>
          <a:p>
            <a:endParaRPr lang="de-DE" dirty="0"/>
          </a:p>
          <a:p>
            <a:r>
              <a:rPr lang="de-DE" dirty="0"/>
              <a:t>Editor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Scientists4Future Podcast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92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in Bild, das Regal, drinnen, Szene, Buch enthält.&#10;&#10;Automatisch generierte Beschreibung">
            <a:extLst>
              <a:ext uri="{FF2B5EF4-FFF2-40B4-BE49-F238E27FC236}">
                <a16:creationId xmlns:a16="http://schemas.microsoft.com/office/drawing/2014/main" id="{63375D1D-7AAF-4173-97D5-1C3B9A5B3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 b="6786"/>
          <a:stretch/>
        </p:blipFill>
        <p:spPr bwMode="auto">
          <a:xfrm>
            <a:off x="0" y="0"/>
            <a:ext cx="12192000" cy="684518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77C4F0F9-AAED-4A3D-B6C5-319AE5AD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44" y="3349672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422158" lon="2030195" rev="21560780"/>
            </a:camera>
            <a:lightRig rig="threePt" dir="t"/>
          </a:scene3d>
        </p:spPr>
      </p:pic>
      <p:pic>
        <p:nvPicPr>
          <p:cNvPr id="35" name="Grafik 34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EFE82FC9-1C87-4A71-89DB-9B82051E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96" y="4894549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422158" lon="2030195" rev="21260780"/>
            </a:camera>
            <a:lightRig rig="threePt" dir="t"/>
          </a:scene3d>
        </p:spPr>
      </p:pic>
      <p:pic>
        <p:nvPicPr>
          <p:cNvPr id="36" name="Grafik 35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F9CC17A9-584A-45DA-BF18-0A747B1181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05" y="2133014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21423864" lon="1984894" rev="21559152"/>
            </a:camera>
            <a:lightRig rig="threePt" dir="t"/>
          </a:scene3d>
        </p:spPr>
      </p:pic>
      <p:pic>
        <p:nvPicPr>
          <p:cNvPr id="37" name="Grafik 36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4D247FED-EC28-40A0-A5BA-78FB74B3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35" y="1065042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21133993" lon="1884317" rev="21561718"/>
            </a:camera>
            <a:lightRig rig="threePt" dir="t"/>
          </a:scene3d>
        </p:spPr>
      </p:pic>
      <p:pic>
        <p:nvPicPr>
          <p:cNvPr id="38" name="Grafik 37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DE0E81D7-0480-44D8-952D-02A8EA1D4D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86" y="866780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21133993" lon="1884317" rev="21561718"/>
            </a:camera>
            <a:lightRig rig="threePt" dir="t"/>
          </a:scene3d>
        </p:spPr>
      </p:pic>
      <p:pic>
        <p:nvPicPr>
          <p:cNvPr id="39" name="Grafik 38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3D5EE487-24EA-4AE8-B7AA-47CB2F2B22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96" y="2133014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21423864" lon="1984894" rev="21559152"/>
            </a:camera>
            <a:lightRig rig="threePt" dir="t"/>
          </a:scene3d>
        </p:spPr>
      </p:pic>
      <p:pic>
        <p:nvPicPr>
          <p:cNvPr id="40" name="Grafik 39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CD3CE265-C073-4016-ACE5-FFB6D84752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81" y="925614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21133993" lon="1884317" rev="21561718"/>
            </a:camera>
            <a:lightRig rig="threePt" dir="t"/>
          </a:scene3d>
        </p:spPr>
      </p:pic>
      <p:pic>
        <p:nvPicPr>
          <p:cNvPr id="41" name="Grafik 40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0581C050-DF19-4DF3-A84A-B54D4D691D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55" y="3349672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422158" lon="2030195" rev="21560780"/>
            </a:camera>
            <a:lightRig rig="threePt" dir="t"/>
          </a:scene3d>
        </p:spPr>
      </p:pic>
      <p:pic>
        <p:nvPicPr>
          <p:cNvPr id="42" name="Grafik 41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AB65A069-822A-450D-BEB3-5115B07C09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96" y="4989799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422158" lon="2030195" rev="21260780"/>
            </a:camera>
            <a:lightRig rig="threePt" dir="t"/>
          </a:scene3d>
        </p:spPr>
      </p:pic>
      <p:pic>
        <p:nvPicPr>
          <p:cNvPr id="43" name="Grafik 42" descr="Ein Bild, das draußen, Schild, Pol, Zeichnung enthält.&#10;&#10;Automatisch generierte Beschreibung">
            <a:extLst>
              <a:ext uri="{FF2B5EF4-FFF2-40B4-BE49-F238E27FC236}">
                <a16:creationId xmlns:a16="http://schemas.microsoft.com/office/drawing/2014/main" id="{185100BD-F371-4252-9F16-BA5407E6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55" y="3813943"/>
            <a:ext cx="228571" cy="278857"/>
          </a:xfrm>
          <a:prstGeom prst="rect">
            <a:avLst/>
          </a:prstGeom>
          <a:effectLst>
            <a:glow rad="393700">
              <a:srgbClr val="008847">
                <a:alpha val="72000"/>
              </a:srgbClr>
            </a:glow>
          </a:effectLst>
          <a:scene3d>
            <a:camera prst="perspectiveContrastingLeftFacing">
              <a:rot lat="422158" lon="2030195" rev="21560780"/>
            </a:camera>
            <a:lightRig rig="threePt" dir="t"/>
          </a:scene3d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5AE7F9B-76BA-40EA-97BB-FC44B8DD10ED}"/>
              </a:ext>
            </a:extLst>
          </p:cNvPr>
          <p:cNvSpPr txBox="1"/>
          <p:nvPr/>
        </p:nvSpPr>
        <p:spPr>
          <a:xfrm>
            <a:off x="3870096" y="6688625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commons.wikimedia.org/wiki/File:Phone-htc-nexus-one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72F4AF-43CF-454A-9114-38A04F401B73}"/>
              </a:ext>
            </a:extLst>
          </p:cNvPr>
          <p:cNvSpPr txBox="1"/>
          <p:nvPr/>
        </p:nvSpPr>
        <p:spPr>
          <a:xfrm>
            <a:off x="2454310" y="6988625"/>
            <a:ext cx="10289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://pngimg.com/download/5725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7" tooltip="https://creativecommons.org/licenses/by-nc/3.0/"/>
              </a:rPr>
              <a:t>CC BY-NC</a:t>
            </a:r>
            <a:endParaRPr lang="de-DE" sz="90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CA4D92C-0BB0-47B2-BFF5-805E9B3439F1}"/>
              </a:ext>
            </a:extLst>
          </p:cNvPr>
          <p:cNvSpPr/>
          <p:nvPr/>
        </p:nvSpPr>
        <p:spPr>
          <a:xfrm>
            <a:off x="857113" y="1962150"/>
            <a:ext cx="2396700" cy="506786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Warming stripes - Wikipedia">
            <a:extLst>
              <a:ext uri="{FF2B5EF4-FFF2-40B4-BE49-F238E27FC236}">
                <a16:creationId xmlns:a16="http://schemas.microsoft.com/office/drawing/2014/main" id="{A8AE0D81-1C7A-4A81-BD4F-3F7473A9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6" y="2516187"/>
            <a:ext cx="24350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0A43FE3-7744-4774-B86F-EAFAA28F9294}"/>
              </a:ext>
            </a:extLst>
          </p:cNvPr>
          <p:cNvSpPr txBox="1"/>
          <p:nvPr/>
        </p:nvSpPr>
        <p:spPr>
          <a:xfrm>
            <a:off x="933450" y="3489100"/>
            <a:ext cx="2219325" cy="266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54" name="Tabelle 54">
            <a:extLst>
              <a:ext uri="{FF2B5EF4-FFF2-40B4-BE49-F238E27FC236}">
                <a16:creationId xmlns:a16="http://schemas.microsoft.com/office/drawing/2014/main" id="{3929FF82-D800-4AE4-8AE2-54683C39F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05689"/>
              </p:ext>
            </p:extLst>
          </p:nvPr>
        </p:nvGraphicFramePr>
        <p:xfrm>
          <a:off x="1013479" y="3585097"/>
          <a:ext cx="2139296" cy="26448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9648">
                  <a:extLst>
                    <a:ext uri="{9D8B030D-6E8A-4147-A177-3AD203B41FA5}">
                      <a16:colId xmlns:a16="http://schemas.microsoft.com/office/drawing/2014/main" val="964830363"/>
                    </a:ext>
                  </a:extLst>
                </a:gridCol>
                <a:gridCol w="1069648">
                  <a:extLst>
                    <a:ext uri="{9D8B030D-6E8A-4147-A177-3AD203B41FA5}">
                      <a16:colId xmlns:a16="http://schemas.microsoft.com/office/drawing/2014/main" val="855807876"/>
                    </a:ext>
                  </a:extLst>
                </a:gridCol>
              </a:tblGrid>
              <a:tr h="369683"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Dietary</a:t>
                      </a:r>
                      <a:endParaRPr lang="de-DE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0297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r>
                        <a:rPr lang="de-DE" sz="1100" dirty="0"/>
                        <a:t>Gluten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r>
                        <a:rPr lang="de-DE" sz="1100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43367"/>
                  </a:ext>
                </a:extLst>
              </a:tr>
              <a:tr h="369683">
                <a:tc gridSpan="2">
                  <a:txBody>
                    <a:bodyPr/>
                    <a:lstStyle/>
                    <a:p>
                      <a:r>
                        <a:rPr lang="de-DE" sz="1200" b="1" dirty="0"/>
                        <a:t>Rating</a:t>
                      </a:r>
                      <a:endParaRPr lang="de-DE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17398"/>
                  </a:ext>
                </a:extLst>
              </a:tr>
              <a:tr h="425389">
                <a:tc>
                  <a:txBody>
                    <a:bodyPr/>
                    <a:lstStyle/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r>
                        <a:rPr lang="de-DE" sz="1100" dirty="0"/>
                        <a:t>CO2 </a:t>
                      </a:r>
                      <a:r>
                        <a:rPr lang="de-DE" sz="1100" dirty="0" err="1"/>
                        <a:t>footprint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r>
                        <a:rPr lang="de-DE" sz="1100" dirty="0" err="1"/>
                        <a:t>Water-use</a:t>
                      </a:r>
                      <a:endParaRPr lang="de-DE" sz="1100" dirty="0"/>
                    </a:p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98848"/>
                  </a:ext>
                </a:extLst>
              </a:tr>
              <a:tr h="369683">
                <a:tc gridSpan="2">
                  <a:txBody>
                    <a:bodyPr/>
                    <a:lstStyle/>
                    <a:p>
                      <a:r>
                        <a:rPr lang="de-DE" sz="1200" b="1" dirty="0"/>
                        <a:t>Filter</a:t>
                      </a:r>
                      <a:endParaRPr lang="de-DE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56285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r>
                        <a:rPr lang="de-DE" sz="1100" dirty="0"/>
                        <a:t>Palm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SzPct val="150000"/>
                        <a:buFont typeface="Courier New" panose="02070309020205020404" pitchFamily="49" charset="0"/>
                        <a:buChar char="o"/>
                      </a:pPr>
                      <a:r>
                        <a:rPr lang="de-DE" sz="1100" dirty="0" err="1"/>
                        <a:t>No</a:t>
                      </a:r>
                      <a:r>
                        <a:rPr lang="de-DE" sz="1100" dirty="0"/>
                        <a:t>-Nestle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72999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85092"/>
                  </a:ext>
                </a:extLst>
              </a:tr>
            </a:tbl>
          </a:graphicData>
        </a:graphic>
      </p:graphicFrame>
      <p:pic>
        <p:nvPicPr>
          <p:cNvPr id="57" name="Grafik 56" descr="Häkchen">
            <a:extLst>
              <a:ext uri="{FF2B5EF4-FFF2-40B4-BE49-F238E27FC236}">
                <a16:creationId xmlns:a16="http://schemas.microsoft.com/office/drawing/2014/main" id="{EC95D5B2-2337-4358-B471-2317D6FC01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375" y="3953371"/>
            <a:ext cx="200025" cy="200025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284BC359-EDAA-43EA-8545-AB1403EF333C}"/>
              </a:ext>
            </a:extLst>
          </p:cNvPr>
          <p:cNvSpPr txBox="1"/>
          <p:nvPr/>
        </p:nvSpPr>
        <p:spPr>
          <a:xfrm>
            <a:off x="893109" y="2823882"/>
            <a:ext cx="232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Sustainable</a:t>
            </a:r>
            <a:r>
              <a:rPr lang="de-DE" sz="2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Foods</a:t>
            </a:r>
          </a:p>
        </p:txBody>
      </p:sp>
      <p:pic>
        <p:nvPicPr>
          <p:cNvPr id="71" name="Grafik 70" descr="Häkchen">
            <a:extLst>
              <a:ext uri="{FF2B5EF4-FFF2-40B4-BE49-F238E27FC236}">
                <a16:creationId xmlns:a16="http://schemas.microsoft.com/office/drawing/2014/main" id="{9BBD8C50-B711-453D-B128-FEC6C155C7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8673" y="4706345"/>
            <a:ext cx="200025" cy="200025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4DC81CF-7646-4F82-855F-6C88AE0269D0}"/>
              </a:ext>
            </a:extLst>
          </p:cNvPr>
          <p:cNvSpPr/>
          <p:nvPr/>
        </p:nvSpPr>
        <p:spPr>
          <a:xfrm>
            <a:off x="5638800" y="3279230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00B05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42BA8F96-7A3F-49BD-A5A2-B9217700ADB0}"/>
              </a:ext>
            </a:extLst>
          </p:cNvPr>
          <p:cNvSpPr/>
          <p:nvPr/>
        </p:nvSpPr>
        <p:spPr>
          <a:xfrm>
            <a:off x="6135178" y="3317826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00B05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ECB6A1FF-173B-4443-9897-39B970A8EC3A}"/>
              </a:ext>
            </a:extLst>
          </p:cNvPr>
          <p:cNvSpPr/>
          <p:nvPr/>
        </p:nvSpPr>
        <p:spPr>
          <a:xfrm>
            <a:off x="5783478" y="4399169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FFC0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E5795DCE-ADA6-45E9-8CB7-32671AE69D68}"/>
              </a:ext>
            </a:extLst>
          </p:cNvPr>
          <p:cNvSpPr/>
          <p:nvPr/>
        </p:nvSpPr>
        <p:spPr>
          <a:xfrm>
            <a:off x="6226125" y="4557071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FFC0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DC9E2ED1-B1FB-4AB7-8CE8-EC864F472060}"/>
              </a:ext>
            </a:extLst>
          </p:cNvPr>
          <p:cNvSpPr/>
          <p:nvPr/>
        </p:nvSpPr>
        <p:spPr>
          <a:xfrm>
            <a:off x="8447000" y="1997487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92D05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315382E9-C2C1-4A02-87B2-DF12992F0844}"/>
              </a:ext>
            </a:extLst>
          </p:cNvPr>
          <p:cNvSpPr/>
          <p:nvPr/>
        </p:nvSpPr>
        <p:spPr>
          <a:xfrm>
            <a:off x="8950564" y="1935371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92D05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C7E971B1-6868-413B-8BF0-5E90ECB05F36}"/>
              </a:ext>
            </a:extLst>
          </p:cNvPr>
          <p:cNvSpPr/>
          <p:nvPr/>
        </p:nvSpPr>
        <p:spPr>
          <a:xfrm>
            <a:off x="10321927" y="3610759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FF00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CE245CF1-AF1F-4E28-B7E0-D4674E77D667}"/>
              </a:ext>
            </a:extLst>
          </p:cNvPr>
          <p:cNvSpPr/>
          <p:nvPr/>
        </p:nvSpPr>
        <p:spPr>
          <a:xfrm>
            <a:off x="10942745" y="3689918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FF00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A2F4B21C-D4A9-47AC-A736-729F08D2DC6B}"/>
              </a:ext>
            </a:extLst>
          </p:cNvPr>
          <p:cNvSpPr/>
          <p:nvPr/>
        </p:nvSpPr>
        <p:spPr>
          <a:xfrm>
            <a:off x="11595230" y="3760705"/>
            <a:ext cx="307760" cy="674141"/>
          </a:xfrm>
          <a:prstGeom prst="roundRect">
            <a:avLst/>
          </a:prstGeom>
          <a:noFill/>
          <a:ln w="3175">
            <a:solidFill>
              <a:schemeClr val="accent1">
                <a:shade val="50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8988"/>
                      <a:gd name="connsiteY0" fmla="*/ 69833 h 821027"/>
                      <a:gd name="connsiteX1" fmla="*/ 69833 w 418988"/>
                      <a:gd name="connsiteY1" fmla="*/ 0 h 821027"/>
                      <a:gd name="connsiteX2" fmla="*/ 349155 w 418988"/>
                      <a:gd name="connsiteY2" fmla="*/ 0 h 821027"/>
                      <a:gd name="connsiteX3" fmla="*/ 418988 w 418988"/>
                      <a:gd name="connsiteY3" fmla="*/ 69833 h 821027"/>
                      <a:gd name="connsiteX4" fmla="*/ 418988 w 418988"/>
                      <a:gd name="connsiteY4" fmla="*/ 410514 h 821027"/>
                      <a:gd name="connsiteX5" fmla="*/ 418988 w 418988"/>
                      <a:gd name="connsiteY5" fmla="*/ 751194 h 821027"/>
                      <a:gd name="connsiteX6" fmla="*/ 349155 w 418988"/>
                      <a:gd name="connsiteY6" fmla="*/ 821027 h 821027"/>
                      <a:gd name="connsiteX7" fmla="*/ 69833 w 418988"/>
                      <a:gd name="connsiteY7" fmla="*/ 821027 h 821027"/>
                      <a:gd name="connsiteX8" fmla="*/ 0 w 418988"/>
                      <a:gd name="connsiteY8" fmla="*/ 751194 h 821027"/>
                      <a:gd name="connsiteX9" fmla="*/ 0 w 418988"/>
                      <a:gd name="connsiteY9" fmla="*/ 410514 h 821027"/>
                      <a:gd name="connsiteX10" fmla="*/ 0 w 418988"/>
                      <a:gd name="connsiteY10" fmla="*/ 69833 h 82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8988" h="821027" extrusionOk="0">
                        <a:moveTo>
                          <a:pt x="0" y="69833"/>
                        </a:moveTo>
                        <a:cubicBezTo>
                          <a:pt x="-4114" y="28727"/>
                          <a:pt x="25788" y="2056"/>
                          <a:pt x="69833" y="0"/>
                        </a:cubicBezTo>
                        <a:cubicBezTo>
                          <a:pt x="165535" y="-32502"/>
                          <a:pt x="257573" y="31189"/>
                          <a:pt x="349155" y="0"/>
                        </a:cubicBezTo>
                        <a:cubicBezTo>
                          <a:pt x="384835" y="-2196"/>
                          <a:pt x="416392" y="36594"/>
                          <a:pt x="418988" y="69833"/>
                        </a:cubicBezTo>
                        <a:cubicBezTo>
                          <a:pt x="430360" y="158885"/>
                          <a:pt x="409778" y="273737"/>
                          <a:pt x="418988" y="410514"/>
                        </a:cubicBezTo>
                        <a:cubicBezTo>
                          <a:pt x="428198" y="547291"/>
                          <a:pt x="403213" y="678230"/>
                          <a:pt x="418988" y="751194"/>
                        </a:cubicBezTo>
                        <a:cubicBezTo>
                          <a:pt x="424268" y="781170"/>
                          <a:pt x="386533" y="822073"/>
                          <a:pt x="349155" y="821027"/>
                        </a:cubicBezTo>
                        <a:cubicBezTo>
                          <a:pt x="215030" y="848583"/>
                          <a:pt x="202701" y="815951"/>
                          <a:pt x="69833" y="821027"/>
                        </a:cubicBezTo>
                        <a:cubicBezTo>
                          <a:pt x="36108" y="822191"/>
                          <a:pt x="-3764" y="789153"/>
                          <a:pt x="0" y="751194"/>
                        </a:cubicBezTo>
                        <a:cubicBezTo>
                          <a:pt x="-4850" y="604380"/>
                          <a:pt x="19130" y="560475"/>
                          <a:pt x="0" y="410514"/>
                        </a:cubicBezTo>
                        <a:cubicBezTo>
                          <a:pt x="-19130" y="260553"/>
                          <a:pt x="9477" y="178853"/>
                          <a:pt x="0" y="6983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393700">
              <a:srgbClr val="FF0000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" name="Grafik 27" descr="Ein Bild, das Person, Elektronik, haltend, Mobiltelefon enthält.&#10;&#10;Automatisch generierte Beschreibung">
            <a:extLst>
              <a:ext uri="{FF2B5EF4-FFF2-40B4-BE49-F238E27FC236}">
                <a16:creationId xmlns:a16="http://schemas.microsoft.com/office/drawing/2014/main" id="{772A3AE5-A44D-4272-B0EF-BAA08F9295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2793784" y="1193243"/>
            <a:ext cx="9618694" cy="64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repeatCount="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4" grpId="0" animBg="1"/>
      <p:bldP spid="84" grpId="1" animBg="1"/>
      <p:bldP spid="85" grpId="0" animBg="1"/>
      <p:bldP spid="85" grpId="1" animBg="1"/>
    </p:bldLst>
  </p:timing>
</p:sld>
</file>

<file path=ppt/theme/theme1.xml><?xml version="1.0" encoding="utf-8"?>
<a:theme xmlns:a="http://schemas.openxmlformats.org/drawingml/2006/main" name="3DFloatVTI">
  <a:themeElements>
    <a:clrScheme name="AnalogousFromDarkSeedRightStep">
      <a:dk1>
        <a:srgbClr val="000000"/>
      </a:dk1>
      <a:lt1>
        <a:srgbClr val="FFFFFF"/>
      </a:lt1>
      <a:dk2>
        <a:srgbClr val="243241"/>
      </a:dk2>
      <a:lt2>
        <a:srgbClr val="E8E2E4"/>
      </a:lt2>
      <a:accent1>
        <a:srgbClr val="46B388"/>
      </a:accent1>
      <a:accent2>
        <a:srgbClr val="3BAFB1"/>
      </a:accent2>
      <a:accent3>
        <a:srgbClr val="4D90C3"/>
      </a:accent3>
      <a:accent4>
        <a:srgbClr val="4555B5"/>
      </a:accent4>
      <a:accent5>
        <a:srgbClr val="6D4DC3"/>
      </a:accent5>
      <a:accent6>
        <a:srgbClr val="8C3BB1"/>
      </a:accent6>
      <a:hlink>
        <a:srgbClr val="7E882D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Courier New</vt:lpstr>
      <vt:lpstr>Gill Sans MT</vt:lpstr>
      <vt:lpstr>Walbaum Display</vt:lpstr>
      <vt:lpstr>3DFloatVTI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 Papen, Michael, Dr.</dc:creator>
  <cp:lastModifiedBy>von Papen, Michael, Dr.</cp:lastModifiedBy>
  <cp:revision>8</cp:revision>
  <dcterms:created xsi:type="dcterms:W3CDTF">2020-06-20T20:26:00Z</dcterms:created>
  <dcterms:modified xsi:type="dcterms:W3CDTF">2020-06-20T22:18:32Z</dcterms:modified>
</cp:coreProperties>
</file>