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9" r:id="rId3"/>
    <p:sldId id="292" r:id="rId4"/>
    <p:sldId id="294" r:id="rId5"/>
    <p:sldId id="286" r:id="rId6"/>
    <p:sldId id="287" r:id="rId7"/>
    <p:sldId id="285" r:id="rId8"/>
    <p:sldId id="288" r:id="rId9"/>
    <p:sldId id="289" r:id="rId10"/>
    <p:sldId id="290" r:id="rId11"/>
    <p:sldId id="295" r:id="rId12"/>
    <p:sldId id="262" r:id="rId13"/>
    <p:sldId id="293" r:id="rId14"/>
    <p:sldId id="291" r:id="rId15"/>
  </p:sldIdLst>
  <p:sldSz cx="9144000" cy="5143500" type="screen16x9"/>
  <p:notesSz cx="6858000" cy="9144000"/>
  <p:embeddedFontLst>
    <p:embeddedFont>
      <p:font typeface="Chomsky" panose="02000503000000000000" pitchFamily="2" charset="0"/>
      <p:regular r:id="rId17"/>
    </p:embeddedFont>
    <p:embeddedFont>
      <p:font typeface="Inria Serif" pitchFamily="2" charset="77"/>
      <p:regular r:id="rId18"/>
      <p:bold r:id="rId19"/>
      <p:italic r:id="rId20"/>
      <p:boldItalic r:id="rId21"/>
    </p:embeddedFont>
    <p:embeddedFont>
      <p:font typeface="Inria Serif Light" pitchFamily="2" charset="77"/>
      <p:regular r:id="rId22"/>
      <p:bold r:id="rId23"/>
      <p:italic r:id="rId24"/>
      <p:boldItalic r:id="rId25"/>
    </p:embeddedFont>
    <p:embeddedFont>
      <p:font typeface="Playfair Display Regular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CB573C-47A3-4A7B-8C2A-7B583FD10A6C}">
  <a:tblStyle styleId="{84CB573C-47A3-4A7B-8C2A-7B583FD10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62"/>
    <p:restoredTop sz="94618"/>
  </p:normalViewPr>
  <p:slideViewPr>
    <p:cSldViewPr snapToGrid="0" snapToObjects="1">
      <p:cViewPr varScale="1">
        <p:scale>
          <a:sx n="132" d="100"/>
          <a:sy n="132" d="100"/>
        </p:scale>
        <p:origin x="160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13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74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72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26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55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91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3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73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595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17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ing.nytime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archiv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>
          <a:blip r:embed="rId3"/>
          <a:srcRect l="16676" r="16676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57809" y="3161919"/>
            <a:ext cx="4214191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  <a:t>Predicting the Number of Recipe Ratings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Madeline Vossbrinck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3BDDD-ACF4-E747-9EC1-1D96DD28DA69}"/>
              </a:ext>
            </a:extLst>
          </p:cNvPr>
          <p:cNvSpPr txBox="1"/>
          <p:nvPr/>
        </p:nvSpPr>
        <p:spPr>
          <a:xfrm>
            <a:off x="755679" y="1744387"/>
            <a:ext cx="315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Cooking</a:t>
            </a:r>
            <a:endParaRPr lang="en-US" sz="4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9EA40-3D34-AD41-BB19-BF86B1F83CA0}"/>
              </a:ext>
            </a:extLst>
          </p:cNvPr>
          <p:cNvSpPr txBox="1"/>
          <p:nvPr/>
        </p:nvSpPr>
        <p:spPr>
          <a:xfrm>
            <a:off x="195905" y="1744387"/>
            <a:ext cx="720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800" dirty="0">
                <a:solidFill>
                  <a:schemeClr val="accent1"/>
                </a:solidFill>
                <a:latin typeface="Chomsky" panose="02000503000000000000" pitchFamily="2" charset="0"/>
              </a:rPr>
              <a:t>T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83021" y="582351"/>
            <a:ext cx="779837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Work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9DE6C-7DEE-E44B-9544-5715D9BB58FA}"/>
              </a:ext>
            </a:extLst>
          </p:cNvPr>
          <p:cNvSpPr txBox="1"/>
          <p:nvPr/>
        </p:nvSpPr>
        <p:spPr>
          <a:xfrm>
            <a:off x="683020" y="1139688"/>
            <a:ext cx="37167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Further investigate author’s effect on number of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Scrape remaining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Find better measure for number of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9A7B0-45E6-1943-B337-63D6E62C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06" y="1261236"/>
            <a:ext cx="3950178" cy="25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83021" y="582351"/>
            <a:ext cx="779837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Future Work Given Access To All Data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708FD-3AE2-A340-9A09-60B62482F7EF}"/>
              </a:ext>
            </a:extLst>
          </p:cNvPr>
          <p:cNvSpPr txBox="1"/>
          <p:nvPr/>
        </p:nvSpPr>
        <p:spPr>
          <a:xfrm>
            <a:off x="683020" y="1083274"/>
            <a:ext cx="43660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Pull metrics for number of times a recipe site was shown in a search, visited, saved, commented on, and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Analyze user activity to find out if there are patterns in recipe views and ratings based on author and/or keyword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CB9D2-E565-AD42-9519-28C71CF4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37" y="1813906"/>
            <a:ext cx="3114543" cy="20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2748450" y="2100582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Questions?</a:t>
            </a:r>
            <a:endParaRPr sz="4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2748450" y="2100582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</a:rPr>
              <a:t>Appendix</a:t>
            </a:r>
            <a:endParaRPr sz="4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730170" y="711385"/>
            <a:ext cx="4939109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Top 10 Recipes By Rating</a:t>
            </a:r>
            <a:endParaRPr sz="3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3CF70E0-3942-6C44-928C-A7AEF0A3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77119"/>
              </p:ext>
            </p:extLst>
          </p:nvPr>
        </p:nvGraphicFramePr>
        <p:xfrm>
          <a:off x="625642" y="1266189"/>
          <a:ext cx="7911965" cy="2942110"/>
        </p:xfrm>
        <a:graphic>
          <a:graphicData uri="http://schemas.openxmlformats.org/drawingml/2006/table">
            <a:tbl>
              <a:tblPr firstRow="1" bandRow="1">
                <a:tableStyleId>{84CB573C-47A3-4A7B-8C2A-7B583FD10A6C}</a:tableStyleId>
              </a:tblPr>
              <a:tblGrid>
                <a:gridCol w="2849078">
                  <a:extLst>
                    <a:ext uri="{9D8B030D-6E8A-4147-A177-3AD203B41FA5}">
                      <a16:colId xmlns:a16="http://schemas.microsoft.com/office/drawing/2014/main" val="1401114668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1609505971"/>
                    </a:ext>
                  </a:extLst>
                </a:gridCol>
                <a:gridCol w="1068404">
                  <a:extLst>
                    <a:ext uri="{9D8B030D-6E8A-4147-A177-3AD203B41FA5}">
                      <a16:colId xmlns:a16="http://schemas.microsoft.com/office/drawing/2014/main" val="2369483374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1457808260"/>
                    </a:ext>
                  </a:extLst>
                </a:gridCol>
                <a:gridCol w="1453413">
                  <a:extLst>
                    <a:ext uri="{9D8B030D-6E8A-4147-A177-3AD203B41FA5}">
                      <a16:colId xmlns:a16="http://schemas.microsoft.com/office/drawing/2014/main" val="969184617"/>
                    </a:ext>
                  </a:extLst>
                </a:gridCol>
              </a:tblGrid>
              <a:tr h="266779">
                <a:tc>
                  <a:txBody>
                    <a:bodyPr/>
                    <a:lstStyle/>
                    <a:p>
                      <a:r>
                        <a:rPr lang="en-US" sz="1200" b="1" dirty="0"/>
                        <a:t>Recipe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# of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Agg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Est. Publish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15495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No-Knead Bread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13,705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 Bittman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2/23/15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37785918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Old-Fashioned Beef Stew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10,920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Molly O'Neill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12/8/14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1812327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Creamy Macaroni and Cheese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10,852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Julia Moskin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9/28/14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16884276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Marcella Hazan’s Bolognese Sauce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10,474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New York Times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5/31/15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31232425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Caramelized Shallot Pasta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9,910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Alison Roman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2/2/20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2254145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Oven-Roasted Chicken Shawarma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9,448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 Sifton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1/31/15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87243787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Chocolate Chip Cookies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8,506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David Leite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9/28/14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53263365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Roasted Chicken Provençal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8,173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 Sifton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4/4/15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42738053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Vinegar Chicken With Crushed Olive Dressing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7,576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Alison Roman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9/30/19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88461297"/>
                  </a:ext>
                </a:extLst>
              </a:tr>
              <a:tr h="266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Salted Chocolate Chunk Shortbread Cookies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7,475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Alison Roman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1/14/18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6623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2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59031" y="600218"/>
            <a:ext cx="4286543" cy="5035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Outline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4CBE7-C2B8-D24A-9888-8606A5F7921E}"/>
              </a:ext>
            </a:extLst>
          </p:cNvPr>
          <p:cNvSpPr txBox="1"/>
          <p:nvPr/>
        </p:nvSpPr>
        <p:spPr>
          <a:xfrm>
            <a:off x="755376" y="1247149"/>
            <a:ext cx="3623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Background and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and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Conclusions and Future Work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3277-7040-F046-B285-6A5855C6F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" t="625" r="11685" b="-625"/>
          <a:stretch/>
        </p:blipFill>
        <p:spPr>
          <a:xfrm>
            <a:off x="4379309" y="1328198"/>
            <a:ext cx="4161147" cy="3058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61909" y="613741"/>
            <a:ext cx="4286543" cy="5035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Background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4CBE7-C2B8-D24A-9888-8606A5F7921E}"/>
              </a:ext>
            </a:extLst>
          </p:cNvPr>
          <p:cNvSpPr txBox="1"/>
          <p:nvPr/>
        </p:nvSpPr>
        <p:spPr>
          <a:xfrm>
            <a:off x="742122" y="1117323"/>
            <a:ext cx="7513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recipe’s number of ratings can be used as a measure of user engagement. The ratings themselves offer valuable feedback to both the recipe’s author and NYT Cooking.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2C58FF-AEE7-AE43-AFE7-5EA9FEA1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81" y="2190134"/>
            <a:ext cx="3387864" cy="22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5;p16">
            <a:extLst>
              <a:ext uri="{FF2B5EF4-FFF2-40B4-BE49-F238E27FC236}">
                <a16:creationId xmlns:a16="http://schemas.microsoft.com/office/drawing/2014/main" id="{0E2C90F6-8BC5-064F-9671-DC7F36264A1D}"/>
              </a:ext>
            </a:extLst>
          </p:cNvPr>
          <p:cNvSpPr txBox="1">
            <a:spLocks/>
          </p:cNvSpPr>
          <p:nvPr/>
        </p:nvSpPr>
        <p:spPr>
          <a:xfrm>
            <a:off x="693316" y="681910"/>
            <a:ext cx="227221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30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B9040-4F4C-A943-B169-1A30707FE1BF}"/>
              </a:ext>
            </a:extLst>
          </p:cNvPr>
          <p:cNvSpPr txBox="1"/>
          <p:nvPr/>
        </p:nvSpPr>
        <p:spPr>
          <a:xfrm>
            <a:off x="693315" y="1209098"/>
            <a:ext cx="731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NYT Cooking - </a:t>
            </a:r>
            <a:r>
              <a:rPr lang="en-US" sz="2200" dirty="0">
                <a:hlinkClick r:id="rId3"/>
              </a:rPr>
              <a:t>https://cooking.nytimes.com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Wayback Machine - </a:t>
            </a:r>
            <a:r>
              <a:rPr lang="en-US" sz="2200" dirty="0">
                <a:hlinkClick r:id="rId4"/>
              </a:rPr>
              <a:t>https://archive.org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B557E-E35D-6C44-8E93-87E328F616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083770" y="2522194"/>
            <a:ext cx="3495612" cy="2059058"/>
          </a:xfrm>
          <a:prstGeom prst="rect">
            <a:avLst/>
          </a:prstGeom>
        </p:spPr>
      </p:pic>
      <p:sp>
        <p:nvSpPr>
          <p:cNvPr id="12" name="Google Shape;95;p16">
            <a:extLst>
              <a:ext uri="{FF2B5EF4-FFF2-40B4-BE49-F238E27FC236}">
                <a16:creationId xmlns:a16="http://schemas.microsoft.com/office/drawing/2014/main" id="{777F619A-92AB-A34B-B0CD-2A89F6F728C2}"/>
              </a:ext>
            </a:extLst>
          </p:cNvPr>
          <p:cNvSpPr txBox="1">
            <a:spLocks/>
          </p:cNvSpPr>
          <p:nvPr/>
        </p:nvSpPr>
        <p:spPr>
          <a:xfrm>
            <a:off x="693315" y="2553873"/>
            <a:ext cx="23946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US" sz="3000" dirty="0"/>
              <a:t>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D77E7-1598-6D4B-9864-8BC05BCEBB1B}"/>
              </a:ext>
            </a:extLst>
          </p:cNvPr>
          <p:cNvSpPr txBox="1"/>
          <p:nvPr/>
        </p:nvSpPr>
        <p:spPr>
          <a:xfrm>
            <a:off x="693316" y="2943639"/>
            <a:ext cx="39623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BeautifulSoup</a:t>
            </a:r>
          </a:p>
          <a:p>
            <a:r>
              <a:rPr lang="en-US" sz="1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Extruct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7763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56516" y="656023"/>
            <a:ext cx="7983901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Number of Ratings by Estimated Publish Date</a:t>
            </a:r>
            <a:endParaRPr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F77B1-D550-BB4F-BD7C-9E0CE4C2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39" r="7806"/>
          <a:stretch/>
        </p:blipFill>
        <p:spPr>
          <a:xfrm>
            <a:off x="656516" y="1251125"/>
            <a:ext cx="5518997" cy="3425699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7494BF-FE8A-0D49-A905-03359C9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27779"/>
              </p:ext>
            </p:extLst>
          </p:nvPr>
        </p:nvGraphicFramePr>
        <p:xfrm>
          <a:off x="6612834" y="1680702"/>
          <a:ext cx="1742128" cy="2167062"/>
        </p:xfrm>
        <a:graphic>
          <a:graphicData uri="http://schemas.openxmlformats.org/drawingml/2006/table">
            <a:tbl>
              <a:tblPr firstRow="1" bandRow="1">
                <a:tableStyleId>{84CB573C-47A3-4A7B-8C2A-7B583FD10A6C}</a:tableStyleId>
              </a:tblPr>
              <a:tblGrid>
                <a:gridCol w="636105">
                  <a:extLst>
                    <a:ext uri="{9D8B030D-6E8A-4147-A177-3AD203B41FA5}">
                      <a16:colId xmlns:a16="http://schemas.microsoft.com/office/drawing/2014/main" val="3490700085"/>
                    </a:ext>
                  </a:extLst>
                </a:gridCol>
                <a:gridCol w="1106023">
                  <a:extLst>
                    <a:ext uri="{9D8B030D-6E8A-4147-A177-3AD203B41FA5}">
                      <a16:colId xmlns:a16="http://schemas.microsoft.com/office/drawing/2014/main" val="2753770326"/>
                    </a:ext>
                  </a:extLst>
                </a:gridCol>
              </a:tblGrid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673186"/>
                  </a:ext>
                </a:extLst>
              </a:tr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25th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29488"/>
                  </a:ext>
                </a:extLst>
              </a:tr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50th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86672"/>
                  </a:ext>
                </a:extLst>
              </a:tr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75th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49052"/>
                  </a:ext>
                </a:extLst>
              </a:tr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60780"/>
                  </a:ext>
                </a:extLst>
              </a:tr>
              <a:tr h="361177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222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9E1CD5-6B46-6141-A148-0AEFC89736E3}"/>
              </a:ext>
            </a:extLst>
          </p:cNvPr>
          <p:cNvSpPr txBox="1"/>
          <p:nvPr/>
        </p:nvSpPr>
        <p:spPr>
          <a:xfrm>
            <a:off x="6612834" y="1306458"/>
            <a:ext cx="174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Summary:</a:t>
            </a:r>
          </a:p>
        </p:txBody>
      </p:sp>
    </p:spTree>
    <p:extLst>
      <p:ext uri="{BB962C8B-B14F-4D97-AF65-F5344CB8AC3E}">
        <p14:creationId xmlns:p14="http://schemas.microsoft.com/office/powerpoint/2010/main" val="12767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62609" y="700866"/>
            <a:ext cx="6102091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Features Considered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593CF-F7CB-1542-9B3B-0832354EF572}"/>
              </a:ext>
            </a:extLst>
          </p:cNvPr>
          <p:cNvSpPr txBox="1"/>
          <p:nvPr/>
        </p:nvSpPr>
        <p:spPr>
          <a:xfrm>
            <a:off x="789038" y="1387242"/>
            <a:ext cx="635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Preparation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Aggregate Rating Value (1-5)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Preparation Time (minutes)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Number of Ingredients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Days Since Estimated Publish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Keyword Tags (main course, easy, vegetarian,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Author (Melissa Clark, Mark Bittman,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1BD5-0AEC-1E43-9F04-08D26C32C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8" y="700866"/>
            <a:ext cx="3310944" cy="22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43266" y="701621"/>
            <a:ext cx="500216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Categorizing Authors</a:t>
            </a:r>
            <a:endParaRPr sz="3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1909BC-7E71-6046-B780-20A09644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05652"/>
              </p:ext>
            </p:extLst>
          </p:nvPr>
        </p:nvGraphicFramePr>
        <p:xfrm>
          <a:off x="643266" y="1171080"/>
          <a:ext cx="6095464" cy="3352800"/>
        </p:xfrm>
        <a:graphic>
          <a:graphicData uri="http://schemas.openxmlformats.org/drawingml/2006/table">
            <a:tbl>
              <a:tblPr firstRow="1" bandRow="1">
                <a:tableStyleId>{84CB573C-47A3-4A7B-8C2A-7B583FD10A6C}</a:tableStyleId>
              </a:tblPr>
              <a:tblGrid>
                <a:gridCol w="2060177">
                  <a:extLst>
                    <a:ext uri="{9D8B030D-6E8A-4147-A177-3AD203B41FA5}">
                      <a16:colId xmlns:a16="http://schemas.microsoft.com/office/drawing/2014/main" val="4039352762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3336070160"/>
                    </a:ext>
                  </a:extLst>
                </a:gridCol>
                <a:gridCol w="1404731">
                  <a:extLst>
                    <a:ext uri="{9D8B030D-6E8A-4147-A177-3AD203B41FA5}">
                      <a16:colId xmlns:a16="http://schemas.microsoft.com/office/drawing/2014/main" val="211883318"/>
                    </a:ext>
                  </a:extLst>
                </a:gridCol>
                <a:gridCol w="1133060">
                  <a:extLst>
                    <a:ext uri="{9D8B030D-6E8A-4147-A177-3AD203B41FA5}">
                      <a16:colId xmlns:a16="http://schemas.microsoft.com/office/drawing/2014/main" val="2138496911"/>
                    </a:ext>
                  </a:extLst>
                </a:gridCol>
              </a:tblGrid>
              <a:tr h="2788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Ratings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Recipe Count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 #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96057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Melissa Clark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183448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676.9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9753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Mark Bittman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116898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249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469.5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26807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 Sifton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74158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975.8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099031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David Tanis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63287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147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430.5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95781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Alison Roman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61910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1439.8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2369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Ali Slagle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61533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1500.8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35213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Julia Moskin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61022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84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726.5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20897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Martha Rose Schulman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36808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044996"/>
                  </a:ext>
                </a:extLst>
              </a:tr>
              <a:tr h="27884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Colu 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28090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1040.4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27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The New York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27596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1103.8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57476"/>
                  </a:ext>
                </a:extLst>
              </a:tr>
            </a:tbl>
          </a:graphicData>
        </a:graphic>
      </p:graphicFrame>
      <p:sp>
        <p:nvSpPr>
          <p:cNvPr id="4" name="Left Arrow 3">
            <a:extLst>
              <a:ext uri="{FF2B5EF4-FFF2-40B4-BE49-F238E27FC236}">
                <a16:creationId xmlns:a16="http://schemas.microsoft.com/office/drawing/2014/main" id="{8D53A263-6B96-AF48-955F-A229E76EE95F}"/>
              </a:ext>
            </a:extLst>
          </p:cNvPr>
          <p:cNvSpPr/>
          <p:nvPr/>
        </p:nvSpPr>
        <p:spPr>
          <a:xfrm>
            <a:off x="6788426" y="3564831"/>
            <a:ext cx="331304" cy="238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594D-152B-434C-80F1-E6444D2C1C27}"/>
              </a:ext>
            </a:extLst>
          </p:cNvPr>
          <p:cNvSpPr txBox="1"/>
          <p:nvPr/>
        </p:nvSpPr>
        <p:spPr>
          <a:xfrm>
            <a:off x="7169426" y="3207046"/>
            <a:ext cx="1364974" cy="954107"/>
          </a:xfrm>
          <a:prstGeom prst="rect">
            <a:avLst/>
          </a:prstGeom>
          <a:ln w="3175">
            <a:solidFill>
              <a:schemeClr val="accent5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There is a drop in total ratings after Julia Moskin</a:t>
            </a:r>
          </a:p>
        </p:txBody>
      </p:sp>
    </p:spTree>
    <p:extLst>
      <p:ext uri="{BB962C8B-B14F-4D97-AF65-F5344CB8AC3E}">
        <p14:creationId xmlns:p14="http://schemas.microsoft.com/office/powerpoint/2010/main" val="14570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669769" y="701621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Selected Model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5E68E-FE00-FD40-9A21-5119C9537E11}"/>
              </a:ext>
            </a:extLst>
          </p:cNvPr>
          <p:cNvSpPr txBox="1"/>
          <p:nvPr/>
        </p:nvSpPr>
        <p:spPr>
          <a:xfrm>
            <a:off x="669769" y="1385888"/>
            <a:ext cx="77968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Predicted Number of Ratings </a:t>
            </a:r>
            <a:r>
              <a:rPr lang="en-US" sz="1800" dirty="0"/>
              <a:t>= </a:t>
            </a:r>
          </a:p>
          <a:p>
            <a:r>
              <a:rPr lang="en-US" sz="1800" dirty="0"/>
              <a:t>      343.8 * Aggregated Rating Value + 0.083 * Recipe Time In Minutes  </a:t>
            </a:r>
          </a:p>
          <a:p>
            <a:r>
              <a:rPr lang="en-US" sz="1800" dirty="0"/>
              <a:t>      - 0.225 * Days Since Estimated Publish Date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+ 975.9 * Author Is Ali Slagle + 916.5 * Author Is Alison Roman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+ 4.08 * Author is David Tanis + 419.1 * Author is Julia Moskin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+ 241.9 * Author is Mark Bittman + 278.2 * Author is Melissa Clark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+ 646.1 * Author is Sam Sifton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DC656-72DE-3D48-96E6-37CBB2B126C0}"/>
              </a:ext>
            </a:extLst>
          </p:cNvPr>
          <p:cNvSpPr txBox="1"/>
          <p:nvPr/>
        </p:nvSpPr>
        <p:spPr>
          <a:xfrm>
            <a:off x="669768" y="3753853"/>
            <a:ext cx="7376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R</a:t>
            </a:r>
            <a:r>
              <a:rPr lang="en-US" sz="2800" baseline="30000" dirty="0"/>
              <a:t>2</a:t>
            </a:r>
            <a:r>
              <a:rPr lang="en-US" sz="2800" dirty="0"/>
              <a:t> = 15%            RMSE = 690</a:t>
            </a:r>
          </a:p>
        </p:txBody>
      </p:sp>
    </p:spTree>
    <p:extLst>
      <p:ext uri="{BB962C8B-B14F-4D97-AF65-F5344CB8AC3E}">
        <p14:creationId xmlns:p14="http://schemas.microsoft.com/office/powerpoint/2010/main" val="128329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709526" y="714873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Conclusions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2C548-46D2-7942-BC26-C8F1BFC70FCE}"/>
              </a:ext>
            </a:extLst>
          </p:cNvPr>
          <p:cNvSpPr txBox="1"/>
          <p:nvPr/>
        </p:nvSpPr>
        <p:spPr>
          <a:xfrm>
            <a:off x="709526" y="1298713"/>
            <a:ext cx="77188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regression does not predict number of ratings well using the current variables and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author’s impact on the number of ratings needs to be further explored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thousands of possible keyword tags for recipes, making it difficult to find meaningful ones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0664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9">
      <a:dk1>
        <a:srgbClr val="BE2B18"/>
      </a:dk1>
      <a:lt1>
        <a:srgbClr val="FFFFFF"/>
      </a:lt1>
      <a:dk2>
        <a:srgbClr val="E33C24"/>
      </a:dk2>
      <a:lt2>
        <a:srgbClr val="EEEFF1"/>
      </a:lt2>
      <a:accent1>
        <a:srgbClr val="E33C24"/>
      </a:accent1>
      <a:accent2>
        <a:srgbClr val="E1E2E5"/>
      </a:accent2>
      <a:accent3>
        <a:srgbClr val="D3D4D9"/>
      </a:accent3>
      <a:accent4>
        <a:srgbClr val="B8BABF"/>
      </a:accent4>
      <a:accent5>
        <a:srgbClr val="E1E2E5"/>
      </a:accent5>
      <a:accent6>
        <a:srgbClr val="C6C7CC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540</Words>
  <Application>Microsoft Macintosh PowerPoint</Application>
  <PresentationFormat>On-screen Show (16:9)</PresentationFormat>
  <Paragraphs>182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Chomsky</vt:lpstr>
      <vt:lpstr>Arial</vt:lpstr>
      <vt:lpstr>Playfair Display Regular</vt:lpstr>
      <vt:lpstr>Inria Serif</vt:lpstr>
      <vt:lpstr>Inria Serif Light</vt:lpstr>
      <vt:lpstr>Paulina template</vt:lpstr>
      <vt:lpstr>  Predicting the Number of Recipe Ratings  Madeline Vossbrinck</vt:lpstr>
      <vt:lpstr>Outline</vt:lpstr>
      <vt:lpstr>Background</vt:lpstr>
      <vt:lpstr>PowerPoint Presentation</vt:lpstr>
      <vt:lpstr>Number of Ratings by Estimated Publish Date</vt:lpstr>
      <vt:lpstr>Features Considered</vt:lpstr>
      <vt:lpstr>Categorizing Authors</vt:lpstr>
      <vt:lpstr>Selected Model</vt:lpstr>
      <vt:lpstr>Conclusions</vt:lpstr>
      <vt:lpstr>Future Work</vt:lpstr>
      <vt:lpstr>Future Work Given Access To All Data</vt:lpstr>
      <vt:lpstr>Questions?</vt:lpstr>
      <vt:lpstr>Appendix</vt:lpstr>
      <vt:lpstr>Top 10 Recipes By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NYT Cooking: Predicting Number of Recipe Ratings   Madeline Vossbrinck</dc:title>
  <cp:lastModifiedBy>Madeline Vossbrinck</cp:lastModifiedBy>
  <cp:revision>51</cp:revision>
  <dcterms:modified xsi:type="dcterms:W3CDTF">2021-01-22T07:00:47Z</dcterms:modified>
</cp:coreProperties>
</file>