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rvo" panose="02000000000000000000" pitchFamily="2" charset="77"/>
      <p:regular r:id="rId16"/>
      <p:bold r:id="rId17"/>
      <p:italic r:id="rId18"/>
      <p:boldItalic r:id="rId19"/>
    </p:embeddedFont>
    <p:embeddedFont>
      <p:font typeface="Bodoni" pitchFamily="2" charset="0"/>
      <p:regular r:id="rId20"/>
      <p:bold r:id="rId21"/>
      <p:italic r:id="rId22"/>
      <p:boldItalic r:id="rId23"/>
    </p:embeddedFont>
    <p:embeddedFont>
      <p:font typeface="Quicksand Light" pitchFamily="2" charset="77"/>
      <p:regular r:id="rId24"/>
      <p:bold r:id="rId25"/>
    </p:embeddedFont>
    <p:embeddedFont>
      <p:font typeface="Ubuntu" panose="020B0504030602030204" pitchFamily="34" charset="0"/>
      <p:regular r:id="rId26"/>
      <p:bold r:id="rId27"/>
      <p:italic r:id="rId28"/>
      <p:boldItalic r:id="rId29"/>
    </p:embeddedFont>
    <p:embeddedFont>
      <p:font typeface="Ubuntu Light" panose="020B0304030602030204" pitchFamily="34" charset="0"/>
      <p:regular r:id="rId30"/>
      <p:bold r:id="rId31"/>
      <p:italic r:id="rId32"/>
      <p:boldItalic r:id="rId33"/>
    </p:embeddedFont>
    <p:embeddedFont>
      <p:font typeface="Ubuntu Medium" panose="020B0604030602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Et6T5yAirmcma4mgqBxnrlqc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C3225-CF04-4ADB-9950-90EF977F89B9}">
  <a:tblStyle styleId="{423C3225-CF04-4ADB-9950-90EF977F89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BD50DC6-FB31-487C-9E7B-DDFFF215DF0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6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18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9" name="Google Shape;49;p20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0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55" name="Google Shape;55;p21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1230923" y="1856275"/>
            <a:ext cx="7491045" cy="87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Wildfire Size Category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228435" y="3022424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Madeline Vossbrinck</a:t>
            </a:r>
            <a:endParaRPr sz="18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/>
          </p:nvPr>
        </p:nvSpPr>
        <p:spPr>
          <a:xfrm>
            <a:off x="2912822" y="321532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XGBOOST MODEL</a:t>
            </a:r>
            <a:endParaRPr sz="1200"/>
          </a:p>
        </p:txBody>
      </p:sp>
      <p:sp>
        <p:nvSpPr>
          <p:cNvPr id="157" name="Google Shape;157;p10"/>
          <p:cNvSpPr/>
          <p:nvPr/>
        </p:nvSpPr>
        <p:spPr>
          <a:xfrm>
            <a:off x="4497572" y="1881963"/>
            <a:ext cx="148856" cy="2062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10"/>
          <p:cNvGraphicFramePr/>
          <p:nvPr/>
        </p:nvGraphicFramePr>
        <p:xfrm>
          <a:off x="767565" y="2266923"/>
          <a:ext cx="2613575" cy="1909320"/>
        </p:xfrm>
        <a:graphic>
          <a:graphicData uri="http://schemas.openxmlformats.org/drawingml/2006/table">
            <a:tbl>
              <a:tblPr>
                <a:noFill/>
                <a:tableStyleId>{BBD50DC6-FB31-487C-9E7B-DDFFF215DF0A}</a:tableStyleId>
              </a:tblPr>
              <a:tblGrid>
                <a:gridCol w="152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n_estimators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30,000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max_depth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learning_rate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0.1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subsample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0.8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min_child_weight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colsample_bytree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0.8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9" name="Google Shape;159;p10"/>
          <p:cNvGraphicFramePr/>
          <p:nvPr/>
        </p:nvGraphicFramePr>
        <p:xfrm>
          <a:off x="595340" y="1266612"/>
          <a:ext cx="3169500" cy="655300"/>
        </p:xfrm>
        <a:graphic>
          <a:graphicData uri="http://schemas.openxmlformats.org/drawingml/2006/table">
            <a:tbl>
              <a:tblPr>
                <a:noFill/>
                <a:tableStyleId>{BBD50DC6-FB31-487C-9E7B-DDFFF215DF0A}</a:tableStyleId>
              </a:tblPr>
              <a:tblGrid>
                <a:gridCol w="10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Recall</a:t>
                      </a:r>
                      <a:endParaRPr sz="14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Precision</a:t>
                      </a:r>
                      <a:endParaRPr sz="14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F2 Score</a:t>
                      </a:r>
                      <a:endParaRPr sz="14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0.620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0.701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330" y="1198821"/>
            <a:ext cx="4638328" cy="309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1179421" y="512756"/>
            <a:ext cx="66303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CCCCCC"/>
                </a:solidFill>
              </a:rPr>
              <a:t>11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4093535" y="1063256"/>
            <a:ext cx="1116418" cy="297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11"/>
          <p:cNvGraphicFramePr/>
          <p:nvPr/>
        </p:nvGraphicFramePr>
        <p:xfrm>
          <a:off x="1408922" y="1360967"/>
          <a:ext cx="6326150" cy="2377380"/>
        </p:xfrm>
        <a:graphic>
          <a:graphicData uri="http://schemas.openxmlformats.org/drawingml/2006/table">
            <a:tbl>
              <a:tblPr>
                <a:noFill/>
                <a:tableStyleId>{BBD50DC6-FB31-487C-9E7B-DDFFF215DF0A}</a:tableStyleId>
              </a:tblPr>
              <a:tblGrid>
                <a:gridCol w="17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Size Class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Size Range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% Correct Predictions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10 - 99.9 Acres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57%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 – 299.9 Acres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68%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300 – 999.9 Acres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70%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1000 – 4999.9 Acres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62%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5000+ Acres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67%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871870" y="3456122"/>
            <a:ext cx="765544" cy="115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797442" y="1235895"/>
            <a:ext cx="7474687" cy="320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Conclusions: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Current model could be a tool that is useful in making a decision about resources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Should be used in conjunction with other </a:t>
            </a:r>
            <a:r>
              <a:rPr lang="en-U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tools and i</a:t>
            </a: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nformation not available in data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Next Steps: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Acquire updated data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Work on improving predictions on largest fires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Try predicting fire size category based on other thresholds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Use multi-class target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2069767" y="519038"/>
            <a:ext cx="6829683" cy="48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CONCLUSIONS AND NEXT STEPS</a:t>
            </a:r>
            <a:endParaRPr sz="1000" b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3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3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5" name="Google Shape;185;p13"/>
          <p:cNvSpPr txBox="1">
            <a:spLocks noGrp="1"/>
          </p:cNvSpPr>
          <p:nvPr>
            <p:ph type="ctrTitle"/>
          </p:nvPr>
        </p:nvSpPr>
        <p:spPr>
          <a:xfrm>
            <a:off x="2200940" y="1254642"/>
            <a:ext cx="4837813" cy="2551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Questions?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 idx="4"/>
          </p:nvPr>
        </p:nvSpPr>
        <p:spPr>
          <a:xfrm>
            <a:off x="-60067" y="4704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AGENDA</a:t>
            </a:r>
            <a:endParaRPr sz="2400"/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ubTitle" idx="1"/>
          </p:nvPr>
        </p:nvSpPr>
        <p:spPr>
          <a:xfrm>
            <a:off x="1113224" y="1274575"/>
            <a:ext cx="6797397" cy="302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Background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Data and Tools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Methodology and Key Metrics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Results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Conclusions and Next Steps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914400" y="1201479"/>
            <a:ext cx="6964326" cy="330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>
                <a:solidFill>
                  <a:schemeClr val="dk2"/>
                </a:solidFill>
              </a:rPr>
              <a:t>2015 Fire Damage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2"/>
                </a:solidFill>
              </a:rPr>
              <a:t>3,280 deaths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2"/>
                </a:solidFill>
              </a:rPr>
              <a:t>15,700 injuries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2"/>
                </a:solidFill>
              </a:rPr>
              <a:t>$15.1 billion in losses (2018 dollars)</a:t>
            </a:r>
            <a:endParaRPr sz="20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2"/>
                </a:solidFill>
              </a:rPr>
              <a:t>Source:</a:t>
            </a:r>
            <a:r>
              <a:rPr lang="en-US" sz="2000">
                <a:solidFill>
                  <a:srgbClr val="666666"/>
                </a:solidFill>
              </a:rPr>
              <a:t> </a:t>
            </a:r>
            <a:r>
              <a:rPr lang="en-US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https://www.usfa.fema.gov/data/statistics/#tab-4</a:t>
            </a:r>
            <a:endParaRPr sz="2000">
              <a:solidFill>
                <a:srgbClr val="666666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>
                <a:solidFill>
                  <a:schemeClr val="dk2"/>
                </a:solidFill>
              </a:rPr>
              <a:t>Is it possible to predict which fires will become large so that more resources can be diverted to extinguishing them?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929" y="191983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BACKGROUND</a:t>
            </a:r>
            <a:endParaRPr sz="2400"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4157330" y="1105786"/>
            <a:ext cx="865215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ctrTitle"/>
          </p:nvPr>
        </p:nvSpPr>
        <p:spPr>
          <a:xfrm>
            <a:off x="734011" y="406591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SET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"/>
          </p:nvPr>
        </p:nvSpPr>
        <p:spPr>
          <a:xfrm>
            <a:off x="734011" y="1136355"/>
            <a:ext cx="3557562" cy="287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US wildfires between 2000-2015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At least 5 hours to contain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At least 0.25 acres large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Target: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Small fires (&lt;= 10 acres)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Large fires (&gt; 10 acres)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Features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Location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Fire Cause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Discovery Date </a:t>
            </a:r>
            <a:endParaRPr/>
          </a:p>
          <a:p>
            <a:pPr marL="742950" lvl="1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742950" lvl="1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ctrTitle" idx="2"/>
          </p:nvPr>
        </p:nvSpPr>
        <p:spPr>
          <a:xfrm>
            <a:off x="4784328" y="406591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3"/>
          </p:nvPr>
        </p:nvSpPr>
        <p:spPr>
          <a:xfrm>
            <a:off x="4852428" y="1136355"/>
            <a:ext cx="3101400" cy="273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Pandas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Numpy</a:t>
            </a: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Matplotlib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Seaborn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Scipy</a:t>
            </a: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Statsmodels</a:t>
            </a: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Sklearn</a:t>
            </a: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XGBoost</a:t>
            </a:r>
            <a:endParaRPr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Tableau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4547545" y="1136355"/>
            <a:ext cx="45719" cy="309540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4"/>
          <p:cNvCxnSpPr/>
          <p:nvPr/>
        </p:nvCxnSpPr>
        <p:spPr>
          <a:xfrm>
            <a:off x="4550550" y="1382233"/>
            <a:ext cx="0" cy="277509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4"/>
          <p:cNvSpPr txBox="1">
            <a:spLocks noGrp="1"/>
          </p:cNvSpPr>
          <p:nvPr>
            <p:ph type="title" idx="4"/>
          </p:nvPr>
        </p:nvSpPr>
        <p:spPr>
          <a:xfrm>
            <a:off x="-46642" y="3613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SIZE COMPARISONS</a:t>
            </a:r>
            <a:endParaRPr sz="2400"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2940608" y="1022342"/>
            <a:ext cx="3169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Ubuntu Medium"/>
                <a:ea typeface="Ubuntu Medium"/>
                <a:cs typeface="Ubuntu Medium"/>
                <a:sym typeface="Ubuntu Medium"/>
              </a:rPr>
              <a:t>0.25 Acres  </a:t>
            </a:r>
            <a:endParaRPr sz="2400"/>
          </a:p>
        </p:txBody>
      </p:sp>
      <p:sp>
        <p:nvSpPr>
          <p:cNvPr id="104" name="Google Shape;104;p4"/>
          <p:cNvSpPr txBox="1">
            <a:spLocks noGrp="1"/>
          </p:cNvSpPr>
          <p:nvPr>
            <p:ph type="subTitle" idx="1"/>
          </p:nvPr>
        </p:nvSpPr>
        <p:spPr>
          <a:xfrm>
            <a:off x="3677677" y="3916129"/>
            <a:ext cx="3101400" cy="48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>
                <a:solidFill>
                  <a:srgbClr val="212121"/>
                </a:solidFill>
              </a:rPr>
              <a:t>4 TENNIS COURTS</a:t>
            </a:r>
            <a:endParaRPr sz="1600" b="1">
              <a:solidFill>
                <a:srgbClr val="212121"/>
              </a:solidFill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342847" y="1901629"/>
            <a:ext cx="2180117" cy="143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762032" y="1901629"/>
            <a:ext cx="2180117" cy="143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138318" y="1901629"/>
            <a:ext cx="2180117" cy="143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509274" y="1901629"/>
            <a:ext cx="2180117" cy="143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5"/>
          <p:cNvCxnSpPr/>
          <p:nvPr/>
        </p:nvCxnSpPr>
        <p:spPr>
          <a:xfrm>
            <a:off x="4550550" y="1382233"/>
            <a:ext cx="0" cy="277509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5"/>
          <p:cNvSpPr txBox="1">
            <a:spLocks noGrp="1"/>
          </p:cNvSpPr>
          <p:nvPr>
            <p:ph type="title" idx="4"/>
          </p:nvPr>
        </p:nvSpPr>
        <p:spPr>
          <a:xfrm>
            <a:off x="-46642" y="3613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SIZE COMPARISONS</a:t>
            </a:r>
            <a:endParaRPr sz="2400"/>
          </a:p>
        </p:txBody>
      </p:sp>
      <p:sp>
        <p:nvSpPr>
          <p:cNvPr id="115" name="Google Shape;115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ctrTitle" idx="2"/>
          </p:nvPr>
        </p:nvSpPr>
        <p:spPr>
          <a:xfrm>
            <a:off x="2940608" y="980293"/>
            <a:ext cx="3169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10 Acres </a:t>
            </a:r>
            <a:endParaRPr sz="24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455" y="1382233"/>
            <a:ext cx="4609090" cy="311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7</a:t>
            </a:fld>
            <a:endParaRPr sz="1300" b="0" i="0" u="none" strike="noStrike" cap="none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4294967295"/>
          </p:nvPr>
        </p:nvSpPr>
        <p:spPr>
          <a:xfrm>
            <a:off x="5310554" y="3717392"/>
            <a:ext cx="3786804" cy="101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largest fire was in 2012 in Oregon. It burned 558,198 acres which is larger than New York City and Los Angeles combined.</a:t>
            </a:r>
            <a:b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  <a:t>7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125" name="Google Shape;125;p7"/>
          <p:cNvGraphicFramePr/>
          <p:nvPr/>
        </p:nvGraphicFramePr>
        <p:xfrm>
          <a:off x="5414774" y="826476"/>
          <a:ext cx="3333550" cy="2628685"/>
        </p:xfrm>
        <a:graphic>
          <a:graphicData uri="http://schemas.openxmlformats.org/drawingml/2006/table">
            <a:tbl>
              <a:tblPr firstRow="1" bandRow="1">
                <a:noFill/>
                <a:tableStyleId>{423C3225-CF04-4ADB-9950-90EF977F89B9}</a:tableStyleId>
              </a:tblPr>
              <a:tblGrid>
                <a:gridCol w="16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Alaska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25,722,736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Idaho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9,976,198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California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7,768,999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Oregon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6,793,892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Nevada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5,929,174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Texas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4,801,147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Montana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4,685,209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Arizona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3,938,123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Washington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3,532,895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New Mexico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3,224,057</a:t>
                      </a:r>
                      <a:endParaRPr sz="11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33" y="826476"/>
            <a:ext cx="3786804" cy="408078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7" name="Google Shape;127;p7"/>
          <p:cNvSpPr txBox="1"/>
          <p:nvPr/>
        </p:nvSpPr>
        <p:spPr>
          <a:xfrm>
            <a:off x="1207241" y="283408"/>
            <a:ext cx="2936631" cy="38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Alaska Fires of 2015</a:t>
            </a:r>
            <a:br>
              <a:rPr lang="en-US"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4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414774" y="22501"/>
            <a:ext cx="3333572" cy="78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Acres Burned by State 2000-2015</a:t>
            </a:r>
            <a:br>
              <a:rPr lang="en-US"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4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KEY METRICS</a:t>
            </a:r>
            <a:endParaRPr/>
          </a:p>
        </p:txBody>
      </p:sp>
      <p:cxnSp>
        <p:nvCxnSpPr>
          <p:cNvPr id="134" name="Google Shape;134;p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ctrTitle" idx="2"/>
          </p:nvPr>
        </p:nvSpPr>
        <p:spPr>
          <a:xfrm>
            <a:off x="1160801" y="1925784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ubTitle" idx="1"/>
          </p:nvPr>
        </p:nvSpPr>
        <p:spPr>
          <a:xfrm>
            <a:off x="1112375" y="2636213"/>
            <a:ext cx="2271000" cy="142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What percent of the actual large fires are predicted correctly?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ctrTitle" idx="3"/>
          </p:nvPr>
        </p:nvSpPr>
        <p:spPr>
          <a:xfrm>
            <a:off x="3491951" y="1925784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PRECISION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4"/>
          </p:nvPr>
        </p:nvSpPr>
        <p:spPr>
          <a:xfrm>
            <a:off x="3503625" y="2647505"/>
            <a:ext cx="2113500" cy="142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What percent of fires predicted to be large fires actually are large fires?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1" name="Google Shape;141;p8"/>
          <p:cNvSpPr txBox="1">
            <a:spLocks noGrp="1"/>
          </p:cNvSpPr>
          <p:nvPr>
            <p:ph type="ctrTitle" idx="5"/>
          </p:nvPr>
        </p:nvSpPr>
        <p:spPr>
          <a:xfrm>
            <a:off x="5822875" y="1925784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F2 SCORE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ubTitle" idx="6"/>
          </p:nvPr>
        </p:nvSpPr>
        <p:spPr>
          <a:xfrm>
            <a:off x="5749049" y="2689378"/>
            <a:ext cx="2113500" cy="134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Balances recall with precision, weighs recall as twice as important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0" y="158977"/>
            <a:ext cx="9144000" cy="70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MODEL RESULTS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4157330" y="1105786"/>
            <a:ext cx="865215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9"/>
          <p:cNvGraphicFramePr/>
          <p:nvPr/>
        </p:nvGraphicFramePr>
        <p:xfrm>
          <a:off x="563527" y="998807"/>
          <a:ext cx="7985125" cy="3527365"/>
        </p:xfrm>
        <a:graphic>
          <a:graphicData uri="http://schemas.openxmlformats.org/drawingml/2006/table">
            <a:tbl>
              <a:tblPr>
                <a:noFill/>
                <a:tableStyleId>{BBD50DC6-FB31-487C-9E7B-DDFFF215DF0A}</a:tableStyleId>
              </a:tblPr>
              <a:tblGrid>
                <a:gridCol w="15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Model Type</a:t>
                      </a:r>
                      <a:endParaRPr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Features</a:t>
                      </a:r>
                      <a:endParaRPr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Recall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Precision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F2 Score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0.399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0.565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0.424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Region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0.454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0.636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0.482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Latitude and Longitude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0.017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0.646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0.021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Discovery Day of Year (DOY)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0.138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0.163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 and Region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0.485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0.636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0.509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Cause, Region, and Discovery DOY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0.486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0.519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KNN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Cause, Region, and Discovery DOY</a:t>
                      </a:r>
                      <a:endParaRPr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0.457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0.515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0.466</a:t>
                      </a:r>
                      <a:endParaRPr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 Forest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Cause, Region, Discovery DOY, Discovery Time, Discovery Date, Latitude, and Longitude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0.610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0.695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0.625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XGBoost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solidFill>
                      <a:srgbClr val="FCE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Fire Cause, Region, Discovery DOY, Discovery Time, Discovery Date, Latitude, and Longitude</a:t>
                      </a:r>
                      <a:endParaRPr/>
                    </a:p>
                  </a:txBody>
                  <a:tcPr marL="91425" marR="91425" marT="68575" marB="68575" anchor="ctr">
                    <a:solidFill>
                      <a:srgbClr val="FCE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0.620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solidFill>
                      <a:srgbClr val="FCE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0.701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solidFill>
                      <a:srgbClr val="FCE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0.635</a:t>
                      </a:r>
                      <a:endParaRPr sz="1100" b="0" u="none" strike="noStrike" cap="none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solidFill>
                      <a:srgbClr val="FCE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Macintosh PowerPoint</Application>
  <PresentationFormat>On-screen Show (16:9)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Arvo</vt:lpstr>
      <vt:lpstr>Ubuntu Light</vt:lpstr>
      <vt:lpstr>Quicksand Light</vt:lpstr>
      <vt:lpstr>Ubuntu</vt:lpstr>
      <vt:lpstr>Bodoni</vt:lpstr>
      <vt:lpstr>Ubuntu Medium</vt:lpstr>
      <vt:lpstr>Minimal Charm</vt:lpstr>
      <vt:lpstr>Predicting Wildfire Size Category</vt:lpstr>
      <vt:lpstr>AGENDA</vt:lpstr>
      <vt:lpstr>BACKGROUND</vt:lpstr>
      <vt:lpstr>DATA SET</vt:lpstr>
      <vt:lpstr>SIZE COMPARISONS</vt:lpstr>
      <vt:lpstr>SIZE COMPARISONS</vt:lpstr>
      <vt:lpstr>PowerPoint Presentation</vt:lpstr>
      <vt:lpstr>KEY METRICS</vt:lpstr>
      <vt:lpstr>MODEL RESULTS</vt:lpstr>
      <vt:lpstr>XGBOOST MODEL</vt:lpstr>
      <vt:lpstr>PREDICTIONS</vt:lpstr>
      <vt:lpstr>CONCLUSIONS AND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Wildfire Size Category</dc:title>
  <cp:lastModifiedBy>Madeline Vossbrinck</cp:lastModifiedBy>
  <cp:revision>1</cp:revision>
  <dcterms:modified xsi:type="dcterms:W3CDTF">2021-02-10T13:23:06Z</dcterms:modified>
</cp:coreProperties>
</file>