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1" r:id="rId3"/>
    <p:sldId id="263" r:id="rId4"/>
    <p:sldId id="268" r:id="rId5"/>
    <p:sldId id="259" r:id="rId6"/>
    <p:sldId id="273" r:id="rId7"/>
    <p:sldId id="269" r:id="rId8"/>
    <p:sldId id="270" r:id="rId9"/>
    <p:sldId id="266" r:id="rId10"/>
    <p:sldId id="267" r:id="rId11"/>
    <p:sldId id="271" r:id="rId12"/>
    <p:sldId id="260" r:id="rId13"/>
    <p:sldId id="258" r:id="rId14"/>
    <p:sldId id="264" r:id="rId15"/>
    <p:sldId id="272" r:id="rId16"/>
    <p:sldId id="257" r:id="rId1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fdf14cb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fdf14cb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4269C8-1759-4EF0-B185-487808CEE4E9}" type="datetime1">
              <a:rPr lang="en-US" smtClean="0"/>
              <a:t>16-Aug-21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E38A828-EF6A-4B2E-B27B-A975AEB6B524}" type="datetime1">
              <a:rPr lang="en-US" smtClean="0"/>
              <a:t>16-Aug-21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A4C9B628-8B71-481F-9850-110103461248}" type="datetime1">
              <a:rPr lang="en-US" smtClean="0"/>
              <a:t>16-Aug-21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7A3C655F-3E75-4C67-8DBA-AD08B557E4B0}" type="datetime1">
              <a:rPr lang="en-US" smtClean="0"/>
              <a:t>16-Aug-21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7D7E5229-664B-4A0B-929C-00BB5DD08198}" type="datetime1">
              <a:rPr lang="en-US" smtClean="0"/>
              <a:t>16-Aug-21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44385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1923677"/>
            <a:ext cx="40401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4376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1923677"/>
            <a:ext cx="40419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8B118BDF-1716-4FEC-A107-E0907DE32BF0}" type="datetime1">
              <a:rPr lang="en-US" smtClean="0"/>
              <a:t>16-Aug-21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674099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681540"/>
            <a:ext cx="5111700" cy="3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545636"/>
            <a:ext cx="30084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7CF8D548-6C09-4B00-AC32-EF5234A00D20}" type="datetime1">
              <a:rPr lang="en-US" smtClean="0"/>
              <a:t>16-Aug-21</a:t>
            </a:fld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81539"/>
            <a:ext cx="54864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8E8A81B-8B1C-4E2E-8649-5D620FB59D3B}" type="datetime1">
              <a:rPr lang="en-US" smtClean="0"/>
              <a:t>16-Aug-21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5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D7C3AD3-E68C-4D00-92F6-4FF31A1D6D19}" type="datetime1">
              <a:rPr lang="en-US" smtClean="0"/>
              <a:t>16-Aug-21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685800" y="840664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Knowledge Distillation for Singing Voice Detection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45EBC-9FA3-4724-8EA8-77934B8616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5660BA-858F-4466-AA7D-1A4DF8239B64}" type="datetime1">
              <a:rPr lang="en-US" smtClean="0"/>
              <a:t>16-Aug-21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BE905-690A-49C8-A9E6-CF882368A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F1112D73-7A9E-4738-899F-E7D0726AEF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073490"/>
            <a:ext cx="85206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Soumava Paul, Gurunath Reddy M, K. Sreenivasa Rao, Partha Pratim Das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Indian Institute of Technology, Kharagpur, India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soumavap@iitkgp.ac.in, {mgurunathreddy, ksrao}@sit.iitkgp.ernet.in, ppd@cse.iitkgp.ac.in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7BF4C-4A7B-461F-838A-F5929329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60" y="3306316"/>
            <a:ext cx="2663880" cy="1355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Ensemble Knowledge Distillation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CE389-9F7F-48AD-8E21-1D80B310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0" y="1415031"/>
            <a:ext cx="5870460" cy="23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Ensemble Knowledge Distillation</a:t>
            </a:r>
            <a:endParaRPr lang="en-IN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6C220-428A-466B-BC27-8A1930DB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405" y="1615173"/>
            <a:ext cx="3486150" cy="1716786"/>
          </a:xfrm>
        </p:spPr>
        <p:txBody>
          <a:bodyPr/>
          <a:lstStyle/>
          <a:p>
            <a:r>
              <a:rPr lang="en-US" sz="1400" dirty="0"/>
              <a:t>Schluter CNN and </a:t>
            </a:r>
            <a:r>
              <a:rPr lang="en-US" sz="1400" dirty="0" err="1"/>
              <a:t>Leglaive</a:t>
            </a:r>
            <a:r>
              <a:rPr lang="en-US" sz="1400" dirty="0"/>
              <a:t> RNN used as teachers</a:t>
            </a:r>
          </a:p>
          <a:p>
            <a:r>
              <a:rPr lang="en-US" sz="1400" dirty="0"/>
              <a:t>Their soft targets are combined by AM or GM</a:t>
            </a:r>
          </a:p>
          <a:p>
            <a:r>
              <a:rPr lang="en-US" sz="1400" dirty="0"/>
              <a:t>Features used are the same as that of Schluter CNN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FF4F9-D8A3-4AE9-BFF0-0EED1057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0250" y="3460501"/>
            <a:ext cx="5143500" cy="117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58D3B-C932-408C-A690-5F8F612A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4088" y="2225954"/>
            <a:ext cx="3303507" cy="4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F94C-A2DC-43F2-9B52-6A99094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 Summary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A115-B49A-45AF-915D-0F9C7C8F98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E64DA-A179-40DE-B187-08DC7718A6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43E8A1-2900-4F6C-8971-29032AF5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6558"/>
              </p:ext>
            </p:extLst>
          </p:nvPr>
        </p:nvGraphicFramePr>
        <p:xfrm>
          <a:off x="1384879" y="1579136"/>
          <a:ext cx="6374242" cy="279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758">
                  <a:extLst>
                    <a:ext uri="{9D8B030D-6E8A-4147-A177-3AD203B41FA5}">
                      <a16:colId xmlns:a16="http://schemas.microsoft.com/office/drawing/2014/main" val="351660215"/>
                    </a:ext>
                  </a:extLst>
                </a:gridCol>
                <a:gridCol w="1491739">
                  <a:extLst>
                    <a:ext uri="{9D8B030D-6E8A-4147-A177-3AD203B41FA5}">
                      <a16:colId xmlns:a16="http://schemas.microsoft.com/office/drawing/2014/main" val="838910997"/>
                    </a:ext>
                  </a:extLst>
                </a:gridCol>
                <a:gridCol w="574159">
                  <a:extLst>
                    <a:ext uri="{9D8B030D-6E8A-4147-A177-3AD203B41FA5}">
                      <a16:colId xmlns:a16="http://schemas.microsoft.com/office/drawing/2014/main" val="452531882"/>
                    </a:ext>
                  </a:extLst>
                </a:gridCol>
                <a:gridCol w="574159">
                  <a:extLst>
                    <a:ext uri="{9D8B030D-6E8A-4147-A177-3AD203B41FA5}">
                      <a16:colId xmlns:a16="http://schemas.microsoft.com/office/drawing/2014/main" val="1729917995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591342601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1360005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376247584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907810929"/>
                    </a:ext>
                  </a:extLst>
                </a:gridCol>
              </a:tblGrid>
              <a:tr h="35989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Features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Model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Acc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Quattrocento Sans" panose="020B0604020202020204" charset="0"/>
                        </a:rPr>
                        <a:t>Prec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FPR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FNR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34191"/>
                  </a:ext>
                </a:extLst>
              </a:tr>
              <a:tr h="38497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attrocento Sans" panose="020B0604020202020204" charset="0"/>
                        </a:rPr>
                        <a:t>Mel-Spectrograms of Audio Signal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Schluter CNN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86.8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83.7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89.1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86.3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15.1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10.9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0570"/>
                  </a:ext>
                </a:extLst>
              </a:tr>
              <a:tr h="35067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ENKD-FS4-GM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88.4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86.8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88.4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87.6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11.7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11.6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0309"/>
                  </a:ext>
                </a:extLst>
              </a:tr>
              <a:tr h="33062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ENKD-FS8-GM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87.1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81.9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92.8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87.0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17.8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7.2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15825"/>
                  </a:ext>
                </a:extLst>
              </a:tr>
              <a:tr h="6308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Quattrocento Sans" panose="020B0604020202020204" charset="0"/>
                        </a:rPr>
                        <a:t>Mel-Spectrograms of Harmonic &amp; Percussive Components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  <a:p>
                      <a:pPr algn="ctr"/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Quattrocento Sans" panose="020B0604020202020204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Quattrocento Sans" panose="020B0604020202020204" charset="0"/>
                        </a:rPr>
                        <a:t>Leglaive</a:t>
                      </a:r>
                      <a:r>
                        <a:rPr lang="en-US" dirty="0">
                          <a:latin typeface="Quattrocento Sans" panose="020B0604020202020204" charset="0"/>
                        </a:rPr>
                        <a:t> RNN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87.5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86.1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0" dirty="0">
                          <a:latin typeface="Quattrocento Sans" panose="020B0604020202020204" charset="0"/>
                        </a:rPr>
                        <a:t>87.2</a:t>
                      </a:r>
                      <a:endParaRPr lang="en-IN" b="0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12.2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0" dirty="0">
                          <a:latin typeface="Quattrocento Sans" panose="020B0604020202020204" charset="0"/>
                        </a:rPr>
                        <a:t>12.8</a:t>
                      </a:r>
                      <a:endParaRPr lang="en-IN" b="0" dirty="0">
                        <a:latin typeface="Quattrocento Sans" panose="020B06040202020202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7827984"/>
                  </a:ext>
                </a:extLst>
              </a:tr>
              <a:tr h="33062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Quattrocento Sans" panose="020B0604020202020204" charset="0"/>
                      </a:endParaRPr>
                    </a:p>
                    <a:p>
                      <a:pPr algn="ctr"/>
                      <a:r>
                        <a:rPr lang="en-US" dirty="0">
                          <a:latin typeface="Quattrocento Sans" panose="020B0604020202020204" charset="0"/>
                        </a:rPr>
                        <a:t>KD-SRNN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88.9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ttrocento Sans" panose="020B0604020202020204" charset="0"/>
                          <a:ea typeface="+mn-ea"/>
                          <a:cs typeface="+mn-cs"/>
                          <a:sym typeface="Arial"/>
                        </a:rPr>
                        <a:t>85.7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Quattrocento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91.5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88.5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13.4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Quattrocento Sans" panose="020B0604020202020204" charset="0"/>
                      </a:endParaRPr>
                    </a:p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17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4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FC0D-9BAF-45F8-8CDB-C331FFAD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Major Contributions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D02E1-2691-45E8-AC3A-611DC744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951"/>
            <a:ext cx="8229600" cy="3048900"/>
          </a:xfrm>
        </p:spPr>
        <p:txBody>
          <a:bodyPr/>
          <a:lstStyle/>
          <a:p>
            <a:r>
              <a:rPr lang="en-US" sz="1400" dirty="0"/>
              <a:t>We show that the optimal CNN-based model is more than </a:t>
            </a:r>
            <a:r>
              <a:rPr lang="en-US" sz="1400" b="1" dirty="0"/>
              <a:t>250 times smaller</a:t>
            </a:r>
            <a:r>
              <a:rPr lang="en-US" sz="1400" dirty="0"/>
              <a:t> (trade-off between accuracy and parameter count) than the model used by Schluter et al.</a:t>
            </a:r>
          </a:p>
          <a:p>
            <a:endParaRPr lang="en-US" sz="1400" dirty="0"/>
          </a:p>
          <a:p>
            <a:r>
              <a:rPr lang="en-US" sz="1400" dirty="0"/>
              <a:t>The optimal RNN-based model is at least </a:t>
            </a:r>
            <a:r>
              <a:rPr lang="en-US" sz="1400" b="1" dirty="0"/>
              <a:t>2.5 times smaller</a:t>
            </a:r>
            <a:r>
              <a:rPr lang="en-US" sz="1400" dirty="0"/>
              <a:t> than the one used by </a:t>
            </a:r>
            <a:r>
              <a:rPr lang="en-US" sz="1400" dirty="0" err="1"/>
              <a:t>Leglaive</a:t>
            </a:r>
            <a:r>
              <a:rPr lang="en-US" sz="1400" dirty="0"/>
              <a:t> et al.</a:t>
            </a:r>
          </a:p>
          <a:p>
            <a:endParaRPr lang="en-US" sz="1400" dirty="0"/>
          </a:p>
          <a:p>
            <a:r>
              <a:rPr lang="en-US" sz="1400" dirty="0"/>
              <a:t>Moreover, we show that, with knowledge distillation on smaller student models, it's possible to obtain accuracies substantially higher </a:t>
            </a:r>
            <a:r>
              <a:rPr lang="en-IN" sz="1400" dirty="0"/>
              <a:t>than the current state-of-the-art.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C703-6104-4A13-9708-B36B1DBF10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33132-8226-42BB-88F7-E82B73B04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18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FC0D-9BAF-45F8-8CDB-C331FFAD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Future Work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D02E1-2691-45E8-AC3A-611DC744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951"/>
            <a:ext cx="8229600" cy="3048900"/>
          </a:xfrm>
        </p:spPr>
        <p:txBody>
          <a:bodyPr/>
          <a:lstStyle/>
          <a:p>
            <a:r>
              <a:rPr lang="en-US" sz="1400" dirty="0"/>
              <a:t>Extend our methods to </a:t>
            </a:r>
            <a:r>
              <a:rPr lang="en-IN" sz="1400" dirty="0"/>
              <a:t>other publicly available SVD datasets like MIR-1K, RWC Popular Music Database, and </a:t>
            </a:r>
            <a:r>
              <a:rPr lang="en-IN" sz="1400" dirty="0" err="1"/>
              <a:t>MedleyDB</a:t>
            </a:r>
            <a:r>
              <a:rPr lang="en-IN" sz="1400" dirty="0"/>
              <a:t>.</a:t>
            </a:r>
          </a:p>
          <a:p>
            <a:endParaRPr lang="en-IN" sz="1400" dirty="0"/>
          </a:p>
          <a:p>
            <a:r>
              <a:rPr lang="en-IN" sz="1400" dirty="0"/>
              <a:t>Ensemble Knowledge Distillation with features used by </a:t>
            </a:r>
            <a:r>
              <a:rPr lang="en-IN" sz="1400" dirty="0" err="1"/>
              <a:t>Leglaive</a:t>
            </a:r>
            <a:r>
              <a:rPr lang="en-IN" sz="1400" dirty="0"/>
              <a:t> et al. [2015].</a:t>
            </a:r>
          </a:p>
          <a:p>
            <a:endParaRPr lang="en-IN" sz="1400" dirty="0"/>
          </a:p>
          <a:p>
            <a:r>
              <a:rPr lang="en-US" sz="1400" dirty="0"/>
              <a:t>Train student models on subset of the training data and compare their performance with student/teacher models that learn from the entire data.</a:t>
            </a:r>
          </a:p>
          <a:p>
            <a:endParaRPr lang="en-US" sz="1400" dirty="0"/>
          </a:p>
          <a:p>
            <a:r>
              <a:rPr lang="en-US" sz="1400" dirty="0"/>
              <a:t>Multi-step knowledge distillation techniques like the Teacher Assistant model (</a:t>
            </a:r>
            <a:r>
              <a:rPr lang="en-US" sz="1400" dirty="0" err="1"/>
              <a:t>Mirzadeh</a:t>
            </a:r>
            <a:r>
              <a:rPr lang="en-US" sz="1400" dirty="0"/>
              <a:t> </a:t>
            </a:r>
            <a:r>
              <a:rPr lang="en-IN" sz="1400" dirty="0"/>
              <a:t>et al. [2019]).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C703-6104-4A13-9708-B36B1DBF10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33132-8226-42BB-88F7-E82B73B04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789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431851"/>
            <a:ext cx="8520600" cy="3166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</a:rPr>
              <a:t>[1]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M. Ramona, G. Richard, and B. David, “Vocal detection in music with support vector machines,” in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2008 IEEE International Conference on Acoustics, Speech and Signal Processing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. IEEE, 2008, pp. 1885–1888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Quattrocento Sans" panose="020B0604020202020204" charset="0"/>
              </a:rPr>
            </a:b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</a:rPr>
              <a:t>[2] 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S. </a:t>
            </a:r>
            <a:r>
              <a:rPr lang="en-US" sz="1400" dirty="0" err="1">
                <a:solidFill>
                  <a:schemeClr val="dk1"/>
                </a:solidFill>
                <a:latin typeface="Quattrocento Sans" panose="020B0604020202020204" charset="0"/>
              </a:rPr>
              <a:t>Leglaive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, R. </a:t>
            </a:r>
            <a:r>
              <a:rPr lang="en-US" sz="1400" dirty="0" err="1">
                <a:solidFill>
                  <a:schemeClr val="dk1"/>
                </a:solidFill>
                <a:latin typeface="Quattrocento Sans" panose="020B0604020202020204" charset="0"/>
              </a:rPr>
              <a:t>Hennequin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, and R. </a:t>
            </a:r>
            <a:r>
              <a:rPr lang="en-US" sz="1400" dirty="0" err="1">
                <a:solidFill>
                  <a:schemeClr val="dk1"/>
                </a:solidFill>
                <a:latin typeface="Quattrocento Sans" panose="020B0604020202020204" charset="0"/>
              </a:rPr>
              <a:t>Badeau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, “Singing voice detection with deep recurrent neural networks,” in IEEE International Conference on Acoustics, Speech and Signal Processing (ICASSP). IEEE, 2015, pp. 121–125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</a:rPr>
              <a:t>[3] 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J. Schluter and T. Grill, “Exploring data augmentation for improved singing voice detection with neural networks.” in ISMIR, 2015, pp. 121–126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</a:rPr>
              <a:t>[4] 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K. Lee, K. Choi, and J. Nam, “Revisiting singing voice detection: A quantitative review and the future outlook,” </a:t>
            </a:r>
            <a:r>
              <a:rPr lang="en-US" sz="1400" dirty="0" err="1">
                <a:solidFill>
                  <a:schemeClr val="dk1"/>
                </a:solidFill>
                <a:latin typeface="Quattrocento Sans" panose="020B0604020202020204" charset="0"/>
              </a:rPr>
              <a:t>arXiv</a:t>
            </a:r>
            <a:r>
              <a:rPr lang="en-US" sz="1400" dirty="0">
                <a:solidFill>
                  <a:schemeClr val="dk1"/>
                </a:solidFill>
                <a:latin typeface="Quattrocento Sans" panose="020B0604020202020204" charset="0"/>
              </a:rPr>
              <a:t> preprint arXiv:1806.01180, 2018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</a:rPr>
              <a:t>[5]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G. Hinton, O.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Quattrocento Sans" panose="020B0604020202020204" charset="0"/>
              </a:rPr>
              <a:t>Vinyals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, and J. Dean, “Distilling the knowledge in a neural network,”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Quattrocento Sans" panose="020B0604020202020204" charset="0"/>
              </a:rPr>
              <a:t>arXiv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 preprint arXiv:1503.02531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, 2015</a:t>
            </a: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Quattrocento Sans" panose="020B060402020202020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2773BB-FD3B-4C02-9E7A-9D6EFADD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010"/>
            <a:ext cx="8229600" cy="714869"/>
          </a:xfrm>
        </p:spPr>
        <p:txBody>
          <a:bodyPr>
            <a:noAutofit/>
          </a:bodyPr>
          <a:lstStyle/>
          <a:p>
            <a:r>
              <a:rPr lang="en-US" sz="2800" dirty="0"/>
              <a:t>References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A4EB-12AE-48B8-A28A-7B539333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3750"/>
            <a:ext cx="8229600" cy="756000"/>
          </a:xfrm>
        </p:spPr>
        <p:txBody>
          <a:bodyPr/>
          <a:lstStyle/>
          <a:p>
            <a:r>
              <a:rPr lang="en-US" sz="2800" dirty="0"/>
              <a:t>Thank You!</a:t>
            </a: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DEEC-90B2-4BFF-ADF2-665C5C4377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C9B628-8B71-481F-9850-110103461248}" type="datetime1">
              <a:rPr lang="en-US" smtClean="0"/>
              <a:t>16-Aug-21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889E-BBC6-4A26-803E-512D1FE4A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67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9839-758F-48B4-8DF0-5A646787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Popular Singing Voice Detection Methods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4FC9-8D69-49C6-88C5-07695C59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18437"/>
            <a:ext cx="8229600" cy="2714847"/>
          </a:xfrm>
        </p:spPr>
        <p:txBody>
          <a:bodyPr/>
          <a:lstStyle/>
          <a:p>
            <a:pPr marL="25400" indent="0">
              <a:buNone/>
            </a:pPr>
            <a:r>
              <a:rPr lang="en-US" sz="1800" b="1" dirty="0"/>
              <a:t>Schluter CNN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Uses 80-D Mel-spectrograms of 115 consecutive audio frames (1.6 sec) as input</a:t>
            </a:r>
          </a:p>
          <a:p>
            <a:pPr lvl="1"/>
            <a:r>
              <a:rPr lang="en-US" sz="1400" dirty="0"/>
              <a:t>Architecture: </a:t>
            </a:r>
            <a:r>
              <a:rPr lang="en-IN" sz="1400" dirty="0"/>
              <a:t>Conv64-Conv32-Max-Conv128-Conv64-Max-Dense256-Dense64-Dense2</a:t>
            </a:r>
            <a:endParaRPr lang="en-US" sz="1400" dirty="0"/>
          </a:p>
          <a:p>
            <a:pPr lvl="1"/>
            <a:r>
              <a:rPr lang="en-US" sz="1400" dirty="0"/>
              <a:t>Total number of Parameters – 1.4M</a:t>
            </a:r>
            <a:endParaRPr lang="en-US" sz="1800" dirty="0"/>
          </a:p>
          <a:p>
            <a:pPr marL="25400" indent="0">
              <a:buNone/>
            </a:pPr>
            <a:r>
              <a:rPr lang="en-US" sz="1800" b="1" dirty="0" err="1"/>
              <a:t>Leglaive</a:t>
            </a:r>
            <a:r>
              <a:rPr lang="en-US" sz="1800" b="1" dirty="0"/>
              <a:t> RNN</a:t>
            </a:r>
          </a:p>
          <a:p>
            <a:pPr lvl="1"/>
            <a:r>
              <a:rPr lang="en-US" sz="1400" dirty="0"/>
              <a:t>Uses 80-D concatenated Mel-spectrograms of harmonic and percussive components of 218 consecutive audio frames (3.5 sec) as input</a:t>
            </a:r>
          </a:p>
          <a:p>
            <a:pPr lvl="1"/>
            <a:r>
              <a:rPr lang="en-US" sz="1400" dirty="0"/>
              <a:t>Architecture: 3 stacked </a:t>
            </a:r>
            <a:r>
              <a:rPr lang="en-US" sz="1400" dirty="0" err="1"/>
              <a:t>BiLSTM</a:t>
            </a:r>
            <a:r>
              <a:rPr lang="en-US" sz="1400" dirty="0"/>
              <a:t> units of sizes 30, 20, 40 followed by shared Dense Layer</a:t>
            </a:r>
          </a:p>
          <a:p>
            <a:pPr lvl="1"/>
            <a:r>
              <a:rPr lang="en-US" sz="1400" dirty="0"/>
              <a:t>Total number of Parameters – 65.7K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8455-AAB8-4028-886E-BEEFB48BBD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63F2-8252-407F-BEE6-FEA04F98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49509-8C61-4105-B7F3-5CD5D21ADB4C}"/>
              </a:ext>
            </a:extLst>
          </p:cNvPr>
          <p:cNvSpPr txBox="1"/>
          <p:nvPr/>
        </p:nvSpPr>
        <p:spPr>
          <a:xfrm>
            <a:off x="457200" y="4030942"/>
            <a:ext cx="786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Benchmark Performance of both models set by Lee et al. in 2018.</a:t>
            </a:r>
            <a:endParaRPr lang="en-US" sz="1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073C-A81A-4206-8A0D-DCE05133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Limitations of Current Methods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4C9E-05F8-494A-ABB6-101E7D3A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951"/>
            <a:ext cx="8229600" cy="3048900"/>
          </a:xfrm>
        </p:spPr>
        <p:txBody>
          <a:bodyPr/>
          <a:lstStyle/>
          <a:p>
            <a:r>
              <a:rPr lang="en-US" sz="1400" dirty="0"/>
              <a:t>Little attention has been paid in existing literature, to the optimal structure of DNNs for Singing Voice Detection.</a:t>
            </a:r>
          </a:p>
          <a:p>
            <a:endParaRPr lang="en-US" sz="1400" dirty="0"/>
          </a:p>
          <a:p>
            <a:r>
              <a:rPr lang="en-US" sz="1400" dirty="0"/>
              <a:t>Huge memory, computation power, and time needed to train these models.</a:t>
            </a:r>
          </a:p>
          <a:p>
            <a:endParaRPr lang="en-US" sz="1400" dirty="0"/>
          </a:p>
          <a:p>
            <a:r>
              <a:rPr lang="en-US" sz="1400" dirty="0"/>
              <a:t>From deployment point of view, these networks are all the more non-optimal owing to their large </a:t>
            </a:r>
            <a:r>
              <a:rPr lang="en-IN" sz="1400" dirty="0"/>
              <a:t>inference times.</a:t>
            </a:r>
          </a:p>
          <a:p>
            <a:endParaRPr lang="en-IN" sz="1400" dirty="0"/>
          </a:p>
          <a:p>
            <a:r>
              <a:rPr lang="en-IN" sz="1400" dirty="0"/>
              <a:t>Model Compression and Knowledge Distillation are two well-known techniques in Deep Learning literature to address such issues.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16CC-AFD2-4305-810F-E72C94C9E1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AA6A2-885E-40E7-A3BC-1FFD7EF9F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41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F525-3D97-4FC3-A79A-6C6D1C68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Dataset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6BC02-07A1-4AB6-876A-601FE432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951"/>
            <a:ext cx="8229600" cy="3048900"/>
          </a:xfrm>
        </p:spPr>
        <p:txBody>
          <a:bodyPr/>
          <a:lstStyle/>
          <a:p>
            <a:r>
              <a:rPr lang="en-US" sz="1400" dirty="0">
                <a:latin typeface="Quattrocento Sans" panose="020B0604020202020204" charset="0"/>
              </a:rPr>
              <a:t>For comparison with previous literature [Lee et al., 2018], we use the </a:t>
            </a:r>
            <a:r>
              <a:rPr lang="en-US" sz="1400" dirty="0" err="1">
                <a:latin typeface="Quattrocento Sans" panose="020B0604020202020204" charset="0"/>
              </a:rPr>
              <a:t>Jamendo</a:t>
            </a:r>
            <a:r>
              <a:rPr lang="en-US" sz="1400" dirty="0">
                <a:latin typeface="Quattrocento Sans" panose="020B0604020202020204" charset="0"/>
              </a:rPr>
              <a:t> dataset, a publicly available dataset with singing voice annotations.</a:t>
            </a:r>
          </a:p>
          <a:p>
            <a:endParaRPr lang="en-US" sz="1400" dirty="0">
              <a:latin typeface="Quattrocento Sans" panose="020B0604020202020204" charset="0"/>
            </a:endParaRPr>
          </a:p>
          <a:p>
            <a:r>
              <a:rPr lang="en-US" sz="1400" dirty="0">
                <a:latin typeface="Quattrocento Sans" panose="020B0604020202020204" charset="0"/>
              </a:rPr>
              <a:t>It contains 93 copyright-free songs, collected and annotated by [Ramona et al., 2008]. </a:t>
            </a:r>
          </a:p>
          <a:p>
            <a:endParaRPr lang="en-US" sz="1400" dirty="0">
              <a:latin typeface="Quattrocento Sans" panose="020B0604020202020204" charset="0"/>
            </a:endParaRPr>
          </a:p>
          <a:p>
            <a:r>
              <a:rPr lang="en-US" sz="1400" dirty="0">
                <a:latin typeface="Quattrocento Sans" panose="020B0604020202020204" charset="0"/>
              </a:rPr>
              <a:t>Official split contains 61 files for training and 16 each for validation and test.</a:t>
            </a:r>
          </a:p>
          <a:p>
            <a:endParaRPr lang="en-US" sz="1400" dirty="0">
              <a:latin typeface="Quattrocento Sans" panose="020B060402020202020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In accordance with </a:t>
            </a:r>
            <a:r>
              <a:rPr lang="en-US" sz="1400" dirty="0">
                <a:latin typeface="Quattrocento Sans" panose="020B0604020202020204" charset="0"/>
              </a:rPr>
              <a:t>Lee et al.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604020202020204" charset="0"/>
              </a:rPr>
              <a:t>, we report Accuracy, Precision, Recall, F-measure, False Positive Rate (FPR) and False Negative Rate (FNR) on this dataset.</a:t>
            </a:r>
            <a:br>
              <a:rPr lang="en-US" sz="1400" dirty="0">
                <a:latin typeface="Quattrocento Sans" panose="020B0604020202020204" charset="0"/>
              </a:rPr>
            </a:br>
            <a:r>
              <a:rPr lang="en-US" sz="1400" dirty="0">
                <a:latin typeface="Quattrocento Sans" panose="020B0604020202020204" charset="0"/>
              </a:rPr>
              <a:t> </a:t>
            </a:r>
            <a:endParaRPr lang="en-IN" sz="1400" dirty="0">
              <a:latin typeface="Quattrocento Sans" panose="020B060402020202020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3F1A-099B-4BCF-856E-22D368310D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38402-0BE0-466E-9364-EB536569A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353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C85-03E1-4749-83CC-CF6FD5C4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Knowledge Distillation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3451-514F-4DD8-A510-04884F8327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EF68CB-F55C-40E7-B766-888DD5907A56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BBB4D-6F76-405A-BE07-1DAFEB5FD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E1EDF-1269-477F-A1F0-FC0EF0E5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3" y="1768630"/>
            <a:ext cx="4685414" cy="2419350"/>
          </a:xfrm>
          <a:prstGeom prst="rect">
            <a:avLst/>
          </a:prstGeom>
        </p:spPr>
      </p:pic>
      <p:pic>
        <p:nvPicPr>
          <p:cNvPr id="8" name="Picture 5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A3A05F2-6858-468E-8CA8-D7728526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18331"/>
            <a:ext cx="2743200" cy="480615"/>
          </a:xfrm>
          <a:prstGeom prst="rect">
            <a:avLst/>
          </a:prstGeom>
        </p:spPr>
      </p:pic>
      <p:pic>
        <p:nvPicPr>
          <p:cNvPr id="9" name="Picture 4" descr="A picture containing clock, table&#10;&#10;Description generated with very high confidence">
            <a:extLst>
              <a:ext uri="{FF2B5EF4-FFF2-40B4-BE49-F238E27FC236}">
                <a16:creationId xmlns:a16="http://schemas.microsoft.com/office/drawing/2014/main" id="{496D3D02-5307-4B92-B515-C4EDB77E0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36645"/>
            <a:ext cx="1886954" cy="441660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E8B97C9-BF7D-4558-B493-8DDF115D10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47322" y="1617316"/>
            <a:ext cx="1624981" cy="513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4D64E-A6B5-4ED1-94BA-0A605A14B4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355980" y="4767263"/>
            <a:ext cx="5112600" cy="273900"/>
          </a:xfrm>
        </p:spPr>
        <p:txBody>
          <a:bodyPr/>
          <a:lstStyle/>
          <a:p>
            <a:r>
              <a:rPr lang="en-US" dirty="0"/>
              <a:t>https://medium.com/neuralmachine/knowledge-distillation-dc241d7c2322</a:t>
            </a:r>
          </a:p>
        </p:txBody>
      </p:sp>
    </p:spTree>
    <p:extLst>
      <p:ext uri="{BB962C8B-B14F-4D97-AF65-F5344CB8AC3E}">
        <p14:creationId xmlns:p14="http://schemas.microsoft.com/office/powerpoint/2010/main" val="27176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Knowledge Distillation with Schluter CNN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0440D-B8DA-448F-84A1-FF777E9A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6155" y="1735469"/>
            <a:ext cx="5851689" cy="16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Knowledge Distillation with Schluter CNN</a:t>
            </a:r>
            <a:endParaRPr lang="en-IN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6C220-428A-466B-BC27-8A1930DB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283" y="2568197"/>
            <a:ext cx="3486150" cy="1967747"/>
          </a:xfrm>
        </p:spPr>
        <p:txBody>
          <a:bodyPr/>
          <a:lstStyle/>
          <a:p>
            <a:r>
              <a:rPr lang="en-US" sz="1200" dirty="0"/>
              <a:t>Lowest number of channels among all layers in architecture is 32. We define a variable “Filter scale“ (abbreviated as FS) with values in {2, 4, 8, 16, 32}.</a:t>
            </a:r>
          </a:p>
          <a:p>
            <a:r>
              <a:rPr lang="en-US" sz="1200" dirty="0"/>
              <a:t>We divide number of channels in each layer by FS to reduce the overall number of model parameters</a:t>
            </a:r>
          </a:p>
          <a:p>
            <a:r>
              <a:rPr lang="en-US" sz="1200" dirty="0"/>
              <a:t>Highest reduction achieved with student networks nearly 1000x with FS32.</a:t>
            </a:r>
            <a:endParaRPr lang="en-IN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6EB70A-34D7-4FE8-9D9D-506A3361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79425" y="1377856"/>
            <a:ext cx="1288923" cy="9812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6044D9-0159-402C-8818-200F3C10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0811" y="3464987"/>
            <a:ext cx="3486150" cy="996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35E798-B003-4402-A511-1D36B7D5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57013" y="2407004"/>
            <a:ext cx="3333750" cy="981279"/>
          </a:xfrm>
          <a:prstGeom prst="rect">
            <a:avLst/>
          </a:prstGeom>
        </p:spPr>
      </p:pic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C98AF1-84E9-458E-94ED-30EA49AD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45627"/>
              </p:ext>
            </p:extLst>
          </p:nvPr>
        </p:nvGraphicFramePr>
        <p:xfrm>
          <a:off x="439479" y="1497656"/>
          <a:ext cx="41325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37">
                  <a:extLst>
                    <a:ext uri="{9D8B030D-6E8A-4147-A177-3AD203B41FA5}">
                      <a16:colId xmlns:a16="http://schemas.microsoft.com/office/drawing/2014/main" val="1045485974"/>
                    </a:ext>
                  </a:extLst>
                </a:gridCol>
                <a:gridCol w="542763">
                  <a:extLst>
                    <a:ext uri="{9D8B030D-6E8A-4147-A177-3AD203B41FA5}">
                      <a16:colId xmlns:a16="http://schemas.microsoft.com/office/drawing/2014/main" val="1810980261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03706993"/>
                    </a:ext>
                  </a:extLst>
                </a:gridCol>
                <a:gridCol w="567070">
                  <a:extLst>
                    <a:ext uri="{9D8B030D-6E8A-4147-A177-3AD203B41FA5}">
                      <a16:colId xmlns:a16="http://schemas.microsoft.com/office/drawing/2014/main" val="1357645135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404821118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305911173"/>
                    </a:ext>
                  </a:extLst>
                </a:gridCol>
                <a:gridCol w="569730">
                  <a:extLst>
                    <a:ext uri="{9D8B030D-6E8A-4147-A177-3AD203B41FA5}">
                      <a16:colId xmlns:a16="http://schemas.microsoft.com/office/drawing/2014/main" val="287702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Model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Acc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Quattrocento Sans" panose="020B0604020202020204" charset="0"/>
                        </a:rPr>
                        <a:t>Prec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FPR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FNR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SCNN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86.8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83.7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89.1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86.3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15.1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10.9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Knowledge Distillation with </a:t>
            </a:r>
            <a:r>
              <a:rPr lang="en-US" sz="2800" dirty="0" err="1"/>
              <a:t>Leglaive</a:t>
            </a:r>
            <a:r>
              <a:rPr lang="en-US" sz="2800" dirty="0"/>
              <a:t> RNN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0440D-B8DA-448F-84A1-FF777E9A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9284" y="1735469"/>
            <a:ext cx="6585431" cy="16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D6E89-2240-44D4-B733-03F5BEB6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21" y="674452"/>
            <a:ext cx="8229600" cy="756000"/>
          </a:xfrm>
        </p:spPr>
        <p:txBody>
          <a:bodyPr/>
          <a:lstStyle/>
          <a:p>
            <a:r>
              <a:rPr lang="en-US" sz="2800" dirty="0"/>
              <a:t>Knowledge Distillation with </a:t>
            </a:r>
            <a:r>
              <a:rPr lang="en-US" sz="2800" dirty="0" err="1"/>
              <a:t>Leglaive</a:t>
            </a:r>
            <a:r>
              <a:rPr lang="en-US" sz="2800" dirty="0"/>
              <a:t> RNN</a:t>
            </a:r>
            <a:endParaRPr lang="en-IN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6C220-428A-466B-BC27-8A1930DB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097" y="1780942"/>
            <a:ext cx="3486150" cy="1532488"/>
          </a:xfrm>
        </p:spPr>
        <p:txBody>
          <a:bodyPr/>
          <a:lstStyle/>
          <a:p>
            <a:r>
              <a:rPr lang="en-US" sz="1400" dirty="0"/>
              <a:t>We remove the last 2 </a:t>
            </a:r>
            <a:r>
              <a:rPr lang="en-US" sz="1400" dirty="0" err="1"/>
              <a:t>BiLSTM</a:t>
            </a:r>
            <a:r>
              <a:rPr lang="en-US" sz="1400" dirty="0"/>
              <a:t> layers of sizes 20 and 40. </a:t>
            </a:r>
          </a:p>
          <a:p>
            <a:r>
              <a:rPr lang="en-US" sz="1400" dirty="0"/>
              <a:t>This gives close to 2.5x reduction in size for our student model, </a:t>
            </a:r>
            <a:r>
              <a:rPr lang="en-US" sz="1400" b="1" dirty="0"/>
              <a:t>SRNN</a:t>
            </a:r>
            <a:r>
              <a:rPr lang="en-US" sz="1400" dirty="0"/>
              <a:t> with a total of 26, 762 </a:t>
            </a:r>
            <a:r>
              <a:rPr lang="en-IN" sz="1400" dirty="0"/>
              <a:t>(26.8K) parameters.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5978-3B7C-463B-B292-6DE4351435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38A828-EF6A-4B2E-B27B-A975AEB6B524}" type="datetime1">
              <a:rPr lang="en-US" smtClean="0"/>
              <a:t>16-Aug-21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0B1B-D3C3-4AEF-9DCD-AD5E7591A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C98AF1-84E9-458E-94ED-30EA49AD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25595"/>
              </p:ext>
            </p:extLst>
          </p:nvPr>
        </p:nvGraphicFramePr>
        <p:xfrm>
          <a:off x="4450501" y="1780942"/>
          <a:ext cx="4377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637">
                  <a:extLst>
                    <a:ext uri="{9D8B030D-6E8A-4147-A177-3AD203B41FA5}">
                      <a16:colId xmlns:a16="http://schemas.microsoft.com/office/drawing/2014/main" val="1045485974"/>
                    </a:ext>
                  </a:extLst>
                </a:gridCol>
                <a:gridCol w="567070">
                  <a:extLst>
                    <a:ext uri="{9D8B030D-6E8A-4147-A177-3AD203B41FA5}">
                      <a16:colId xmlns:a16="http://schemas.microsoft.com/office/drawing/2014/main" val="1810980261"/>
                    </a:ext>
                  </a:extLst>
                </a:gridCol>
                <a:gridCol w="570946">
                  <a:extLst>
                    <a:ext uri="{9D8B030D-6E8A-4147-A177-3AD203B41FA5}">
                      <a16:colId xmlns:a16="http://schemas.microsoft.com/office/drawing/2014/main" val="1803706993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1357645135"/>
                    </a:ext>
                  </a:extLst>
                </a:gridCol>
                <a:gridCol w="520664">
                  <a:extLst>
                    <a:ext uri="{9D8B030D-6E8A-4147-A177-3AD203B41FA5}">
                      <a16:colId xmlns:a16="http://schemas.microsoft.com/office/drawing/2014/main" val="404821118"/>
                    </a:ext>
                  </a:extLst>
                </a:gridCol>
                <a:gridCol w="549681">
                  <a:extLst>
                    <a:ext uri="{9D8B030D-6E8A-4147-A177-3AD203B41FA5}">
                      <a16:colId xmlns:a16="http://schemas.microsoft.com/office/drawing/2014/main" val="3305911173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87702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Model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Acc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Quattrocento Sans" panose="020B0604020202020204" charset="0"/>
                        </a:rPr>
                        <a:t>Prec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Rec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F1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FPR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FNR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LRNN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87.5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86.1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87.2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86.6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12.2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12.8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SRNN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87.6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84.5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90.6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87.5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14.6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9.4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1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KD-SRNN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88.9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604020202020204" charset="0"/>
                        </a:rPr>
                        <a:t>85.7</a:t>
                      </a:r>
                      <a:endParaRPr lang="en-IN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91.5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88.5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Quattrocento Sans" panose="020B0604020202020204" charset="0"/>
                        </a:rPr>
                        <a:t>13.4</a:t>
                      </a:r>
                      <a:endParaRPr lang="en-IN" b="0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Quattrocento Sans" panose="020B0604020202020204" charset="0"/>
                        </a:rPr>
                        <a:t>8.5</a:t>
                      </a:r>
                      <a:endParaRPr lang="en-IN" b="1" dirty="0">
                        <a:latin typeface="Quattrocen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8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22144"/>
      </p:ext>
    </p:extLst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975</Words>
  <Application>Microsoft Office PowerPoint</Application>
  <PresentationFormat>On-screen Show (16:9)</PresentationFormat>
  <Paragraphs>209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Narrow</vt:lpstr>
      <vt:lpstr>Quattrocento Sans</vt:lpstr>
      <vt:lpstr>Arial</vt:lpstr>
      <vt:lpstr>EE_IITKGP_PresentationMaster</vt:lpstr>
      <vt:lpstr>Knowledge Distillation for Singing Voice Detection</vt:lpstr>
      <vt:lpstr>Popular Singing Voice Detection Methods</vt:lpstr>
      <vt:lpstr>Limitations of Current Methods</vt:lpstr>
      <vt:lpstr>Dataset</vt:lpstr>
      <vt:lpstr>Knowledge Distillation</vt:lpstr>
      <vt:lpstr>Knowledge Distillation with Schluter CNN</vt:lpstr>
      <vt:lpstr>Knowledge Distillation with Schluter CNN</vt:lpstr>
      <vt:lpstr>Knowledge Distillation with Leglaive RNN</vt:lpstr>
      <vt:lpstr>Knowledge Distillation with Leglaive RNN</vt:lpstr>
      <vt:lpstr>Ensemble Knowledge Distillation</vt:lpstr>
      <vt:lpstr>Ensemble Knowledge Distillation</vt:lpstr>
      <vt:lpstr>Result Summary</vt:lpstr>
      <vt:lpstr>Major Contributions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Knowledge Distillation Techniques in Singing Voice Detection</dc:title>
  <cp:lastModifiedBy>Soumava Paul</cp:lastModifiedBy>
  <cp:revision>75</cp:revision>
  <dcterms:modified xsi:type="dcterms:W3CDTF">2021-08-15T19:40:31Z</dcterms:modified>
</cp:coreProperties>
</file>