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60" r:id="rId4"/>
    <p:sldId id="259" r:id="rId5"/>
    <p:sldId id="274" r:id="rId6"/>
    <p:sldId id="275" r:id="rId7"/>
    <p:sldId id="276" r:id="rId8"/>
    <p:sldId id="277" r:id="rId9"/>
    <p:sldId id="283" r:id="rId10"/>
    <p:sldId id="282" r:id="rId11"/>
    <p:sldId id="278" r:id="rId12"/>
    <p:sldId id="266" r:id="rId13"/>
    <p:sldId id="279" r:id="rId14"/>
    <p:sldId id="280" r:id="rId15"/>
    <p:sldId id="281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940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966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643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084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273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79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05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13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4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299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7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07EC-513D-44BB-92CB-2657665B415D}" type="datetimeFigureOut">
              <a:rPr lang="es-PE" smtClean="0"/>
              <a:t>18/10/2023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039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inaryboxtuts.com/php-tutorials/laravel-8-json-web-tokenjwt-authenticatio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P Laravel Framework Architecture Components - Mazer.dev">
            <a:extLst>
              <a:ext uri="{FF2B5EF4-FFF2-40B4-BE49-F238E27FC236}">
                <a16:creationId xmlns:a16="http://schemas.microsoft.com/office/drawing/2014/main" id="{D18518C1-F086-1825-9202-42F207F22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116" y="1452739"/>
            <a:ext cx="8819099" cy="53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9810762" y="67093"/>
            <a:ext cx="1816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METRONIC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668973" y="5611659"/>
            <a:ext cx="11897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Online</a:t>
            </a:r>
            <a:endParaRPr lang="es-ES" sz="28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34" name="Picture 10" descr="Index of /images/flaticon-png/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124" y="360532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ndex of /images/flaticon-png/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6" y="3856910"/>
            <a:ext cx="3001089" cy="30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432D2D6-6BB5-DEE2-9982-AA4716F23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215" y="783408"/>
            <a:ext cx="2399295" cy="1512071"/>
          </a:xfrm>
          <a:prstGeom prst="rect">
            <a:avLst/>
          </a:prstGeom>
        </p:spPr>
      </p:pic>
      <p:pic>
        <p:nvPicPr>
          <p:cNvPr id="1028" name="Picture 4" descr="Curso Laravel - Jóvenes Programadores">
            <a:extLst>
              <a:ext uri="{FF2B5EF4-FFF2-40B4-BE49-F238E27FC236}">
                <a16:creationId xmlns:a16="http://schemas.microsoft.com/office/drawing/2014/main" id="{524E4192-F43C-4D36-2A06-0CB251553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32" y="293102"/>
            <a:ext cx="1409522" cy="14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ngular (framework) - Wikipedia, la enciclopedia libre">
            <a:extLst>
              <a:ext uri="{FF2B5EF4-FFF2-40B4-BE49-F238E27FC236}">
                <a16:creationId xmlns:a16="http://schemas.microsoft.com/office/drawing/2014/main" id="{4A4AF9B5-7086-A25B-218C-FAA4A9D5A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65" y="206563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747AEE8-A151-7ACF-BC2C-391F92B81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/>
        </p:blipFill>
        <p:spPr bwMode="auto">
          <a:xfrm>
            <a:off x="825427" y="4334668"/>
            <a:ext cx="2755334" cy="172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1">
            <a:extLst>
              <a:ext uri="{FF2B5EF4-FFF2-40B4-BE49-F238E27FC236}">
                <a16:creationId xmlns:a16="http://schemas.microsoft.com/office/drawing/2014/main" id="{5F790A79-2B89-317F-8C7B-A1FFDF542EF4}"/>
              </a:ext>
            </a:extLst>
          </p:cNvPr>
          <p:cNvSpPr/>
          <p:nvPr/>
        </p:nvSpPr>
        <p:spPr>
          <a:xfrm>
            <a:off x="172396" y="2002495"/>
            <a:ext cx="4253098" cy="2004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SISTEMA DE SUSCRIPCIÓN TIPO </a:t>
            </a:r>
            <a:r>
              <a:rPr lang="es-ES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NETFLIX</a:t>
            </a:r>
            <a:endParaRPr lang="es-E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933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48925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PRODUCTO Y PLANES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>
            <a:extLst>
              <a:ext uri="{FF2B5EF4-FFF2-40B4-BE49-F238E27FC236}">
                <a16:creationId xmlns:a16="http://schemas.microsoft.com/office/drawing/2014/main" id="{52458320-A017-9437-CDE7-36F8A442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>
            <a:extLst>
              <a:ext uri="{FF2B5EF4-FFF2-40B4-BE49-F238E27FC236}">
                <a16:creationId xmlns:a16="http://schemas.microsoft.com/office/drawing/2014/main" id="{CD58EA9F-3A0F-FFF0-DC38-0BBD75CE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FC0F9E-7607-16A6-6714-F3736629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635AEE-27D0-5D53-D661-F0C8DA71B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/>
        </p:blipFill>
        <p:spPr bwMode="auto">
          <a:xfrm>
            <a:off x="8560574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5029197" y="1830617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PLANS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63376"/>
              </p:ext>
            </p:extLst>
          </p:nvPr>
        </p:nvGraphicFramePr>
        <p:xfrm>
          <a:off x="4464669" y="2361038"/>
          <a:ext cx="254222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222">
                  <a:extLst>
                    <a:ext uri="{9D8B030D-6E8A-4147-A177-3AD203B41FA5}">
                      <a16:colId xmlns:a16="http://schemas.microsoft.com/office/drawing/2014/main" val="905354275"/>
                    </a:ext>
                  </a:extLst>
                </a:gridCol>
              </a:tblGrid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04648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precio_mensual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97685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precio_anual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82610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product_paypal_id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9326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month_free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1731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id_plan_paypal_mensual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72228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Id_plan_paypal_anual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91195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10254"/>
                  </a:ext>
                </a:extLst>
              </a:tr>
            </a:tbl>
          </a:graphicData>
        </a:graphic>
      </p:graphicFrame>
      <p:sp>
        <p:nvSpPr>
          <p:cNvPr id="14" name="Rectángulo redondeado 13"/>
          <p:cNvSpPr/>
          <p:nvPr/>
        </p:nvSpPr>
        <p:spPr>
          <a:xfrm>
            <a:off x="662351" y="1971080"/>
            <a:ext cx="1927696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Product_paypals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51571"/>
              </p:ext>
            </p:extLst>
          </p:nvPr>
        </p:nvGraphicFramePr>
        <p:xfrm>
          <a:off x="432574" y="2692850"/>
          <a:ext cx="2579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504">
                  <a:extLst>
                    <a:ext uri="{9D8B030D-6E8A-4147-A177-3AD203B41FA5}">
                      <a16:colId xmlns:a16="http://schemas.microsoft.com/office/drawing/2014/main" val="2689242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5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id_product_paypal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2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4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274794"/>
                  </a:ext>
                </a:extLst>
              </a:tr>
            </a:tbl>
          </a:graphicData>
        </a:graphic>
      </p:graphicFrame>
      <p:cxnSp>
        <p:nvCxnSpPr>
          <p:cNvPr id="17" name="Conector angular 16"/>
          <p:cNvCxnSpPr>
            <a:stCxn id="14" idx="3"/>
            <a:endCxn id="4" idx="1"/>
          </p:cNvCxnSpPr>
          <p:nvPr/>
        </p:nvCxnSpPr>
        <p:spPr>
          <a:xfrm>
            <a:off x="2590047" y="2116312"/>
            <a:ext cx="1874622" cy="1707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8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4" y="391696"/>
            <a:ext cx="9710641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DIRECTORS-GENRES-TAGS-STARRINGS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63235" y="1717194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GENRES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>
            <a:extLst>
              <a:ext uri="{FF2B5EF4-FFF2-40B4-BE49-F238E27FC236}">
                <a16:creationId xmlns:a16="http://schemas.microsoft.com/office/drawing/2014/main" id="{52458320-A017-9437-CDE7-36F8A442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>
            <a:extLst>
              <a:ext uri="{FF2B5EF4-FFF2-40B4-BE49-F238E27FC236}">
                <a16:creationId xmlns:a16="http://schemas.microsoft.com/office/drawing/2014/main" id="{CD58EA9F-3A0F-FFF0-DC38-0BBD75CE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FC0F9E-7607-16A6-6714-F3736629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sp>
        <p:nvSpPr>
          <p:cNvPr id="6" name="Rectángulo redondeado 15">
            <a:extLst>
              <a:ext uri="{FF2B5EF4-FFF2-40B4-BE49-F238E27FC236}">
                <a16:creationId xmlns:a16="http://schemas.microsoft.com/office/drawing/2014/main" id="{2B049EBF-26F0-F170-1D3A-615497884DDC}"/>
              </a:ext>
            </a:extLst>
          </p:cNvPr>
          <p:cNvSpPr/>
          <p:nvPr/>
        </p:nvSpPr>
        <p:spPr>
          <a:xfrm>
            <a:off x="2494643" y="1717193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DIRECTOS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Rectángulo redondeado 15">
            <a:extLst>
              <a:ext uri="{FF2B5EF4-FFF2-40B4-BE49-F238E27FC236}">
                <a16:creationId xmlns:a16="http://schemas.microsoft.com/office/drawing/2014/main" id="{113FD48B-EBF7-B723-93D0-089C9BE8D42F}"/>
              </a:ext>
            </a:extLst>
          </p:cNvPr>
          <p:cNvSpPr/>
          <p:nvPr/>
        </p:nvSpPr>
        <p:spPr>
          <a:xfrm>
            <a:off x="5115975" y="1717192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TAGS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74A0FC4-9CDD-2E3F-66E9-3AE9888EC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67868"/>
              </p:ext>
            </p:extLst>
          </p:nvPr>
        </p:nvGraphicFramePr>
        <p:xfrm>
          <a:off x="263235" y="2429879"/>
          <a:ext cx="14131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5">
                  <a:extLst>
                    <a:ext uri="{9D8B030D-6E8A-4147-A177-3AD203B41FA5}">
                      <a16:colId xmlns:a16="http://schemas.microsoft.com/office/drawing/2014/main" val="151499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8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8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status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1704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EA9C6B9-4449-BC80-E2AF-83569336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29662"/>
              </p:ext>
            </p:extLst>
          </p:nvPr>
        </p:nvGraphicFramePr>
        <p:xfrm>
          <a:off x="2768085" y="2430323"/>
          <a:ext cx="14131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5">
                  <a:extLst>
                    <a:ext uri="{9D8B030D-6E8A-4147-A177-3AD203B41FA5}">
                      <a16:colId xmlns:a16="http://schemas.microsoft.com/office/drawing/2014/main" val="151499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8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8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profesion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17049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0DEF9C0B-C354-2600-AD65-0899816DE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24953"/>
              </p:ext>
            </p:extLst>
          </p:nvPr>
        </p:nvGraphicFramePr>
        <p:xfrm>
          <a:off x="5211714" y="2429879"/>
          <a:ext cx="18643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11">
                  <a:extLst>
                    <a:ext uri="{9D8B030D-6E8A-4147-A177-3AD203B41FA5}">
                      <a16:colId xmlns:a16="http://schemas.microsoft.com/office/drawing/2014/main" val="151499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Tipo_streaming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8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8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status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17049"/>
                  </a:ext>
                </a:extLst>
              </a:tr>
            </a:tbl>
          </a:graphicData>
        </a:graphic>
      </p:graphicFrame>
      <p:sp>
        <p:nvSpPr>
          <p:cNvPr id="13" name="Rectángulo redondeado 15">
            <a:extLst>
              <a:ext uri="{FF2B5EF4-FFF2-40B4-BE49-F238E27FC236}">
                <a16:creationId xmlns:a16="http://schemas.microsoft.com/office/drawing/2014/main" id="{5622433D-69C2-07C2-B8C4-CDC3A4763DA8}"/>
              </a:ext>
            </a:extLst>
          </p:cNvPr>
          <p:cNvSpPr/>
          <p:nvPr/>
        </p:nvSpPr>
        <p:spPr>
          <a:xfrm>
            <a:off x="263234" y="3882809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STARRINGS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1FA2361F-C8C9-AD65-6FB7-7A304EFFA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90092"/>
              </p:ext>
            </p:extLst>
          </p:nvPr>
        </p:nvGraphicFramePr>
        <p:xfrm>
          <a:off x="424455" y="4491156"/>
          <a:ext cx="14131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5">
                  <a:extLst>
                    <a:ext uri="{9D8B030D-6E8A-4147-A177-3AD203B41FA5}">
                      <a16:colId xmlns:a16="http://schemas.microsoft.com/office/drawing/2014/main" val="151499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8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8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17049"/>
                  </a:ext>
                </a:extLst>
              </a:tr>
            </a:tbl>
          </a:graphicData>
        </a:graphic>
      </p:graphicFrame>
      <p:pic>
        <p:nvPicPr>
          <p:cNvPr id="18" name="Imagen 17">
            <a:extLst>
              <a:ext uri="{FF2B5EF4-FFF2-40B4-BE49-F238E27FC236}">
                <a16:creationId xmlns:a16="http://schemas.microsoft.com/office/drawing/2014/main" id="{9709E357-80F0-8D07-B89F-4303307E2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643" y="3882809"/>
            <a:ext cx="2192618" cy="135007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E963463-A210-12C7-D32F-DA13DFF8B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331" y="3730620"/>
            <a:ext cx="3050847" cy="1714546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FE5BBC2E-F109-A583-A9B4-7E28D2B87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/>
        </p:blipFill>
        <p:spPr bwMode="auto">
          <a:xfrm>
            <a:off x="8560574" y="4098934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1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STREAMINGS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252748" y="2261544"/>
            <a:ext cx="1479771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STREAMINGS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63235" y="1717194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GENRES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7" name="Conector angular 6"/>
          <p:cNvCxnSpPr>
            <a:cxnSpLocks/>
            <a:stCxn id="16" idx="2"/>
            <a:endCxn id="15" idx="1"/>
          </p:cNvCxnSpPr>
          <p:nvPr/>
        </p:nvCxnSpPr>
        <p:spPr>
          <a:xfrm rot="16200000" flipH="1">
            <a:off x="1411724" y="1565751"/>
            <a:ext cx="399119" cy="1282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92031"/>
              </p:ext>
            </p:extLst>
          </p:nvPr>
        </p:nvGraphicFramePr>
        <p:xfrm>
          <a:off x="2252748" y="2660664"/>
          <a:ext cx="151938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3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Slug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sub_title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</a:tbl>
          </a:graphicData>
        </a:graphic>
      </p:graphicFrame>
      <p:sp>
        <p:nvSpPr>
          <p:cNvPr id="20" name="Rectángulo redondeado 19"/>
          <p:cNvSpPr/>
          <p:nvPr/>
        </p:nvSpPr>
        <p:spPr>
          <a:xfrm>
            <a:off x="4109689" y="1860878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Seasons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22" name="Conector angular 21"/>
          <p:cNvCxnSpPr>
            <a:cxnSpLocks/>
            <a:stCxn id="15" idx="3"/>
            <a:endCxn id="20" idx="2"/>
          </p:cNvCxnSpPr>
          <p:nvPr/>
        </p:nvCxnSpPr>
        <p:spPr>
          <a:xfrm flipV="1">
            <a:off x="3732519" y="2151341"/>
            <a:ext cx="1083753" cy="2554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ndex of /images/flaticon-png/big">
            <a:extLst>
              <a:ext uri="{FF2B5EF4-FFF2-40B4-BE49-F238E27FC236}">
                <a16:creationId xmlns:a16="http://schemas.microsoft.com/office/drawing/2014/main" id="{52458320-A017-9437-CDE7-36F8A442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>
            <a:extLst>
              <a:ext uri="{FF2B5EF4-FFF2-40B4-BE49-F238E27FC236}">
                <a16:creationId xmlns:a16="http://schemas.microsoft.com/office/drawing/2014/main" id="{CD58EA9F-3A0F-FFF0-DC38-0BBD75CE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FC0F9E-7607-16A6-6714-F3736629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sp>
        <p:nvSpPr>
          <p:cNvPr id="28" name="Rectángulo redondeado 19">
            <a:extLst>
              <a:ext uri="{FF2B5EF4-FFF2-40B4-BE49-F238E27FC236}">
                <a16:creationId xmlns:a16="http://schemas.microsoft.com/office/drawing/2014/main" id="{D950BC38-DD6F-8816-135B-CF9B7A9E9EA7}"/>
              </a:ext>
            </a:extLst>
          </p:cNvPr>
          <p:cNvSpPr/>
          <p:nvPr/>
        </p:nvSpPr>
        <p:spPr>
          <a:xfrm>
            <a:off x="5895956" y="3730620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Episodes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0" name="Conector angular 21">
            <a:extLst>
              <a:ext uri="{FF2B5EF4-FFF2-40B4-BE49-F238E27FC236}">
                <a16:creationId xmlns:a16="http://schemas.microsoft.com/office/drawing/2014/main" id="{A04B73C4-5D44-C520-1F58-E27D2BAF4035}"/>
              </a:ext>
            </a:extLst>
          </p:cNvPr>
          <p:cNvCxnSpPr>
            <a:cxnSpLocks/>
            <a:stCxn id="32" idx="3"/>
            <a:endCxn id="28" idx="2"/>
          </p:cNvCxnSpPr>
          <p:nvPr/>
        </p:nvCxnSpPr>
        <p:spPr>
          <a:xfrm flipV="1">
            <a:off x="6053913" y="4021083"/>
            <a:ext cx="548626" cy="9455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1">
            <a:extLst>
              <a:ext uri="{FF2B5EF4-FFF2-40B4-BE49-F238E27FC236}">
                <a16:creationId xmlns:a16="http://schemas.microsoft.com/office/drawing/2014/main" id="{46AE9C31-2157-63F3-F539-2EA5CA12F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54088"/>
              </p:ext>
            </p:extLst>
          </p:nvPr>
        </p:nvGraphicFramePr>
        <p:xfrm>
          <a:off x="4713481" y="2518480"/>
          <a:ext cx="15797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743">
                  <a:extLst>
                    <a:ext uri="{9D8B030D-6E8A-4147-A177-3AD203B41FA5}">
                      <a16:colId xmlns:a16="http://schemas.microsoft.com/office/drawing/2014/main" val="43418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streaming_id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5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0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21142"/>
                  </a:ext>
                </a:extLst>
              </a:tr>
            </a:tbl>
          </a:graphicData>
        </a:graphic>
      </p:graphicFrame>
      <p:graphicFrame>
        <p:nvGraphicFramePr>
          <p:cNvPr id="32" name="Tabla 31">
            <a:extLst>
              <a:ext uri="{FF2B5EF4-FFF2-40B4-BE49-F238E27FC236}">
                <a16:creationId xmlns:a16="http://schemas.microsoft.com/office/drawing/2014/main" id="{E2C928A8-8B73-0AE5-EBC4-015BC410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02437"/>
              </p:ext>
            </p:extLst>
          </p:nvPr>
        </p:nvGraphicFramePr>
        <p:xfrm>
          <a:off x="4770982" y="4410326"/>
          <a:ext cx="12829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931">
                  <a:extLst>
                    <a:ext uri="{9D8B030D-6E8A-4147-A177-3AD203B41FA5}">
                      <a16:colId xmlns:a16="http://schemas.microsoft.com/office/drawing/2014/main" val="43418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seasons_id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5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0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video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21142"/>
                  </a:ext>
                </a:extLst>
              </a:tr>
            </a:tbl>
          </a:graphicData>
        </a:graphic>
      </p:graphicFrame>
      <p:sp>
        <p:nvSpPr>
          <p:cNvPr id="6" name="Rectángulo redondeado 15">
            <a:extLst>
              <a:ext uri="{FF2B5EF4-FFF2-40B4-BE49-F238E27FC236}">
                <a16:creationId xmlns:a16="http://schemas.microsoft.com/office/drawing/2014/main" id="{2B049EBF-26F0-F170-1D3A-615497884DDC}"/>
              </a:ext>
            </a:extLst>
          </p:cNvPr>
          <p:cNvSpPr/>
          <p:nvPr/>
        </p:nvSpPr>
        <p:spPr>
          <a:xfrm>
            <a:off x="151013" y="5363565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Directors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8" name="Conector angular 6">
            <a:extLst>
              <a:ext uri="{FF2B5EF4-FFF2-40B4-BE49-F238E27FC236}">
                <a16:creationId xmlns:a16="http://schemas.microsoft.com/office/drawing/2014/main" id="{A175C5FF-D393-B9F9-F0CF-79B9F5131418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941588" y="4052407"/>
            <a:ext cx="1500608" cy="1121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60FF02F-1F37-9D5E-1826-F5B98D4EC9BF}"/>
              </a:ext>
            </a:extLst>
          </p:cNvPr>
          <p:cNvSpPr/>
          <p:nvPr/>
        </p:nvSpPr>
        <p:spPr>
          <a:xfrm>
            <a:off x="2252746" y="4855224"/>
            <a:ext cx="1519383" cy="290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Trailer</a:t>
            </a:r>
            <a:endParaRPr lang="es-PE" dirty="0"/>
          </a:p>
        </p:txBody>
      </p:sp>
      <p:sp>
        <p:nvSpPr>
          <p:cNvPr id="27" name="Rectángulo redondeado 15">
            <a:extLst>
              <a:ext uri="{FF2B5EF4-FFF2-40B4-BE49-F238E27FC236}">
                <a16:creationId xmlns:a16="http://schemas.microsoft.com/office/drawing/2014/main" id="{AA6C3A88-FE41-2C59-46BB-187FE1705513}"/>
              </a:ext>
            </a:extLst>
          </p:cNvPr>
          <p:cNvSpPr/>
          <p:nvPr/>
        </p:nvSpPr>
        <p:spPr>
          <a:xfrm>
            <a:off x="86490" y="3173375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Starrings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FECF9B61-3D36-044A-F214-EDDB20F1E4F5}"/>
              </a:ext>
            </a:extLst>
          </p:cNvPr>
          <p:cNvCxnSpPr>
            <a:stCxn id="27" idx="2"/>
            <a:endCxn id="19" idx="1"/>
          </p:cNvCxnSpPr>
          <p:nvPr/>
        </p:nvCxnSpPr>
        <p:spPr>
          <a:xfrm rot="16200000" flipH="1">
            <a:off x="1512578" y="3017774"/>
            <a:ext cx="294106" cy="1186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2">
            <a:extLst>
              <a:ext uri="{FF2B5EF4-FFF2-40B4-BE49-F238E27FC236}">
                <a16:creationId xmlns:a16="http://schemas.microsoft.com/office/drawing/2014/main" id="{508A0962-E2AF-714C-68D0-4AACC53AB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/>
        </p:blipFill>
        <p:spPr bwMode="auto">
          <a:xfrm>
            <a:off x="8572149" y="4151986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8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INTEGRACIÓN VIMEO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>
            <a:extLst>
              <a:ext uri="{FF2B5EF4-FFF2-40B4-BE49-F238E27FC236}">
                <a16:creationId xmlns:a16="http://schemas.microsoft.com/office/drawing/2014/main" id="{52458320-A017-9437-CDE7-36F8A442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>
            <a:extLst>
              <a:ext uri="{FF2B5EF4-FFF2-40B4-BE49-F238E27FC236}">
                <a16:creationId xmlns:a16="http://schemas.microsoft.com/office/drawing/2014/main" id="{CD58EA9F-3A0F-FFF0-DC38-0BBD75CE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FC0F9E-7607-16A6-6714-F3736629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635AEE-27D0-5D53-D661-F0C8DA71B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/>
        </p:blipFill>
        <p:spPr bwMode="auto">
          <a:xfrm>
            <a:off x="8560574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19F4B1E-D81D-D5FB-07C3-333210AE9E6B}"/>
              </a:ext>
            </a:extLst>
          </p:cNvPr>
          <p:cNvSpPr txBox="1"/>
          <p:nvPr/>
        </p:nvSpPr>
        <p:spPr>
          <a:xfrm>
            <a:off x="263235" y="173734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https://github.com/vimeo/laravel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316274-2AD5-E4EF-21D8-EE0E66F30D73}"/>
              </a:ext>
            </a:extLst>
          </p:cNvPr>
          <p:cNvSpPr txBox="1"/>
          <p:nvPr/>
        </p:nvSpPr>
        <p:spPr>
          <a:xfrm>
            <a:off x="263235" y="22452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https://github.com/Owen-oj/laravel-getid3</a:t>
            </a:r>
          </a:p>
        </p:txBody>
      </p:sp>
    </p:spTree>
    <p:extLst>
      <p:ext uri="{BB962C8B-B14F-4D97-AF65-F5344CB8AC3E}">
        <p14:creationId xmlns:p14="http://schemas.microsoft.com/office/powerpoint/2010/main" val="226949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715185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BOTON SUSCRIPCIÓN DE PAYPAL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>
            <a:extLst>
              <a:ext uri="{FF2B5EF4-FFF2-40B4-BE49-F238E27FC236}">
                <a16:creationId xmlns:a16="http://schemas.microsoft.com/office/drawing/2014/main" id="{52458320-A017-9437-CDE7-36F8A442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>
            <a:extLst>
              <a:ext uri="{FF2B5EF4-FFF2-40B4-BE49-F238E27FC236}">
                <a16:creationId xmlns:a16="http://schemas.microsoft.com/office/drawing/2014/main" id="{CD58EA9F-3A0F-FFF0-DC38-0BBD75CE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FC0F9E-7607-16A6-6714-F3736629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5881A46-4ECD-5D43-0A1A-5201F6B547D8}"/>
              </a:ext>
            </a:extLst>
          </p:cNvPr>
          <p:cNvSpPr txBox="1"/>
          <p:nvPr/>
        </p:nvSpPr>
        <p:spPr>
          <a:xfrm>
            <a:off x="263235" y="1617240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https://developer.paypal.com/sdk/js/reference/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5DE54E-247B-5831-AC27-96DC8A262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/>
        </p:blipFill>
        <p:spPr bwMode="auto">
          <a:xfrm>
            <a:off x="8551551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715185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DE SUSCRIPCIÓN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>
            <a:extLst>
              <a:ext uri="{FF2B5EF4-FFF2-40B4-BE49-F238E27FC236}">
                <a16:creationId xmlns:a16="http://schemas.microsoft.com/office/drawing/2014/main" id="{52458320-A017-9437-CDE7-36F8A442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>
            <a:extLst>
              <a:ext uri="{FF2B5EF4-FFF2-40B4-BE49-F238E27FC236}">
                <a16:creationId xmlns:a16="http://schemas.microsoft.com/office/drawing/2014/main" id="{CD58EA9F-3A0F-FFF0-DC38-0BBD75CE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FC0F9E-7607-16A6-6714-F3736629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F5DE54E-247B-5831-AC27-96DC8A262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/>
        </p:blipFill>
        <p:spPr bwMode="auto">
          <a:xfrm>
            <a:off x="8551551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2760782" y="1900913"/>
            <a:ext cx="1732087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SUSCRIPTIONS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40318"/>
              </p:ext>
            </p:extLst>
          </p:nvPr>
        </p:nvGraphicFramePr>
        <p:xfrm>
          <a:off x="2568052" y="2429879"/>
          <a:ext cx="254222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222">
                  <a:extLst>
                    <a:ext uri="{9D8B030D-6E8A-4147-A177-3AD203B41FA5}">
                      <a16:colId xmlns:a16="http://schemas.microsoft.com/office/drawing/2014/main" val="905354275"/>
                    </a:ext>
                  </a:extLst>
                </a:gridCol>
              </a:tblGrid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04648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plan_id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97685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subcription_paypal_id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82610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start_date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9326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end_date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1731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72228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renewal_cancelled</a:t>
                      </a:r>
                      <a:r>
                        <a:rPr lang="es-PE" dirty="0"/>
                        <a:t> (1,0)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91195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renewal_cancelled_at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10254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63235" y="1676812"/>
            <a:ext cx="225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https://webhook.site/</a:t>
            </a:r>
          </a:p>
        </p:txBody>
      </p:sp>
    </p:spTree>
    <p:extLst>
      <p:ext uri="{BB962C8B-B14F-4D97-AF65-F5344CB8AC3E}">
        <p14:creationId xmlns:p14="http://schemas.microsoft.com/office/powerpoint/2010/main" val="253071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715185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Webhooks</a:t>
            </a:r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>
            <a:extLst>
              <a:ext uri="{FF2B5EF4-FFF2-40B4-BE49-F238E27FC236}">
                <a16:creationId xmlns:a16="http://schemas.microsoft.com/office/drawing/2014/main" id="{52458320-A017-9437-CDE7-36F8A442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>
            <a:extLst>
              <a:ext uri="{FF2B5EF4-FFF2-40B4-BE49-F238E27FC236}">
                <a16:creationId xmlns:a16="http://schemas.microsoft.com/office/drawing/2014/main" id="{CD58EA9F-3A0F-FFF0-DC38-0BBD75CE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FC0F9E-7607-16A6-6714-F3736629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F5DE54E-247B-5831-AC27-96DC8A262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/>
        </p:blipFill>
        <p:spPr bwMode="auto">
          <a:xfrm>
            <a:off x="8551551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63235" y="1676812"/>
            <a:ext cx="225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https://webhook.site/</a:t>
            </a:r>
          </a:p>
        </p:txBody>
      </p:sp>
      <p:pic>
        <p:nvPicPr>
          <p:cNvPr id="1026" name="Picture 2" descr="Webhooks Explained: What Are Webhooks and How Do They Work? | by Fikayo  Adepoju | Hookdeck | Medium">
            <a:extLst>
              <a:ext uri="{FF2B5EF4-FFF2-40B4-BE49-F238E27FC236}">
                <a16:creationId xmlns:a16="http://schemas.microsoft.com/office/drawing/2014/main" id="{8FEDE87D-47EE-4059-FA89-7499C7B7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53" y="2239025"/>
            <a:ext cx="5253220" cy="32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D05693D-9499-B769-5AA2-85499702535B}"/>
              </a:ext>
            </a:extLst>
          </p:cNvPr>
          <p:cNvSpPr/>
          <p:nvPr/>
        </p:nvSpPr>
        <p:spPr>
          <a:xfrm>
            <a:off x="852256" y="4678532"/>
            <a:ext cx="1748901" cy="568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PAYPAL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ACFD-CA0E-7D31-38C8-79B6506276EB}"/>
              </a:ext>
            </a:extLst>
          </p:cNvPr>
          <p:cNvSpPr/>
          <p:nvPr/>
        </p:nvSpPr>
        <p:spPr>
          <a:xfrm>
            <a:off x="4986366" y="4747274"/>
            <a:ext cx="2311079" cy="568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 API EN LARAVEL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983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ARQUITECTURA API REST</a:t>
            </a:r>
            <a:endParaRPr lang="en-U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4" descr="Angular (framework)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14" y="4651261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idor - Iconos gratis de electrón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5" y="4432300"/>
            <a:ext cx="1751012" cy="1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42379" y="2561626"/>
            <a:ext cx="2333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MYSQL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Servidor de cliente - Iconos gratis de computado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772" y="2315145"/>
            <a:ext cx="1108515" cy="11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Servidor de cliente - Iconos gratis de computado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63" y="5749485"/>
            <a:ext cx="1108515" cy="11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ervidor - Iconos gratis de tecnologí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53" y="4432300"/>
            <a:ext cx="1319212" cy="13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 rot="19560763">
            <a:off x="5278442" y="2176425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 rot="8767226">
            <a:off x="5500645" y="2444823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 rot="13202036">
            <a:off x="5415817" y="4327345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 rot="2413859">
            <a:off x="5207067" y="4601049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2196392" y="3362285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 derecha 18"/>
          <p:cNvSpPr/>
          <p:nvPr/>
        </p:nvSpPr>
        <p:spPr>
          <a:xfrm rot="10800000">
            <a:off x="2330759" y="3641286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3593001" y="2513051"/>
            <a:ext cx="10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187336" y="5115475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FROTEND STREAMING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371225" y="1491217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>
                <a:latin typeface="Arial" panose="020B0604020202020204" pitchFamily="34" charset="0"/>
                <a:cs typeface="Arial" panose="020B0604020202020204" pitchFamily="34" charset="0"/>
              </a:rPr>
              <a:t>ADMIN STREAMING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uth con JWT y Express.js — Desarrollo de softwa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7" y="2970459"/>
            <a:ext cx="1851245" cy="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ngular (framework)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14" y="778445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urso Laravel - Jóvenes Programadores">
            <a:extLst>
              <a:ext uri="{FF2B5EF4-FFF2-40B4-BE49-F238E27FC236}">
                <a16:creationId xmlns:a16="http://schemas.microsoft.com/office/drawing/2014/main" id="{27E591E8-664B-4F12-9407-6AB950C4B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5" y="2830964"/>
            <a:ext cx="1409522" cy="14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ySQL en host - Amazon RDS para MySQL - AWS">
            <a:extLst>
              <a:ext uri="{FF2B5EF4-FFF2-40B4-BE49-F238E27FC236}">
                <a16:creationId xmlns:a16="http://schemas.microsoft.com/office/drawing/2014/main" id="{537BD00E-B984-88E0-9EB0-440FC5B3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0" y="3083967"/>
            <a:ext cx="1853803" cy="95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1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63234" y="391696"/>
            <a:ext cx="7344066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ANÁLISIS Y REQUERIMIENTOS:</a:t>
            </a:r>
            <a:endParaRPr lang="en-U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04716" y="1574800"/>
            <a:ext cx="5176983" cy="4940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SubCategorias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Película, TV , Series,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Integración con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vimeo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Productos (A nivel de suscripción).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Planes de suscripción.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Checkout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Suscripción.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Permisos por tipo de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Webhook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Perfil del cliente.</a:t>
            </a: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Últimas noticias sobre Paypal | Cointelegrap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090" y="2627040"/>
            <a:ext cx="835116" cy="8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23104FE-1929-CF18-2473-96ABE9123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13" y="1688507"/>
            <a:ext cx="2399295" cy="151207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BB1FAA6-3FE1-B47D-C5BF-3B3B89A66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/>
        </p:blipFill>
        <p:spPr bwMode="auto">
          <a:xfrm>
            <a:off x="8048213" y="4305476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4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PRIMEROS PASOS …..</a:t>
            </a:r>
            <a:endParaRPr lang="en-U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04717" y="1697760"/>
            <a:ext cx="5096162" cy="11089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angular: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 new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streaming_tipo-nexflit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4717" y="3105150"/>
            <a:ext cx="5096162" cy="11089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en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Metronic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 serve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828199" y="4483148"/>
            <a:ext cx="5096162" cy="20319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LARAVEL (API):</a:t>
            </a:r>
          </a:p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composer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create-project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-app "8.5.*" </a:t>
            </a: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https://www.binaryboxtuts.com/php-tutorials/laravel-8-json-web-tokenjwt-authentication/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4978" y="2455856"/>
            <a:ext cx="511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ng generate module app-routing --flat --module=app</a:t>
            </a:r>
          </a:p>
        </p:txBody>
      </p:sp>
      <p:pic>
        <p:nvPicPr>
          <p:cNvPr id="10" name="Picture 10" descr="Index of /images/flaticon-png/big">
            <a:extLst>
              <a:ext uri="{FF2B5EF4-FFF2-40B4-BE49-F238E27FC236}">
                <a16:creationId xmlns:a16="http://schemas.microsoft.com/office/drawing/2014/main" id="{4146B6E7-86B6-8740-4E10-E9F0A0AAE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ndex of /images/flaticon-png/big">
            <a:extLst>
              <a:ext uri="{FF2B5EF4-FFF2-40B4-BE49-F238E27FC236}">
                <a16:creationId xmlns:a16="http://schemas.microsoft.com/office/drawing/2014/main" id="{3730CACF-6031-D1C6-3DE6-803488CC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B1C9F83-037F-1E08-B532-4D80D104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13" y="1688507"/>
            <a:ext cx="2399295" cy="151207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1599FED-E772-4C6C-2BC2-6C9ED7FE2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/>
        </p:blipFill>
        <p:spPr bwMode="auto">
          <a:xfrm>
            <a:off x="8048213" y="4305476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Estructura del </a:t>
            </a:r>
            <a:r>
              <a:rPr lang="es-MX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fronted</a:t>
            </a:r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…..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18676"/>
            <a:ext cx="6362700" cy="2019300"/>
          </a:xfrm>
          <a:prstGeom prst="rect">
            <a:avLst/>
          </a:prstGeom>
        </p:spPr>
      </p:pic>
      <p:pic>
        <p:nvPicPr>
          <p:cNvPr id="1026" name="Picture 2" descr="Angular Lazy Load Routing with Route Guards Part-1 - YouTub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4" t="8211" r="7514" b="9355"/>
          <a:stretch/>
        </p:blipFill>
        <p:spPr bwMode="auto">
          <a:xfrm>
            <a:off x="628650" y="1717194"/>
            <a:ext cx="3918877" cy="222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67461"/>
              </p:ext>
            </p:extLst>
          </p:nvPr>
        </p:nvGraphicFramePr>
        <p:xfrm>
          <a:off x="4708729" y="1931893"/>
          <a:ext cx="1926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38">
                  <a:extLst>
                    <a:ext uri="{9D8B030D-6E8A-4147-A177-3AD203B41FA5}">
                      <a16:colId xmlns:a16="http://schemas.microsoft.com/office/drawing/2014/main" val="383514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2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Courses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0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7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84477"/>
                  </a:ext>
                </a:extLst>
              </a:tr>
            </a:tbl>
          </a:graphicData>
        </a:graphic>
      </p:graphicFrame>
      <p:cxnSp>
        <p:nvCxnSpPr>
          <p:cNvPr id="20" name="Conector recto de flecha 19"/>
          <p:cNvCxnSpPr/>
          <p:nvPr/>
        </p:nvCxnSpPr>
        <p:spPr>
          <a:xfrm flipV="1">
            <a:off x="6743700" y="895503"/>
            <a:ext cx="400050" cy="121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7445088" y="199618"/>
          <a:ext cx="1193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47">
                  <a:extLst>
                    <a:ext uri="{9D8B030D-6E8A-4147-A177-3AD203B41FA5}">
                      <a16:colId xmlns:a16="http://schemas.microsoft.com/office/drawing/2014/main" val="3863172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4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2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51645"/>
                  </a:ext>
                </a:extLst>
              </a:tr>
            </a:tbl>
          </a:graphicData>
        </a:graphic>
      </p:graphicFrame>
      <p:cxnSp>
        <p:nvCxnSpPr>
          <p:cNvPr id="23" name="Conector recto de flecha 22"/>
          <p:cNvCxnSpPr/>
          <p:nvPr/>
        </p:nvCxnSpPr>
        <p:spPr>
          <a:xfrm>
            <a:off x="6704877" y="2828713"/>
            <a:ext cx="534123" cy="5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7119279" y="3413562"/>
          <a:ext cx="1193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47">
                  <a:extLst>
                    <a:ext uri="{9D8B030D-6E8A-4147-A177-3AD203B41FA5}">
                      <a16:colId xmlns:a16="http://schemas.microsoft.com/office/drawing/2014/main" val="3863172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4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2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51645"/>
                  </a:ext>
                </a:extLst>
              </a:tr>
            </a:tbl>
          </a:graphicData>
        </a:graphic>
      </p:graphicFrame>
      <p:cxnSp>
        <p:nvCxnSpPr>
          <p:cNvPr id="27" name="Conector recto de flecha 26"/>
          <p:cNvCxnSpPr/>
          <p:nvPr/>
        </p:nvCxnSpPr>
        <p:spPr>
          <a:xfrm>
            <a:off x="6991350" y="2381250"/>
            <a:ext cx="1495425" cy="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8843358" y="2215523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app.module.ts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1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Estructura del </a:t>
            </a:r>
            <a:r>
              <a:rPr lang="es-MX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fronted</a:t>
            </a:r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…..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53" y="3734081"/>
            <a:ext cx="3970703" cy="2960556"/>
          </a:xfrm>
          <a:prstGeom prst="rect">
            <a:avLst/>
          </a:prstGeom>
        </p:spPr>
      </p:pic>
      <p:pic>
        <p:nvPicPr>
          <p:cNvPr id="2050" name="Picture 2" descr="Conditionally lazy load modules in Angular | by Madhu Sudhana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5" y="1717194"/>
            <a:ext cx="3259503" cy="24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4394404" y="1717194"/>
          <a:ext cx="1926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38">
                  <a:extLst>
                    <a:ext uri="{9D8B030D-6E8A-4147-A177-3AD203B41FA5}">
                      <a16:colId xmlns:a16="http://schemas.microsoft.com/office/drawing/2014/main" val="383514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Courses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2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Reports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0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7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84477"/>
                  </a:ext>
                </a:extLst>
              </a:tr>
            </a:tbl>
          </a:graphicData>
        </a:graphic>
      </p:graphicFrame>
      <p:cxnSp>
        <p:nvCxnSpPr>
          <p:cNvPr id="10" name="Conector recto de flecha 9"/>
          <p:cNvCxnSpPr/>
          <p:nvPr/>
        </p:nvCxnSpPr>
        <p:spPr>
          <a:xfrm flipV="1">
            <a:off x="6442362" y="895504"/>
            <a:ext cx="701388" cy="102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/>
          <p:cNvGraphicFramePr>
            <a:graphicFrameLocks noGrp="1"/>
          </p:cNvGraphicFramePr>
          <p:nvPr/>
        </p:nvGraphicFramePr>
        <p:xfrm>
          <a:off x="7445088" y="199618"/>
          <a:ext cx="1193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47">
                  <a:extLst>
                    <a:ext uri="{9D8B030D-6E8A-4147-A177-3AD203B41FA5}">
                      <a16:colId xmlns:a16="http://schemas.microsoft.com/office/drawing/2014/main" val="3863172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4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2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51645"/>
                  </a:ext>
                </a:extLst>
              </a:tr>
            </a:tbl>
          </a:graphicData>
        </a:graphic>
      </p:graphicFrame>
      <p:cxnSp>
        <p:nvCxnSpPr>
          <p:cNvPr id="16" name="Conector recto de flecha 15"/>
          <p:cNvCxnSpPr>
            <a:endCxn id="20" idx="1"/>
          </p:cNvCxnSpPr>
          <p:nvPr/>
        </p:nvCxnSpPr>
        <p:spPr>
          <a:xfrm>
            <a:off x="6396037" y="2986951"/>
            <a:ext cx="1495425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396037" y="1895475"/>
            <a:ext cx="1495425" cy="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17"/>
          <p:cNvGraphicFramePr>
            <a:graphicFrameLocks noGrp="1"/>
          </p:cNvGraphicFramePr>
          <p:nvPr/>
        </p:nvGraphicFramePr>
        <p:xfrm>
          <a:off x="8041811" y="1714980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courses.module.ts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/>
        </p:nvGraphicFramePr>
        <p:xfrm>
          <a:off x="7698911" y="2406407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sales.module.ts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  <p:cxnSp>
        <p:nvCxnSpPr>
          <p:cNvPr id="5" name="Conector recto de flecha 4"/>
          <p:cNvCxnSpPr/>
          <p:nvPr/>
        </p:nvCxnSpPr>
        <p:spPr>
          <a:xfrm>
            <a:off x="6320442" y="2601669"/>
            <a:ext cx="128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7891462" y="2986951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users.module.ts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8041811" y="3734081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app.routing.module.ts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  <p:cxnSp>
        <p:nvCxnSpPr>
          <p:cNvPr id="22" name="Conector recto de flecha 21"/>
          <p:cNvCxnSpPr/>
          <p:nvPr/>
        </p:nvCxnSpPr>
        <p:spPr>
          <a:xfrm>
            <a:off x="6320442" y="3377476"/>
            <a:ext cx="1721369" cy="35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6396037" y="1047905"/>
            <a:ext cx="900113" cy="142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6442362" y="1200306"/>
            <a:ext cx="1006188" cy="17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1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Estructura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de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suscripción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9990F-2E58-11FC-88F3-EA0659C0C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33"/>
          <a:stretch/>
        </p:blipFill>
        <p:spPr bwMode="auto">
          <a:xfrm>
            <a:off x="263235" y="2514600"/>
            <a:ext cx="29019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7D1FC6-F244-D45C-87E9-59F22BC06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6" b="42654"/>
          <a:stretch/>
        </p:blipFill>
        <p:spPr bwMode="auto">
          <a:xfrm>
            <a:off x="4245530" y="2381435"/>
            <a:ext cx="2901950" cy="20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306D41B-E6B2-E884-EC0F-C417133EB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5"/>
          <a:stretch/>
        </p:blipFill>
        <p:spPr bwMode="auto">
          <a:xfrm>
            <a:off x="8435790" y="2121763"/>
            <a:ext cx="2901950" cy="289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DFFBC56B-3627-1382-FFB5-A79D6A6344BD}"/>
              </a:ext>
            </a:extLst>
          </p:cNvPr>
          <p:cNvCxnSpPr>
            <a:stCxn id="1026" idx="2"/>
            <a:endCxn id="1028" idx="0"/>
          </p:cNvCxnSpPr>
          <p:nvPr/>
        </p:nvCxnSpPr>
        <p:spPr>
          <a:xfrm rot="5400000" flipH="1" flipV="1">
            <a:off x="2724374" y="1371270"/>
            <a:ext cx="1961965" cy="3982295"/>
          </a:xfrm>
          <a:prstGeom prst="bentConnector5">
            <a:avLst>
              <a:gd name="adj1" fmla="val -11652"/>
              <a:gd name="adj2" fmla="val 46656"/>
              <a:gd name="adj3" fmla="val 130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441B70BB-155F-6EB7-2341-537B97D24438}"/>
              </a:ext>
            </a:extLst>
          </p:cNvPr>
          <p:cNvCxnSpPr>
            <a:stCxn id="1028" idx="2"/>
            <a:endCxn id="4" idx="0"/>
          </p:cNvCxnSpPr>
          <p:nvPr/>
        </p:nvCxnSpPr>
        <p:spPr>
          <a:xfrm rot="5400000" flipH="1" flipV="1">
            <a:off x="6614234" y="1204034"/>
            <a:ext cx="2354802" cy="4190260"/>
          </a:xfrm>
          <a:prstGeom prst="bentConnector5">
            <a:avLst>
              <a:gd name="adj1" fmla="val -9708"/>
              <a:gd name="adj2" fmla="val 48941"/>
              <a:gd name="adj3" fmla="val 114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90DAE4D-531B-3BF4-9956-F0C1629C3E12}"/>
              </a:ext>
            </a:extLst>
          </p:cNvPr>
          <p:cNvSpPr txBox="1"/>
          <p:nvPr/>
        </p:nvSpPr>
        <p:spPr>
          <a:xfrm>
            <a:off x="347842" y="5458690"/>
            <a:ext cx="773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https://developer.paypal.com/docs/api/catalog-products/v1/#products_create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26C3A5F-1FB1-117C-7450-73F3CEAC04F3}"/>
              </a:ext>
            </a:extLst>
          </p:cNvPr>
          <p:cNvSpPr txBox="1"/>
          <p:nvPr/>
        </p:nvSpPr>
        <p:spPr>
          <a:xfrm>
            <a:off x="347841" y="5828022"/>
            <a:ext cx="743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https://developer.paypal.com/docs/api/subscriptions/v1/#plans_create</a:t>
            </a:r>
          </a:p>
        </p:txBody>
      </p:sp>
    </p:spTree>
    <p:extLst>
      <p:ext uri="{BB962C8B-B14F-4D97-AF65-F5344CB8AC3E}">
        <p14:creationId xmlns:p14="http://schemas.microsoft.com/office/powerpoint/2010/main" val="151278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INTEGRACIÓN PAYPAL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>
            <a:extLst>
              <a:ext uri="{FF2B5EF4-FFF2-40B4-BE49-F238E27FC236}">
                <a16:creationId xmlns:a16="http://schemas.microsoft.com/office/drawing/2014/main" id="{52458320-A017-9437-CDE7-36F8A442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>
            <a:extLst>
              <a:ext uri="{FF2B5EF4-FFF2-40B4-BE49-F238E27FC236}">
                <a16:creationId xmlns:a16="http://schemas.microsoft.com/office/drawing/2014/main" id="{CD58EA9F-3A0F-FFF0-DC38-0BBD75CE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FC0F9E-7607-16A6-6714-F3736629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CDBE3E0-2723-927D-DC03-2B0B3908A069}"/>
              </a:ext>
            </a:extLst>
          </p:cNvPr>
          <p:cNvSpPr txBox="1"/>
          <p:nvPr/>
        </p:nvSpPr>
        <p:spPr>
          <a:xfrm>
            <a:off x="263235" y="2890706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https://github.com/leifermendez/laravel-paypal-subscription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64D6BD08-077B-6C54-2C4F-D6E03527E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78" y="1591137"/>
            <a:ext cx="283282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OBTENER LLAVES: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600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PAYPAL_CLIENT_ID=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xxxxxxxxxxxx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PAYPAL_SECRET=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xxxxxxxxxxxx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PAYPAL_APP_MODE=test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endParaRPr kumimoji="0" lang="es-PE" altLang="es-PE" sz="4000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76D6D1-5C08-855C-C966-620B5DDA7B80}"/>
              </a:ext>
            </a:extLst>
          </p:cNvPr>
          <p:cNvSpPr txBox="1"/>
          <p:nvPr/>
        </p:nvSpPr>
        <p:spPr>
          <a:xfrm>
            <a:off x="345082" y="3341399"/>
            <a:ext cx="1844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-apple-system"/>
              </a:rPr>
              <a:t>Productos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23DD6D6E-6C92-E35E-60C9-2E56131A6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83" y="3912954"/>
            <a:ext cx="2720846" cy="132755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BB28CC5-87A5-6250-C22E-100EE6744B99}"/>
              </a:ext>
            </a:extLst>
          </p:cNvPr>
          <p:cNvSpPr txBox="1"/>
          <p:nvPr/>
        </p:nvSpPr>
        <p:spPr>
          <a:xfrm>
            <a:off x="3732519" y="3298376"/>
            <a:ext cx="1844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-apple-system"/>
              </a:rPr>
              <a:t>Planes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E340A174-0EAA-DFEA-0CAE-813F80F49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799" y="3260038"/>
            <a:ext cx="2601481" cy="2634074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A80EF6D3-C0BA-8818-FF3B-47A75CFE6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/>
        </p:blipFill>
        <p:spPr bwMode="auto">
          <a:xfrm>
            <a:off x="8560574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0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INTEGRACIÓN PAYPAL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>
            <a:extLst>
              <a:ext uri="{FF2B5EF4-FFF2-40B4-BE49-F238E27FC236}">
                <a16:creationId xmlns:a16="http://schemas.microsoft.com/office/drawing/2014/main" id="{52458320-A017-9437-CDE7-36F8A442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>
            <a:extLst>
              <a:ext uri="{FF2B5EF4-FFF2-40B4-BE49-F238E27FC236}">
                <a16:creationId xmlns:a16="http://schemas.microsoft.com/office/drawing/2014/main" id="{CD58EA9F-3A0F-FFF0-DC38-0BBD75CE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FC0F9E-7607-16A6-6714-F3736629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A80EF6D3-C0BA-8818-FF3B-47A75CFE6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/>
        </p:blipFill>
        <p:spPr bwMode="auto">
          <a:xfrm>
            <a:off x="8560574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9068057-9AF1-3D1E-0DC4-A131FBD1AE6D}"/>
              </a:ext>
            </a:extLst>
          </p:cNvPr>
          <p:cNvSpPr txBox="1"/>
          <p:nvPr/>
        </p:nvSpPr>
        <p:spPr>
          <a:xfrm>
            <a:off x="263235" y="1898403"/>
            <a:ext cx="8036832" cy="3950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Especifica la frecuencia de facturación del ciclo. Utiliza la propiedad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interval_unit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indicar la unidad de tiempo (por ejemplo,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"MONTH"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mensual) y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interval_count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especificar la cantidad de unidades de tiempo entre cada ciclo.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tenure_type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Indica el tipo de período para el ciclo. En este caso, utilizamos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"TRIAL"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el primer ciclo, que representa el período de prueba, y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"REGULAR"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los ciclos posteriores, que representan el período regular de facturación.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Indica el orden en el que se aplican los ciclos. En el ejemplo, el primer ciclo (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es el período de prueba, y el segundo ciclo (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es el período regular.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total_cycles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Especifica la cantidad total de ciclos que ocurrirán para el ciclo actual. En el ejemplo, el primer ciclo de prueba tiene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total_cycles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 que significa que solo habrá un ciclo de prueba. Para el ciclo regular, utilizamos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total_cycles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indicar que no hay un límite en la cantidad de ciclos.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pricing_scheme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Permite especificar el esquema de precios para el ciclo. En el ejemplo, utilizamos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fixed_price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establecer un precio fijo para el ciclo regular. El precio se define en la propiedad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fixed_price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utilizando las propiedades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(valor del precio) y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currency_code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(código de la moneda, por ejemplo,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"USD"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dólares estadounidenses).</a:t>
            </a:r>
          </a:p>
        </p:txBody>
      </p:sp>
    </p:spTree>
    <p:extLst>
      <p:ext uri="{BB962C8B-B14F-4D97-AF65-F5344CB8AC3E}">
        <p14:creationId xmlns:p14="http://schemas.microsoft.com/office/powerpoint/2010/main" val="2600254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849C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1624</TotalTime>
  <Words>544</Words>
  <Application>Microsoft Office PowerPoint</Application>
  <PresentationFormat>Panorámica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Symbol</vt:lpstr>
      <vt:lpstr>Tahoma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Latitude 3580</cp:lastModifiedBy>
  <cp:revision>55</cp:revision>
  <dcterms:created xsi:type="dcterms:W3CDTF">2023-06-16T13:44:59Z</dcterms:created>
  <dcterms:modified xsi:type="dcterms:W3CDTF">2023-10-18T19:45:01Z</dcterms:modified>
</cp:coreProperties>
</file>