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1.jpeg" ContentType="image/jpeg"/>
  <Override PartName="/ppt/media/image10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64D0706-A1C4-4BB3-B254-B65BC74063E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Internet of Things and Embedded Development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2149560"/>
            <a:ext cx="9071640" cy="447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Or </a:t>
            </a:r>
            <a:endParaRPr/>
          </a:p>
          <a:p>
            <a:pPr algn="ctr"/>
            <a:r>
              <a:rPr lang="en-US" sz="2000">
                <a:latin typeface="Arial"/>
              </a:rPr>
              <a:t>How to Contribute to the Robot Apocalypse </a:t>
            </a:r>
            <a:endParaRPr/>
          </a:p>
          <a:p>
            <a:pPr algn="ctr"/>
            <a:r>
              <a:rPr lang="en-US" sz="2000">
                <a:latin typeface="Arial"/>
              </a:rPr>
              <a:t>with the .NET Micro Framework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600">
                <a:latin typeface="Arial"/>
              </a:rPr>
              <a:t>Copyright Ray Stevens 3, www.dieselsweeties.com</a:t>
            </a:r>
            <a:endParaRPr/>
          </a:p>
          <a:p>
            <a:pPr algn="ctr"/>
            <a:endParaRPr/>
          </a:p>
          <a:p>
            <a:r>
              <a:rPr lang="en-US" sz="1200">
                <a:latin typeface="Arial"/>
              </a:rPr>
              <a:t>Michael Phelps</a:t>
            </a:r>
            <a:endParaRPr/>
          </a:p>
          <a:p>
            <a:r>
              <a:rPr lang="en-US" sz="1200">
                <a:latin typeface="Arial"/>
              </a:rPr>
              <a:t>Phelps Consulting.</a:t>
            </a:r>
            <a:endParaRPr/>
          </a:p>
          <a:p>
            <a:r>
              <a:rPr lang="en-US" sz="1200">
                <a:latin typeface="Arial"/>
              </a:rPr>
              <a:t>Think software, not swimwear.</a:t>
            </a:r>
            <a:endParaRPr/>
          </a:p>
          <a:p>
            <a:r>
              <a:rPr lang="en-US" sz="1200">
                <a:latin typeface="Arial"/>
              </a:rPr>
              <a:t>Copyright 2015, All rights reserved.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558960" y="3108960"/>
            <a:ext cx="2933280" cy="22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Maker Platforms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Arduino – Everyone get “</a:t>
            </a:r>
            <a:r>
              <a:rPr lang="en-US" sz="3200">
                <a:latin typeface="Arial"/>
              </a:rPr>
              <a:t>The Arduino Starter Kit</a:t>
            </a:r>
            <a:r>
              <a:rPr lang="en-US" sz="3200">
                <a:latin typeface="Arial"/>
              </a:rPr>
              <a:t>”! Limited C/C++, but pretty easy. Great intro to electronics.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Netduino</a:t>
            </a:r>
            <a:r>
              <a:rPr lang="en-US" sz="3200">
                <a:latin typeface="Arial"/>
              </a:rPr>
              <a:t> – NetMF, Arduino compatible.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GHI</a:t>
            </a:r>
            <a:r>
              <a:rPr lang="en-US" sz="3200">
                <a:latin typeface="Arial"/>
              </a:rPr>
              <a:t> FEZ – NetMF, great vendor support, MS partner for Gadgeteer. Open source and proprietary boards. Production ready options available.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others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Meet the.NET Micro Framework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Created by MS around ~2004. Basis was the SPOT smartwatch. (Smart Personal Objects Technology)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SPOT is dead, but .NetMF came out of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64KB RAM or better.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 </a:t>
            </a:r>
            <a:r>
              <a:rPr i="1" lang="en-US" sz="3200">
                <a:latin typeface="Arial"/>
              </a:rPr>
              <a:t>clone</a:t>
            </a:r>
            <a:r>
              <a:rPr lang="en-US" sz="3200">
                <a:latin typeface="Arial"/>
              </a:rPr>
              <a:t> of the full .NET framework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C#, VB only.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 machine code.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Interpreted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 JIT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 unsafe code.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source, part of .NET Foundation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Getting Started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a development board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Visual Studio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NetMF SDK – version will be specific to the board you choose.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Vendor specific extensions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Firmware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vendor has a getting started page that tells you what to install, and in what order.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Gadgeteer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Rapid prototyping platform.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Standardizes electrical connectors.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Wrapper class libraries and designers for many devices.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Hides the infinite loop, uses an event dispatcher.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Blinky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Blinky is the embedded equivalent of “Hello World!”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Your dev environment works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device can power on and initialize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You can deploy to the device/communicate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Basic hardware functionality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“</a:t>
            </a:r>
            <a:r>
              <a:rPr lang="en-US" sz="4400">
                <a:latin typeface="Arial"/>
              </a:rPr>
              <a:t>I”s and “O”s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some basic objects for getting input and sending output.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InputPort – Reads a binary input.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OutputPort – Sends a binary output.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AnalogInput – Reads an analog input (resolution is ADC dependent). Value is either an int or double between 0 and 1 inclusive.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PWM – Pulse Width Modulation. Method of simulating an analog output without a DAC.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Interrupts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Interrupt Port – Fires event on input changes.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Interrupts prevent the need to poll.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Improve efficiency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Other Types of “I” and “O”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Complicated messaging protocols are supported in software depending on your device.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I2C (Inter-Integrated Circuit) – One way chip communications on a single PCB.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SPI (Serial Peripheral Interface) – Two way chip communications on a single PCB.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 (Controller Area Network) – Multi master communication bus. Noise tolerant. Good for connecting devices over long distances (max 1000 meters) and in industrial environments.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More complicated demo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SPOT IO objects and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Gadgeteer IO objects and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encapsulation of IO in a class.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Key Framework Features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Generics. No plans due to performance hit.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Lots of casting if you use the collection types.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raw arrays of the correct type.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Linq. </a:t>
            </a:r>
            <a:r>
              <a:rPr lang="en-US" sz="3200">
                <a:latin typeface="Arial"/>
              </a:rPr>
              <a:t>Microlinq</a:t>
            </a:r>
            <a:r>
              <a:rPr lang="en-US" sz="3200">
                <a:latin typeface="Arial"/>
              </a:rPr>
              <a:t> may help.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Extension methods (may need to </a:t>
            </a:r>
            <a:r>
              <a:rPr lang="en-US" sz="3200">
                <a:latin typeface="Arial"/>
              </a:rPr>
              <a:t>define</a:t>
            </a:r>
            <a:r>
              <a:rPr lang="en-US" sz="3200">
                <a:latin typeface="Arial"/>
              </a:rPr>
              <a:t> ExtensionAttribute)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Lambda syntax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What's a “Thing”?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device with computer hardware and software, designed for a dedicated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Interacts with the environment or user by acquiring data and acting on it in some way.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NetMF is Not Real Time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(“Time Critical”) means: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Guaranteeing that inputs and outputs are handled based on a time constraint.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Generally accepted to be </a:t>
            </a:r>
            <a:r>
              <a:rPr b="1" lang="en-US" sz="2800">
                <a:latin typeface="Arial"/>
              </a:rPr>
              <a:t>ms</a:t>
            </a:r>
            <a:r>
              <a:rPr lang="en-US" sz="2800">
                <a:latin typeface="Arial"/>
              </a:rPr>
              <a:t> or </a:t>
            </a:r>
            <a:r>
              <a:rPr b="1" lang="en-US" sz="2800">
                <a:latin typeface="Arial"/>
              </a:rPr>
              <a:t>us</a:t>
            </a:r>
            <a:r>
              <a:rPr lang="en-US" sz="2800">
                <a:latin typeface="Arial"/>
              </a:rPr>
              <a:t> response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always at least two NetMF threads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Application code (what you write)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Garbage collector (can preempt you any time it wants)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Thread scheduler</a:t>
            </a:r>
            <a:r>
              <a:rPr lang="en-US" sz="3200">
                <a:latin typeface="Arial"/>
              </a:rPr>
              <a:t> is simple 20ms time slices.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Heavy GC or threading  = lost data.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 and Threading Demos!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Faking Real Time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 can be </a:t>
            </a:r>
            <a:r>
              <a:rPr lang="en-US" sz="3200">
                <a:latin typeface="Arial"/>
              </a:rPr>
              <a:t>avoided</a:t>
            </a:r>
            <a:r>
              <a:rPr lang="en-US" sz="3200">
                <a:latin typeface="Arial"/>
              </a:rPr>
              <a:t> mostly like </a:t>
            </a:r>
            <a:r>
              <a:rPr lang="en-US" sz="3200">
                <a:latin typeface="Arial"/>
              </a:rPr>
              <a:t>full</a:t>
            </a:r>
            <a:r>
              <a:rPr lang="en-US" sz="3200">
                <a:latin typeface="Arial"/>
              </a:rPr>
              <a:t> framework.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Avoid boxing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Statelessness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Reusable object pools. Circular buffers are good.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Avoid strings (immutability)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Structs are treated like reference types!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a real example, search for “netmf quadcopter”.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Lots of testing!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Testing? Failures? Who cares?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are the ramifications of code failure for these types of devices?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Toys/games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Appliances – like an alarm clock or coffee maker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Automated industrial machines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Machines with an operator/passenger, medical devices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Toys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Nothing lost.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users.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291840" y="3108960"/>
            <a:ext cx="635472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appliances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Alarm clock – user doesn't wake 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Coffee maker – user doesn't wake 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Washing machine – property damage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Small claims (but not always)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22960" y="5394960"/>
            <a:ext cx="2468880" cy="2024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583680" y="4572000"/>
            <a:ext cx="292608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Industrial Machines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crash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Production line stoppage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requirements may apply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shareholders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damage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Lost products and materials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Big lawsuits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943600" y="4023360"/>
            <a:ext cx="393192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Passenger Devices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Machine/operator interference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Medical devices – over/under dosage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Aircraft - crashes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requirements may apply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Injured or dead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governmental authorities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insurance companies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public/watchdog groups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Criminal court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Prison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943600" y="4937760"/>
            <a:ext cx="3566160" cy="21945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943600" y="2560320"/>
            <a:ext cx="3566160" cy="23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Security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is as important as in hosted software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(Hackers) have your device and your code.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deficiencies in current devices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</a:t>
            </a:r>
            <a:r>
              <a:rPr lang="en-US" sz="2800">
                <a:latin typeface="Arial"/>
              </a:rPr>
              <a:t>ATM</a:t>
            </a:r>
            <a:r>
              <a:rPr lang="en-US" sz="2800">
                <a:latin typeface="Arial"/>
              </a:rPr>
              <a:t>s can flash firmware from a USB stick, allowing arbitrary code to be loaded.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</a:t>
            </a:r>
            <a:r>
              <a:rPr lang="en-US" sz="2800">
                <a:latin typeface="Arial"/>
              </a:rPr>
              <a:t>insulin</a:t>
            </a:r>
            <a:r>
              <a:rPr lang="en-US" sz="2800">
                <a:latin typeface="Arial"/>
              </a:rPr>
              <a:t> pumps have unprotected wireless interface. An attacker can control all settings, including dosage.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Vehicles with </a:t>
            </a:r>
            <a:r>
              <a:rPr lang="en-US" sz="2800">
                <a:latin typeface="Arial"/>
              </a:rPr>
              <a:t>OnStar</a:t>
            </a:r>
            <a:r>
              <a:rPr lang="en-US" sz="2800">
                <a:latin typeface="Arial"/>
              </a:rPr>
              <a:t> can be hacked via the diagnostic port, allowing remote control of throttle, brakes, locks, etc.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Methods for Testing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 actual device (post production)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Testing delayed until after manufacturing.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Defect cost is high, potentially dangerous.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Feedback loop is long.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Unit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Short feedback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Nobody dies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Mock the device 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Deploy tests as POST if possible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MFUnit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Limited, but effective.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in the NetMF emulator.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Note that GHI assemblies throw exceptions when used with MFUnit. Put code to be tested into a class library that is pure NetMF only.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an “Internet of Things”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 ecosystem of things that talk to other things via networks.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Over wifi, bluetooth, LAN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Local (Intranet)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Remote (Internet)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Market is expanding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303520" y="3200400"/>
            <a:ext cx="4304880" cy="40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Mocking &amp; Dependency Injection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InputPort, OutputPort, etc. are sealed, no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Gadgeteer also sealed, no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to do? 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MFMock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Wraps core IO objects with interface layer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Gives basis for dependency injection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Mock inputs with multiple data samples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Mock outputs with record of changes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Allows 100% coverage for SPOT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 Recommendations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for Non Trivial Projects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Gadgeteer - startup and pin assignments.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the Native SPOT IO objects.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NetMF class library projects.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 with MFUnit and MFMock.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 other objects for mocking support.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Challenges for Nontrivial Devices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many fields of discipline involved. You might need people for one or more of the following.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Electrical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Mechanical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Custom Domain Expertise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Programming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Manufacturing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Electrical Engineering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Determine what ICs, passive, active components 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PCB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FCC noise compliance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Radio transmissions and antenna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interconnects and protocols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Amplifiers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Optical isolation &amp; other device protections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Mechanical Engineering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Linear motion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Hydraulics/Pneumatics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Solenoids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Rotary motion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Motors (AC, DC, Stepper)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Positional feedback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Proportional sensors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Encoders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Custom Domain Expertise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Pace maker – bioelectrical signals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Insulin pump – biochemistry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Paint matching machine – color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Segway – balancing physics.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Thermostat – HVAC and thermodynamics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code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Troubleshooting and debugging logs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In-field software and firmware updates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Cloud services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On-premise services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Manufacturing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PCB printing, population, soldering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components and enclosure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Assembly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Packaging and shipping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Windows 10 IoT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Windows 10 IoT</a:t>
            </a:r>
            <a:r>
              <a:rPr lang="en-US" sz="3200">
                <a:latin typeface="Arial"/>
              </a:rPr>
              <a:t> Is part of Universal Windows Platform.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of what we covered is still relevant.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Small Device” for W10 IoT is 256MB Ram, 2GB storage.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Can run on </a:t>
            </a:r>
            <a:r>
              <a:rPr lang="en-US" sz="3200">
                <a:latin typeface="Arial"/>
              </a:rPr>
              <a:t>Raspberry Pi 2</a:t>
            </a:r>
            <a:r>
              <a:rPr lang="en-US" sz="3200">
                <a:latin typeface="Arial"/>
              </a:rPr>
              <a:t> right now, in preview.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New API</a:t>
            </a:r>
            <a:r>
              <a:rPr lang="en-US" sz="3200">
                <a:latin typeface="Arial"/>
              </a:rPr>
              <a:t> To support IO.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Full .NET capabilities in .NET Core. Meaning generics, Linq, etc.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NetMF still around</a:t>
            </a:r>
            <a:r>
              <a:rPr lang="en-US" sz="3200">
                <a:latin typeface="Arial"/>
              </a:rPr>
              <a:t>, continues to exist for smaller devices. Not intended to be supplanted by Win10 IoT. 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to be an IoT Developer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Have you ever used one of these?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Web service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Congratulations, you are already an IoT developer.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Networking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Connecting is trivial.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Communicating is limited. Simpler is better.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WebAPI can do heavy lifting for you.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Consider authentication.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Higher powered devices can use SSL.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Networking &amp; Azure Web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Client Application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Just the beginning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Subjective opinion time!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market is huge. There is room for both embedded devs and enterprise devs.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At the beginning of the market like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Smart phones in 2007.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Internet in early/mid 1990's.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Sliced bread in 1928.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Area 515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 Des Moines Maker Space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Place to work on your projects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Tools, facility,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Membership &amp; 24/7 access available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Area515.org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1731 Grand Ave, near sculpture park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house Tuesday evenings, robot build Thursdays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End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real this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 now? Stick up your hand!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 later?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@MikeVPhelps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mvphelps@gmail.com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GitHub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https://github.com/mvphelps/MFMock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https://github.com/mvphelps/Presentations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Thanks for coming!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97280" y="1920240"/>
            <a:ext cx="777240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IoT is really Embedded Development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meat of IoT is in the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Devices that do the 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transmission (the “Internet” part) simply adds transmission and persistence.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Analysis and aggregation of the (big) data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– Full OS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a complete OS like Linux, Windows, Embedded/CE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Raspberry Pi - Linux. Code in Python, C, C++, many others. Win10 soon!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BeagleBoard – Linux. Code in BoneScript, a JS library in NodeJs.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Lower performance, lots of overhead.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Big resources.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– Bare Metal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without 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are responsible for basic services like memory allocation, file access, networking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C/C++, Assembler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Really hard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Industrial systems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Tiny resources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- Maker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Offers thin firmware layer as an API to access device resources. Abstracts away much of the direct hardware access.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Generally still offers direct register access in some way.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Gaining traction due to ease of use.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Medium resources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