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ustria" panose="020B0604020202020204" charset="0"/>
      <p:regular r:id="rId26"/>
    </p:embeddedFont>
    <p:embeddedFont>
      <p:font typeface="Teko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5qSFe2Zu3wsCLZrTYf73DFVd3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6ED84D-7A62-4C1C-A9A3-572B7850E4F1}">
  <a:tblStyle styleId="{916ED84D-7A62-4C1C-A9A3-572B7850E4F1}" styleName="Table_0">
    <a:wholeTbl>
      <a:tcTxStyle b="off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7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7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7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7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7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7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7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7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7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7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7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7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7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7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7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7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7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7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7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7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7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7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7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7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31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1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31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1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31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ctrTitle"/>
          </p:nvPr>
        </p:nvSpPr>
        <p:spPr>
          <a:xfrm>
            <a:off x="1766982" y="316923"/>
            <a:ext cx="9022536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IN" sz="4400" b="1">
                <a:latin typeface="Arial"/>
                <a:ea typeface="Arial"/>
                <a:cs typeface="Arial"/>
                <a:sym typeface="Arial"/>
              </a:rPr>
              <a:t>MACHINE FAILURE PREDICTION</a:t>
            </a:r>
            <a:endParaRPr sz="6600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2049786" y="1876084"/>
            <a:ext cx="6113825" cy="32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2400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MULLAPUDI VENKATA PRABHU KARTHIK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AATIF ZEYA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RAUT NAMRATA BALASAHEB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SINDHU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"/>
          <p:cNvGraphicFramePr/>
          <p:nvPr/>
        </p:nvGraphicFramePr>
        <p:xfrm>
          <a:off x="9983062" y="150789"/>
          <a:ext cx="1908375" cy="518170"/>
        </p:xfrm>
        <a:graphic>
          <a:graphicData uri="http://schemas.openxmlformats.org/drawingml/2006/table">
            <a:tbl>
              <a:tblPr firstRow="1" bandRow="1">
                <a:noFill/>
                <a:tableStyleId>{916ED84D-7A62-4C1C-A9A3-572B7850E4F1}</a:tableStyleId>
              </a:tblPr>
              <a:tblGrid>
                <a:gridCol w="190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>
                          <a:solidFill>
                            <a:srgbClr val="00B0F0"/>
                          </a:solidFill>
                        </a:rPr>
                        <a:t>EXCEL</a:t>
                      </a:r>
                      <a:r>
                        <a:rPr lang="en-IN" sz="2800" u="none" strike="noStrike" cap="none">
                          <a:solidFill>
                            <a:srgbClr val="FF0000"/>
                          </a:solidFill>
                        </a:rPr>
                        <a:t>R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oogle Shape;242;p1"/>
          <p:cNvGraphicFramePr/>
          <p:nvPr/>
        </p:nvGraphicFramePr>
        <p:xfrm>
          <a:off x="6131611" y="4428449"/>
          <a:ext cx="4064000" cy="457210"/>
        </p:xfrm>
        <a:graphic>
          <a:graphicData uri="http://schemas.openxmlformats.org/drawingml/2006/table">
            <a:tbl>
              <a:tblPr firstRow="1" bandRow="1">
                <a:noFill/>
                <a:tableStyleId>{916ED84D-7A62-4C1C-A9A3-572B7850E4F1}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0" i="0" u="none" strike="noStrike">
                          <a:solidFill>
                            <a:schemeClr val="lt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Guided by Munmun Bhagat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0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00" name="Google Shape;300;p10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01" name="Google Shape;301;p10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10"/>
          <p:cNvSpPr txBox="1"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IN" sz="3200"/>
              <a:t>DATA SEGREGATION</a:t>
            </a:r>
            <a:endParaRPr sz="3200"/>
          </a:p>
        </p:txBody>
      </p:sp>
      <p:pic>
        <p:nvPicPr>
          <p:cNvPr id="303" name="Google Shape;303;p10" descr="Many question marks on black background"/>
          <p:cNvPicPr preferRelativeResize="0"/>
          <p:nvPr/>
        </p:nvPicPr>
        <p:blipFill rotWithShape="1">
          <a:blip r:embed="rId5">
            <a:alphaModFix/>
          </a:blip>
          <a:srcRect l="45727" r="2" b="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05" name="Google Shape;305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1" name="Google Shape;311;p10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0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10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5" name="Google Shape;315;p10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8" name="Google Shape;318;p10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0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3" name="Google Shape;323;p10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10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8" name="Google Shape;328;p10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0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2" name="Google Shape;332;p10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0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7" name="Google Shape;337;p10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9" name="Google Shape;339;p10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0" name="Google Shape;340;p10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2" name="Google Shape;342;p10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4" name="Google Shape;344;p10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7" name="Google Shape;347;p10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9" name="Google Shape;349;p10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2" name="Google Shape;352;p10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3" name="Google Shape;353;p10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6" name="Google Shape;356;p10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8" name="Google Shape;358;p10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0"/>
          <p:cNvSpPr txBox="1">
            <a:spLocks noGrp="1"/>
          </p:cNvSpPr>
          <p:nvPr>
            <p:ph type="body" idx="1"/>
          </p:nvPr>
        </p:nvSpPr>
        <p:spPr>
          <a:xfrm>
            <a:off x="6448425" y="2249487"/>
            <a:ext cx="4598986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rPr lang="en-IN" sz="1500" b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1600" b="0">
                <a:latin typeface="Courier New"/>
                <a:ea typeface="Courier New"/>
                <a:cs typeface="Courier New"/>
                <a:sym typeface="Courier New"/>
              </a:rPr>
              <a:t>label_encoder object knows how to understand word labels.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1600" b="0">
                <a:latin typeface="Courier New"/>
                <a:ea typeface="Courier New"/>
                <a:cs typeface="Courier New"/>
                <a:sym typeface="Courier New"/>
              </a:rPr>
              <a:t>Encode labels in column 'Type’.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1600">
                <a:latin typeface="Courier New"/>
                <a:ea typeface="Courier New"/>
                <a:cs typeface="Courier New"/>
                <a:sym typeface="Courier New"/>
              </a:rPr>
              <a:t>Defined X – independent variables.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IN" sz="1600" b="0">
                <a:latin typeface="Courier New"/>
                <a:ea typeface="Courier New"/>
                <a:cs typeface="Courier New"/>
                <a:sym typeface="Courier New"/>
              </a:rPr>
              <a:t>Defined Y – target variable (Machine Failure</a:t>
            </a:r>
            <a:r>
              <a:rPr lang="en-I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953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 b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953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 b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953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 b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953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DATA TRANSFORMATION</a:t>
            </a:r>
            <a:endParaRPr/>
          </a:p>
        </p:txBody>
      </p:sp>
      <p:sp>
        <p:nvSpPr>
          <p:cNvPr id="365" name="Google Shape;365;p1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84452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 b="0">
                <a:latin typeface="Courier New"/>
                <a:ea typeface="Courier New"/>
                <a:cs typeface="Courier New"/>
                <a:sym typeface="Courier New"/>
              </a:rPr>
              <a:t>Applied StandardScaler to standardize the model.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 b="0">
                <a:latin typeface="Courier New"/>
                <a:ea typeface="Courier New"/>
                <a:cs typeface="Courier New"/>
                <a:sym typeface="Courier New"/>
              </a:rPr>
              <a:t>Applied train_test_split to split the data.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>
                <a:latin typeface="Courier New"/>
                <a:ea typeface="Courier New"/>
                <a:cs typeface="Courier New"/>
                <a:sym typeface="Courier New"/>
              </a:rPr>
              <a:t>Applied </a:t>
            </a:r>
            <a:r>
              <a:rPr lang="en-IN" b="0">
                <a:latin typeface="Courier New"/>
                <a:ea typeface="Courier New"/>
                <a:cs typeface="Courier New"/>
                <a:sym typeface="Courier New"/>
              </a:rPr>
              <a:t>SMOTE as the data was imbalanced.</a:t>
            </a:r>
            <a:endParaRPr/>
          </a:p>
        </p:txBody>
      </p:sp>
      <p:pic>
        <p:nvPicPr>
          <p:cNvPr id="366" name="Google Shape;366;p11"/>
          <p:cNvPicPr preferRelativeResize="0"/>
          <p:nvPr/>
        </p:nvPicPr>
        <p:blipFill rotWithShape="1">
          <a:blip r:embed="rId4">
            <a:alphaModFix/>
          </a:blip>
          <a:srcRect l="-8354" t="2" r="-256" b="-3"/>
          <a:stretch/>
        </p:blipFill>
        <p:spPr>
          <a:xfrm>
            <a:off x="6094412" y="2942564"/>
            <a:ext cx="5419401" cy="215556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IN" sz="3200"/>
              <a:t>REPORT GENERATION USING AUTOMATED LIBRARIES</a:t>
            </a:r>
            <a:endParaRPr sz="3200"/>
          </a:p>
        </p:txBody>
      </p:sp>
      <p:sp>
        <p:nvSpPr>
          <p:cNvPr id="372" name="Google Shape;372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 b="0">
                <a:latin typeface="Courier New"/>
                <a:ea typeface="Courier New"/>
                <a:cs typeface="Courier New"/>
                <a:sym typeface="Courier New"/>
              </a:rPr>
              <a:t>PANDAS_PROFILING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 b="0">
                <a:latin typeface="Courier New"/>
                <a:ea typeface="Courier New"/>
                <a:cs typeface="Courier New"/>
                <a:sym typeface="Courier New"/>
              </a:rPr>
              <a:t>SWEETVIZ_REPORT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3" descr="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1535" y="1388895"/>
            <a:ext cx="10028930" cy="40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6054" y="88103"/>
            <a:ext cx="10159295" cy="668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D5C201-6E9C-4D2D-9EBB-8A702DF7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718852-4800-4151-8738-33542ED8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9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0D0E0B1-7BCF-4AE6-8642-042CFB37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76" y="0"/>
            <a:ext cx="7575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9FEB06D-C3D7-4220-9E9A-6D7943B1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0"/>
            <a:ext cx="740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 txBox="1"/>
          <p:nvPr/>
        </p:nvSpPr>
        <p:spPr>
          <a:xfrm>
            <a:off x="2355136" y="2644170"/>
            <a:ext cx="748172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9600"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 sz="3600" b="1">
                <a:latin typeface="Twentieth Century"/>
                <a:ea typeface="Twentieth Century"/>
                <a:cs typeface="Twentieth Century"/>
                <a:sym typeface="Twentieth Century"/>
              </a:rPr>
              <a:t>BUSINESS OBJECTIVE</a:t>
            </a:r>
            <a:endParaRPr sz="4800"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IN" sz="2800" b="1">
                <a:latin typeface="Teko"/>
                <a:ea typeface="Teko"/>
                <a:cs typeface="Teko"/>
                <a:sym typeface="Teko"/>
              </a:rPr>
              <a:t>In industries, re-evaluating their maintenance schedules is necessary for this digitalization era as smart as possible for production enhancements. Predictive maintenance offers great opportunities to businesses for a smarter and more digital facility. Using this dataset our objective is to predict when the machine is more likely to fail.</a:t>
            </a:r>
            <a:endParaRPr/>
          </a:p>
          <a:p>
            <a:pPr marL="22860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endParaRPr sz="28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PROJECT FLOW</a:t>
            </a:r>
            <a:endParaRPr/>
          </a:p>
        </p:txBody>
      </p:sp>
      <p:sp>
        <p:nvSpPr>
          <p:cNvPr id="254" name="Google Shape;254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DATA COLLECTION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MODEL BUILDING &amp; EVALUATION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MODEL DEPLOYMENT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 b="1"/>
              <a:t>EDA </a:t>
            </a:r>
            <a:r>
              <a:rPr lang="en-IN"/>
              <a:t>MACHINE FAILURE PIE CHART AND COUNT PLOT</a:t>
            </a:r>
            <a:endParaRPr/>
          </a:p>
        </p:txBody>
      </p:sp>
      <p:pic>
        <p:nvPicPr>
          <p:cNvPr id="260" name="Google Shape;26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1191" y="2400908"/>
            <a:ext cx="4565843" cy="362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8781" y="1964214"/>
            <a:ext cx="4427524" cy="419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VALUES IN ‘TYPE’ COLUMN / WITH RESPECT TO TARGET COLUMN</a:t>
            </a:r>
            <a:endParaRPr/>
          </a:p>
        </p:txBody>
      </p:sp>
      <p:pic>
        <p:nvPicPr>
          <p:cNvPr id="267" name="Google Shape;267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7518" y="2218722"/>
            <a:ext cx="5240144" cy="348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965" y="2297477"/>
            <a:ext cx="4965079" cy="332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VALUE COUNTS OF SUBGROUPS OF MACHINE FAILURE</a:t>
            </a:r>
            <a:endParaRPr/>
          </a:p>
        </p:txBody>
      </p:sp>
      <p:pic>
        <p:nvPicPr>
          <p:cNvPr id="274" name="Google Shape;27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3244" y="2291700"/>
            <a:ext cx="8335007" cy="22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OUTLIER DETECTION USING BOXPLOT</a:t>
            </a:r>
            <a:endParaRPr/>
          </a:p>
        </p:txBody>
      </p:sp>
      <p:pic>
        <p:nvPicPr>
          <p:cNvPr id="280" name="Google Shape;280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1191" y="2197566"/>
            <a:ext cx="5347253" cy="376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3556" y="2197567"/>
            <a:ext cx="5246571" cy="376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912" y="918066"/>
            <a:ext cx="5476280" cy="400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918066"/>
            <a:ext cx="5244445" cy="40025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8"/>
          <p:cNvGraphicFramePr/>
          <p:nvPr/>
        </p:nvGraphicFramePr>
        <p:xfrm>
          <a:off x="829559" y="526668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{916ED84D-7A62-4C1C-A9A3-572B7850E4F1}</a:tableStyleId>
              </a:tblPr>
              <a:tblGrid>
                <a:gridCol w="1051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WE CAN CLEARLY SEE SOME DATA POINTS ABOVE UPPER FANCE IN ROTATIONAL SPEED AND IN TORQUE THERE ARE DATA POINTS BELOW LOWER FANCE AND ABOVE UPPER FANCE.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 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3135589" y="429982"/>
            <a:ext cx="7173028" cy="44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IN"/>
              <a:t>CORRELATION USING HEATMAP</a:t>
            </a:r>
            <a:endParaRPr/>
          </a:p>
        </p:txBody>
      </p:sp>
      <p:pic>
        <p:nvPicPr>
          <p:cNvPr id="294" name="Google Shape;294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98063" y="878264"/>
            <a:ext cx="9195874" cy="583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39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Courier New</vt:lpstr>
      <vt:lpstr>Avenir</vt:lpstr>
      <vt:lpstr>Calibri</vt:lpstr>
      <vt:lpstr>Teko</vt:lpstr>
      <vt:lpstr>Arial</vt:lpstr>
      <vt:lpstr>Twentieth Century</vt:lpstr>
      <vt:lpstr>Lustria</vt:lpstr>
      <vt:lpstr>Circuit</vt:lpstr>
      <vt:lpstr>MACHINE FAILURE PREDICTION</vt:lpstr>
      <vt:lpstr>BUSINESS OBJECTIVE</vt:lpstr>
      <vt:lpstr>PROJECT FLOW</vt:lpstr>
      <vt:lpstr>EDA MACHINE FAILURE PIE CHART AND COUNT PLOT</vt:lpstr>
      <vt:lpstr>VALUES IN ‘TYPE’ COLUMN / WITH RESPECT TO TARGET COLUMN</vt:lpstr>
      <vt:lpstr>VALUE COUNTS OF SUBGROUPS OF MACHINE FAILURE</vt:lpstr>
      <vt:lpstr>OUTLIER DETECTION USING BOXPLOT</vt:lpstr>
      <vt:lpstr>PowerPoint Presentation</vt:lpstr>
      <vt:lpstr>CORRELATION USING HEATMAP</vt:lpstr>
      <vt:lpstr>DATA SEGREGATION</vt:lpstr>
      <vt:lpstr>DATA TRANSFORMATION</vt:lpstr>
      <vt:lpstr>REPORT GENERATION USING AUTOMATED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FAILURE PREDICTION</dc:title>
  <dc:creator>Aatif Zeya</dc:creator>
  <cp:lastModifiedBy>Criclover Karthik</cp:lastModifiedBy>
  <cp:revision>1</cp:revision>
  <dcterms:created xsi:type="dcterms:W3CDTF">2021-08-02T05:12:25Z</dcterms:created>
  <dcterms:modified xsi:type="dcterms:W3CDTF">2021-10-18T16:33:52Z</dcterms:modified>
</cp:coreProperties>
</file>