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1" r:id="rId3"/>
    <p:sldId id="262" r:id="rId4"/>
    <p:sldId id="263" r:id="rId5"/>
    <p:sldId id="265" r:id="rId6"/>
    <p:sldId id="275" r:id="rId7"/>
    <p:sldId id="266" r:id="rId8"/>
    <p:sldId id="276" r:id="rId9"/>
    <p:sldId id="267" r:id="rId10"/>
    <p:sldId id="277" r:id="rId11"/>
    <p:sldId id="268" r:id="rId12"/>
    <p:sldId id="278" r:id="rId13"/>
    <p:sldId id="269" r:id="rId14"/>
    <p:sldId id="279" r:id="rId15"/>
    <p:sldId id="270" r:id="rId16"/>
    <p:sldId id="281" r:id="rId17"/>
    <p:sldId id="280" r:id="rId18"/>
    <p:sldId id="282" r:id="rId19"/>
    <p:sldId id="283" r:id="rId20"/>
    <p:sldId id="271" r:id="rId21"/>
    <p:sldId id="272" r:id="rId22"/>
    <p:sldId id="273" r:id="rId23"/>
    <p:sldId id="284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522" y="2532604"/>
            <a:ext cx="11030596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82" y="4447033"/>
            <a:ext cx="11030596" cy="1174440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C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3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6837"/>
            <a:ext cx="10994760" cy="119978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40" y="2003754"/>
            <a:ext cx="10994760" cy="4352597"/>
          </a:xfrm>
        </p:spPr>
        <p:txBody>
          <a:bodyPr/>
          <a:lstStyle>
            <a:lvl1pPr algn="l">
              <a:defRPr sz="3733">
                <a:solidFill>
                  <a:schemeClr val="accent5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32" y="614433"/>
            <a:ext cx="8547769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31" y="1765000"/>
            <a:ext cx="8524808" cy="4458817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5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03" y="320346"/>
            <a:ext cx="10769195" cy="120381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1096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C000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40828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accent5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accent5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accent5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1096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C000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40828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accent5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accent5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accent5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0804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arashnic/fitb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2246"/>
            <a:ext cx="9144000" cy="29553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Statistical Analysis </a:t>
            </a:r>
            <a:br>
              <a:rPr lang="en-US" dirty="0"/>
            </a:br>
            <a:r>
              <a:rPr lang="en-US" dirty="0"/>
              <a:t>	of </a:t>
            </a:r>
            <a:br>
              <a:rPr lang="en-US" dirty="0"/>
            </a:br>
            <a:r>
              <a:rPr lang="en-US" dirty="0"/>
              <a:t>Fitness Data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sz="4400" dirty="0"/>
              <a:t>Final Project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3096"/>
            <a:ext cx="9144000" cy="16557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Megan </a:t>
            </a:r>
            <a:r>
              <a:rPr lang="en-US" dirty="0" err="1">
                <a:solidFill>
                  <a:schemeClr val="bg1"/>
                </a:solidFill>
              </a:rPr>
              <a:t>Pokal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DSC 530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-T301 Data Exploration and Analysis (2253-1)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Matthew Metzger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836-82A2-E7ED-39AD-37F97DCB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Active Minutes - Histogram</a:t>
            </a:r>
          </a:p>
        </p:txBody>
      </p:sp>
      <p:pic>
        <p:nvPicPr>
          <p:cNvPr id="4" name="Content Placeholder 3" descr="A graph of a person&#10;&#10;AI-generated content may be incorrect.">
            <a:extLst>
              <a:ext uri="{FF2B5EF4-FFF2-40B4-BE49-F238E27FC236}">
                <a16:creationId xmlns:a16="http://schemas.microsoft.com/office/drawing/2014/main" id="{3ECDC2DD-2E25-182A-518A-2E3C3CD5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88" y="1873770"/>
            <a:ext cx="7203530" cy="4871752"/>
          </a:xfrm>
        </p:spPr>
      </p:pic>
    </p:spTree>
    <p:extLst>
      <p:ext uri="{BB962C8B-B14F-4D97-AF65-F5344CB8AC3E}">
        <p14:creationId xmlns:p14="http://schemas.microsoft.com/office/powerpoint/2010/main" val="302589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7B05-CDE9-386D-2EC5-063A1EDF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Sedentary Minutes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41FE-55A0-1529-8989-06E59AD0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Statistics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Count: 940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Mean: 991.21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Min: 0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Max: 1,440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Standard Deviation: 301.27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25th Percentile: 730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Median: 1,058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75th Percentile: 1,230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: No outliers detected.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Mode</a:t>
            </a:r>
            <a:r>
              <a:rPr lang="en-US" dirty="0">
                <a:ea typeface="+mn-lt"/>
                <a:cs typeface="+mn-lt"/>
              </a:rPr>
              <a:t>: 1,440 minutes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9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BCA7-67B8-F159-EA34-68F59F01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Sedentary Minutes - 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093848-D380-D7DF-2FF5-CBFDAD4EC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230" y="1889489"/>
            <a:ext cx="7136034" cy="4826104"/>
          </a:xfrm>
        </p:spPr>
      </p:pic>
    </p:spTree>
    <p:extLst>
      <p:ext uri="{BB962C8B-B14F-4D97-AF65-F5344CB8AC3E}">
        <p14:creationId xmlns:p14="http://schemas.microsoft.com/office/powerpoint/2010/main" val="380379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D175-02A7-6160-AEB7-A0A68CF9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Calories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51D-8763-C764-9E07-73EAA055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Statistics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Count: 940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Mean: 2,303.61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Min: 0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Max: 4,900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Standard Deviation: 718.17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25th Percentile: 1,829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Median: 2,134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75th Percentile: 2,793 calories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: 16 outliers detected.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Mode</a:t>
            </a:r>
            <a:r>
              <a:rPr lang="en-US" dirty="0">
                <a:ea typeface="+mn-lt"/>
                <a:cs typeface="+mn-lt"/>
              </a:rPr>
              <a:t>: 1,980 calories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8752-7D82-340F-F2B1-3E75629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Calories - Histogram</a:t>
            </a:r>
          </a:p>
        </p:txBody>
      </p:sp>
      <p:pic>
        <p:nvPicPr>
          <p:cNvPr id="4" name="Content Placeholder 3" descr="A graph of a graph of calories&#10;&#10;AI-generated content may be incorrect.">
            <a:extLst>
              <a:ext uri="{FF2B5EF4-FFF2-40B4-BE49-F238E27FC236}">
                <a16:creationId xmlns:a16="http://schemas.microsoft.com/office/drawing/2014/main" id="{8E99D486-E253-36C2-22B3-36A220D96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278" y="1838800"/>
            <a:ext cx="7210985" cy="4876793"/>
          </a:xfrm>
        </p:spPr>
      </p:pic>
    </p:spTree>
    <p:extLst>
      <p:ext uri="{BB962C8B-B14F-4D97-AF65-F5344CB8AC3E}">
        <p14:creationId xmlns:p14="http://schemas.microsoft.com/office/powerpoint/2010/main" val="178336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379F-E02A-FBE5-508A-2D2B6B46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66EC-A50C-07DE-93F2-A318FDCF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667"/>
            <a:ext cx="10515600" cy="46688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Total Steps</a:t>
            </a:r>
            <a:r>
              <a:rPr lang="en-US" dirty="0">
                <a:ea typeface="+mn-lt"/>
                <a:cs typeface="+mn-lt"/>
              </a:rPr>
              <a:t>: Values ranged up to 36,019 steps, with 12 outliers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Total Distance</a:t>
            </a:r>
            <a:r>
              <a:rPr lang="en-US" dirty="0">
                <a:ea typeface="+mn-lt"/>
                <a:cs typeface="+mn-lt"/>
              </a:rPr>
              <a:t>: Range from 0km to 28.03km, with 23 outliers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Very Active Minutes</a:t>
            </a:r>
            <a:r>
              <a:rPr lang="en-US" dirty="0">
                <a:ea typeface="+mn-lt"/>
                <a:cs typeface="+mn-lt"/>
              </a:rPr>
              <a:t>: Spanned from 0 to 210 Minutes, with 65 outliers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Calories</a:t>
            </a:r>
            <a:r>
              <a:rPr lang="en-US" dirty="0">
                <a:ea typeface="+mn-lt"/>
                <a:cs typeface="+mn-lt"/>
              </a:rPr>
              <a:t>: Range from 0 to 4,900, with 16 extreme values.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outliers may have skewed the descriptive statistics, leading to reduced accuracy.</a:t>
            </a:r>
          </a:p>
          <a:p>
            <a:r>
              <a:rPr lang="en-US" dirty="0"/>
              <a:t>Further analysis could determine if they are from data entry errors or extreme behavior. </a:t>
            </a:r>
          </a:p>
        </p:txBody>
      </p:sp>
    </p:spTree>
    <p:extLst>
      <p:ext uri="{BB962C8B-B14F-4D97-AF65-F5344CB8AC3E}">
        <p14:creationId xmlns:p14="http://schemas.microsoft.com/office/powerpoint/2010/main" val="150495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9FA5-88A1-4456-E3A8-A3A175F2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PMF of Step Categories</a:t>
            </a:r>
          </a:p>
        </p:txBody>
      </p:sp>
      <p:pic>
        <p:nvPicPr>
          <p:cNvPr id="4" name="Content Placeholder 3" descr="A graph showing step categories&#10;&#10;AI-generated content may be incorrect.">
            <a:extLst>
              <a:ext uri="{FF2B5EF4-FFF2-40B4-BE49-F238E27FC236}">
                <a16:creationId xmlns:a16="http://schemas.microsoft.com/office/drawing/2014/main" id="{705694D2-25B7-51DA-1A8D-3F290A7D0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762" y="1867820"/>
            <a:ext cx="5883993" cy="471554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4B47-C29E-6BD3-492B-A8BCE0488A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Aft>
                <a:spcPts val="300"/>
              </a:spcAft>
              <a:buNone/>
            </a:pPr>
            <a:endParaRPr lang="en-US" sz="1400" dirty="0">
              <a:latin typeface="Aptos Display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004B1-F940-20CF-B225-4AFD8CD68A11}"/>
              </a:ext>
            </a:extLst>
          </p:cNvPr>
          <p:cNvSpPr txBox="1"/>
          <p:nvPr/>
        </p:nvSpPr>
        <p:spPr>
          <a:xfrm>
            <a:off x="6356387" y="1922416"/>
            <a:ext cx="5225142" cy="1679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Probability of a </a:t>
            </a:r>
            <a:r>
              <a:rPr lang="en-US"/>
              <a:t>Fitbit</a:t>
            </a:r>
            <a:r>
              <a:rPr lang="en-US" dirty="0"/>
              <a:t> user performing more than 10k steps compared to the probability of a user performing less than 10k steps.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EEDD-C50D-E969-EB54-BA8EA5E9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CDF of Calories Burned</a:t>
            </a:r>
          </a:p>
        </p:txBody>
      </p:sp>
      <p:pic>
        <p:nvPicPr>
          <p:cNvPr id="4" name="Content Placeholder 3" descr="A graph of calories burned&#10;&#10;AI-generated content may be incorrect.">
            <a:extLst>
              <a:ext uri="{FF2B5EF4-FFF2-40B4-BE49-F238E27FC236}">
                <a16:creationId xmlns:a16="http://schemas.microsoft.com/office/drawing/2014/main" id="{E54FA0D0-AAD2-0410-E79E-5689A47EA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805" y="1888435"/>
            <a:ext cx="5879045" cy="469492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9A09-FBAC-3E93-82EB-F4633307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235669"/>
            <a:ext cx="538480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Cumulative Distribution Function (CDF) curve passes through about 2,000 at 0.5, indicating that the number of daily calories burned are below 2,000.</a:t>
            </a:r>
          </a:p>
          <a:p>
            <a:r>
              <a:rPr lang="en-US" dirty="0"/>
              <a:t>This shows a positive trend that more users were burning calories daily, at high amounts.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C326-FA9B-63B0-DAFF-F670F5E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Calories Burned – Analytical Distribution</a:t>
            </a:r>
          </a:p>
        </p:txBody>
      </p:sp>
      <p:pic>
        <p:nvPicPr>
          <p:cNvPr id="4" name="Content Placeholder 3" descr="A graph of calories burned&#10;&#10;AI-generated content may be incorrect.">
            <a:extLst>
              <a:ext uri="{FF2B5EF4-FFF2-40B4-BE49-F238E27FC236}">
                <a16:creationId xmlns:a16="http://schemas.microsoft.com/office/drawing/2014/main" id="{F6BFF5AC-6C5B-C61D-A36D-DCF0C91AF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974" y="1868275"/>
            <a:ext cx="6264921" cy="4832328"/>
          </a:xfrm>
        </p:spPr>
      </p:pic>
    </p:spTree>
    <p:extLst>
      <p:ext uri="{BB962C8B-B14F-4D97-AF65-F5344CB8AC3E}">
        <p14:creationId xmlns:p14="http://schemas.microsoft.com/office/powerpoint/2010/main" val="382233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8CA-D14E-96F0-EB97-E751A481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Steps and Calories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A40E05F3-3DF7-7BEC-FDE2-451B8EEE2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230" y="1915664"/>
            <a:ext cx="7201802" cy="4814919"/>
          </a:xfrm>
        </p:spPr>
      </p:pic>
    </p:spTree>
    <p:extLst>
      <p:ext uri="{BB962C8B-B14F-4D97-AF65-F5344CB8AC3E}">
        <p14:creationId xmlns:p14="http://schemas.microsoft.com/office/powerpoint/2010/main" val="20574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B229-B960-E136-57A0-2D2953C6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3BD6-DBDC-5F6F-04BA-D2A2F28F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Hypothesis</a:t>
            </a:r>
            <a:r>
              <a:rPr lang="en-US" dirty="0">
                <a:latin typeface="Times New Roman"/>
                <a:cs typeface="Times New Roman"/>
              </a:rPr>
              <a:t>: </a:t>
            </a:r>
            <a:endParaRPr lang="en-US" dirty="0">
              <a:latin typeface="Aptos" panose="02110004020202020204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Are the number of steps a day significantly correlated with the number of calories spent, as measured by Fitbits?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Goal</a:t>
            </a:r>
            <a:r>
              <a:rPr lang="en-US" dirty="0">
                <a:latin typeface="Times New Roman"/>
                <a:cs typeface="Times New Roman"/>
              </a:rPr>
              <a:t>: Explore the relationship between physical activity and calories burned.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29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D4B-E762-544F-F44E-D8B08A8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173-3C83-2B56-130B-045029EE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Pearson Correlation: Total Steps vs. Calories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Correlation</a:t>
            </a:r>
            <a:r>
              <a:rPr lang="en-US" dirty="0">
                <a:ea typeface="+mn-lt"/>
                <a:cs typeface="+mn-lt"/>
              </a:rPr>
              <a:t>: 0.59 (Moderate positive correlation)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T-statistic</a:t>
            </a:r>
            <a:r>
              <a:rPr lang="en-US" dirty="0">
                <a:ea typeface="+mn-lt"/>
                <a:cs typeface="+mn-lt"/>
              </a:rPr>
              <a:t>: 31.83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P-value</a:t>
            </a:r>
            <a:r>
              <a:rPr lang="en-US">
                <a:ea typeface="+mn-lt"/>
                <a:cs typeface="+mn-lt"/>
              </a:rPr>
              <a:t>: 4.11e-153 (&lt; 0.001)  (Highly significant)</a:t>
            </a:r>
            <a:endParaRPr lang="en-US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 steps increase, calories burned also tend to </a:t>
            </a:r>
            <a:r>
              <a:rPr lang="en-US" dirty="0">
                <a:ea typeface="+mn-lt"/>
                <a:cs typeface="+mn-lt"/>
              </a:rPr>
              <a:t>increase.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0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7CA-D52E-1F5E-4D96-5B041CF0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C71D-D349-AF94-5992-23E12436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OLS Regression Results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Dependent Variable</a:t>
            </a:r>
            <a:r>
              <a:rPr lang="en-US" dirty="0">
                <a:ea typeface="+mn-lt"/>
                <a:cs typeface="+mn-lt"/>
              </a:rPr>
              <a:t>: Calories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Independent Variables</a:t>
            </a:r>
            <a:r>
              <a:rPr lang="en-US">
                <a:ea typeface="+mn-lt"/>
                <a:cs typeface="+mn-lt"/>
              </a:rPr>
              <a:t>: Total Steps and Very Active Minutes</a:t>
            </a:r>
            <a:endParaRPr lang="en-US" err="1"/>
          </a:p>
          <a:p>
            <a:r>
              <a:rPr lang="en-US" b="1" dirty="0">
                <a:ea typeface="+mn-lt"/>
                <a:cs typeface="+mn-lt"/>
              </a:rPr>
              <a:t>R-squared</a:t>
            </a:r>
            <a:r>
              <a:rPr lang="en-US" dirty="0">
                <a:ea typeface="+mn-lt"/>
                <a:cs typeface="+mn-lt"/>
              </a:rPr>
              <a:t>: 0.438 (43.8% of calories burned can be explained by Total Steps and Very Active Minutes)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F-statistic</a:t>
            </a:r>
            <a:r>
              <a:rPr lang="en-US" dirty="0">
                <a:ea typeface="+mn-lt"/>
                <a:cs typeface="+mn-lt"/>
              </a:rPr>
              <a:t>: 365.3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P-value</a:t>
            </a:r>
            <a:r>
              <a:rPr lang="en-US">
                <a:ea typeface="+mn-lt"/>
                <a:cs typeface="+mn-lt"/>
              </a:rPr>
              <a:t>: 5.08e-118 (&lt; 0.001) (Model is statistically significant)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7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E626-A6D7-DAB9-82E9-B96BE8F7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-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3E7D-6CB1-D978-D9D9-8B7D140F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025"/>
            <a:ext cx="10515600" cy="47799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OLS Regression Coefficients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Intercept</a:t>
            </a:r>
            <a:r>
              <a:rPr lang="en-US" dirty="0">
                <a:ea typeface="+mn-lt"/>
                <a:cs typeface="+mn-lt"/>
              </a:rPr>
              <a:t>: 1,767.98 (Calories burned on a day with zero steps and very active minutes)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Total Steps</a:t>
            </a:r>
            <a:r>
              <a:rPr lang="en-US" dirty="0">
                <a:ea typeface="+mn-lt"/>
                <a:cs typeface="+mn-lt"/>
              </a:rPr>
              <a:t>: 0.046 (For every additional step, calories burned increase by 0.046)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Very Active Minutes</a:t>
            </a:r>
            <a:r>
              <a:rPr lang="en-US" dirty="0">
                <a:ea typeface="+mn-lt"/>
                <a:cs typeface="+mn-lt"/>
              </a:rPr>
              <a:t>: 8.72 (For every additional minute of very active activity, calories burned increase by 8.72)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Total Steps and Very Active Minutes are both significant predictors of calories burned.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9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B204-2B9C-FB2B-FACA-A7371663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C28A-28EB-32FD-7540-D06650A5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Outliers in Total Steps and Very Active Minutes may have influenced the analysis</a:t>
            </a:r>
          </a:p>
          <a:p>
            <a:r>
              <a:rPr lang="en-US" dirty="0"/>
              <a:t>The Durbin-Watson Statistic (0.560) showed autocorrelation, which suggests a need for model refinement.</a:t>
            </a:r>
          </a:p>
          <a:p>
            <a:r>
              <a:rPr lang="en-US" dirty="0"/>
              <a:t>There was a lack of variables like age, heart rate, and dietary factors that could improve the outcome.</a:t>
            </a:r>
          </a:p>
          <a:p>
            <a:r>
              <a:rPr lang="en-US" dirty="0"/>
              <a:t>The analysis relied on a single source, the Fitbit Tracker, which could introduce source bias.</a:t>
            </a:r>
          </a:p>
        </p:txBody>
      </p:sp>
    </p:spTree>
    <p:extLst>
      <p:ext uri="{BB962C8B-B14F-4D97-AF65-F5344CB8AC3E}">
        <p14:creationId xmlns:p14="http://schemas.microsoft.com/office/powerpoint/2010/main" val="32565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411D-D58A-DBC1-C76D-087612C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0717-58CE-5007-E843-69F9C913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28" y="1928016"/>
            <a:ext cx="10509504" cy="457079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Objective:</a:t>
            </a:r>
            <a:r>
              <a:rPr lang="en-US" dirty="0">
                <a:ea typeface="+mn-lt"/>
                <a:cs typeface="+mn-lt"/>
              </a:rPr>
              <a:t> Determine if there is a significant correlation between daily steps and calories burned.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Conclusion:</a:t>
            </a:r>
          </a:p>
          <a:p>
            <a:r>
              <a:rPr lang="en-US" dirty="0"/>
              <a:t>Positive correlation between Total Steps and Calories Burned (Pearson Correlation = 0.59, P-value: 4.11e-153)</a:t>
            </a:r>
          </a:p>
          <a:p>
            <a:r>
              <a:rPr lang="en-US" dirty="0"/>
              <a:t>Regression Analysis showed Total Steps and Very Active Minutes significantly predict calorie loss (P-value: 5.08e-118 ,R-Squared = 0.438)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3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8C02-C08D-DBA2-3357-5217BE54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DD5C-E58B-5E27-1047-3F4BFCC0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130"/>
            <a:ext cx="10515600" cy="48124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Total Steps</a:t>
            </a:r>
            <a:r>
              <a:rPr lang="en-US" dirty="0">
                <a:ea typeface="+mn-lt"/>
                <a:cs typeface="+mn-lt"/>
              </a:rPr>
              <a:t>: Number of steps taken on a given day.</a:t>
            </a:r>
          </a:p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Total Distance</a:t>
            </a:r>
            <a:r>
              <a:rPr lang="en-US" dirty="0">
                <a:ea typeface="+mn-lt"/>
                <a:cs typeface="+mn-lt"/>
              </a:rPr>
              <a:t>: Distance covered (in km) based on steps.</a:t>
            </a:r>
          </a:p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Calories</a:t>
            </a:r>
            <a:r>
              <a:rPr lang="en-US" dirty="0">
                <a:ea typeface="+mn-lt"/>
                <a:cs typeface="+mn-lt"/>
              </a:rPr>
              <a:t>: Total calories burned.</a:t>
            </a:r>
            <a:endParaRPr lang="en-US" b="1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Sedentary Minutes</a:t>
            </a:r>
            <a:r>
              <a:rPr lang="en-US" dirty="0">
                <a:ea typeface="+mn-lt"/>
                <a:cs typeface="+mn-lt"/>
              </a:rPr>
              <a:t>: Minutes spent in sedentary activities: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Fitbit defines sedentary activity by </a:t>
            </a:r>
            <a:r>
              <a:rPr lang="en-US" dirty="0">
                <a:solidFill>
                  <a:srgbClr val="000000"/>
                </a:solidFill>
                <a:latin typeface="Aptos"/>
                <a:ea typeface="Cambria"/>
                <a:cs typeface="+mn-lt"/>
              </a:rPr>
              <a:t>using metabolic equivalents (METS). MET is equal to the Basic metabolic rate (BMR) which is estimated based on person's height and weight.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ptos"/>
                <a:ea typeface="Cambria"/>
                <a:cs typeface="+mn-lt"/>
              </a:rPr>
              <a:t>1 Sedentary minute = 1 MET = 1 BMR.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5. Very Active Minutes</a:t>
            </a:r>
            <a:r>
              <a:rPr lang="en-US" dirty="0">
                <a:ea typeface="+mn-lt"/>
                <a:cs typeface="+mn-lt"/>
              </a:rPr>
              <a:t>: Minutes spent in very active physical activity: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Fitbit defines very active minute as &gt;6 METS = &gt;6 BMR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BE6-E360-3E90-B737-E023AF92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D249-2CA0-6196-43EB-7F941FA8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Mobius. “Fitbit Fitness Tracker Data.” </a:t>
            </a:r>
            <a:r>
              <a:rPr lang="en-US" i="1">
                <a:ea typeface="+mn-lt"/>
                <a:cs typeface="+mn-lt"/>
              </a:rPr>
              <a:t>Kaggle</a:t>
            </a:r>
            <a:r>
              <a:rPr lang="en-US">
                <a:ea typeface="+mn-lt"/>
                <a:cs typeface="+mn-lt"/>
              </a:rPr>
              <a:t>, 2 Mar. 2024, </a:t>
            </a:r>
            <a:r>
              <a:rPr lang="en-US" dirty="0">
                <a:ea typeface="+mn-lt"/>
                <a:cs typeface="+mn-lt"/>
                <a:hlinkClick r:id="rId2"/>
              </a:rPr>
              <a:t>www.kaggle.com/datasets/arashnic/fitbit</a:t>
            </a:r>
            <a:r>
              <a:rPr lang="en-US">
                <a:ea typeface="+mn-lt"/>
                <a:cs typeface="+mn-lt"/>
              </a:rPr>
              <a:t>. </a:t>
            </a:r>
            <a:endParaRPr lang="en-US" dirty="0">
              <a:latin typeface="Aptos"/>
              <a:ea typeface="Calibri"/>
              <a:cs typeface="Calibri"/>
            </a:endParaRPr>
          </a:p>
          <a:p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9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E8BA-0B53-B4F5-582F-7B306C9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Steps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53F9-4733-2059-7168-9AB9DFA0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727"/>
            <a:ext cx="10515600" cy="46561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Statistics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Count: 940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Mean: 7,637 steps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Min: 0 steps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Max: 36,019 steps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Standard Deviation: 5,087 steps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25th Percentile: 3,790 steps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Median (50th Percentile): 7,406 steps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75th Percentile: 10,727 steps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: 12 outliers detected.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Mode</a:t>
            </a:r>
            <a:r>
              <a:rPr lang="en-US" dirty="0">
                <a:ea typeface="+mn-lt"/>
                <a:cs typeface="+mn-lt"/>
              </a:rPr>
              <a:t>: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B4DF-AAFF-B769-11A4-61B5F24D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Steps - Histogram</a:t>
            </a:r>
          </a:p>
        </p:txBody>
      </p:sp>
      <p:pic>
        <p:nvPicPr>
          <p:cNvPr id="4" name="Content Placeholder 3" descr="A graph of a graph&#10;&#10;AI-generated content may be incorrect.">
            <a:extLst>
              <a:ext uri="{FF2B5EF4-FFF2-40B4-BE49-F238E27FC236}">
                <a16:creationId xmlns:a16="http://schemas.microsoft.com/office/drawing/2014/main" id="{E45E519F-9933-DF1A-C234-2562D4206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269" y="1848937"/>
            <a:ext cx="7173830" cy="4851666"/>
          </a:xfrm>
        </p:spPr>
      </p:pic>
    </p:spTree>
    <p:extLst>
      <p:ext uri="{BB962C8B-B14F-4D97-AF65-F5344CB8AC3E}">
        <p14:creationId xmlns:p14="http://schemas.microsoft.com/office/powerpoint/2010/main" val="26296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61B2-CB6E-FD9D-B438-4929BF4D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Distance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3739-8F32-8555-3997-A69120F1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Statistics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Count: 940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Mean: 5.49 km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Min: 0 km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Max: 28.03 km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Standard Deviation: 3.92 km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25th Percentile: 2.62 km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Median: 5.25 km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75th Percentile: 7.71 km</a:t>
            </a:r>
            <a:endParaRPr lang="en-US"/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: 23 outliers detected.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Mode</a:t>
            </a:r>
            <a:r>
              <a:rPr lang="en-US" dirty="0">
                <a:ea typeface="+mn-lt"/>
                <a:cs typeface="+mn-lt"/>
              </a:rPr>
              <a:t>: 0 km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9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8F9F-0AB6-4FF4-10C9-1AC17ACD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Distance - Histogram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DF3EB7-960A-03BC-8F31-4B18E0CCD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289" y="1828662"/>
            <a:ext cx="7181646" cy="4856951"/>
          </a:xfrm>
        </p:spPr>
      </p:pic>
    </p:spTree>
    <p:extLst>
      <p:ext uri="{BB962C8B-B14F-4D97-AF65-F5344CB8AC3E}">
        <p14:creationId xmlns:p14="http://schemas.microsoft.com/office/powerpoint/2010/main" val="393679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1E89-7CDB-3A85-A2AA-05CD66B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Active Minutes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57D2-E418-8534-217E-EBBE752D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Statistics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Count: 940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Mean: 21.16 minutes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Min: 0 minutes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Max: 210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Standard Deviation: 32.84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25th Percentile: 0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Median: 4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75th Percentile: 32 minutes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: 65 outliers detected.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Mode</a:t>
            </a:r>
            <a:r>
              <a:rPr lang="en-US" dirty="0">
                <a:ea typeface="+mn-lt"/>
                <a:cs typeface="+mn-lt"/>
              </a:rPr>
              <a:t>: 0 minutes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4304"/>
      </p:ext>
    </p:extLst>
  </p:cSld>
  <p:clrMapOvr>
    <a:masterClrMapping/>
  </p:clrMapOvr>
</p:sld>
</file>

<file path=ppt/theme/theme1.xml><?xml version="1.0" encoding="utf-8"?>
<a:theme xmlns:a="http://schemas.openxmlformats.org/drawingml/2006/main" name="161768-smar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161768-smart-template-16x9</Template>
  <TotalTime>59</TotalTime>
  <Words>947</Words>
  <Application>Microsoft Macintosh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Courier New</vt:lpstr>
      <vt:lpstr>Times New Roman</vt:lpstr>
      <vt:lpstr>161768-smart-template-16x9</vt:lpstr>
      <vt:lpstr> Statistical Analysis   of  Fitness Data   Final Project  </vt:lpstr>
      <vt:lpstr>Introduction</vt:lpstr>
      <vt:lpstr>Five Variables</vt:lpstr>
      <vt:lpstr>Dataset</vt:lpstr>
      <vt:lpstr>Total Steps - Statistics</vt:lpstr>
      <vt:lpstr>Total Steps - Histogram</vt:lpstr>
      <vt:lpstr>Total Distance - Statistics</vt:lpstr>
      <vt:lpstr>Total Distance - Histogram</vt:lpstr>
      <vt:lpstr>Very Active Minutes - Statistics</vt:lpstr>
      <vt:lpstr>Very Active Minutes - Histogram</vt:lpstr>
      <vt:lpstr>Sedentary Minutes - Statistics</vt:lpstr>
      <vt:lpstr>Sedentary Minutes - Histogram</vt:lpstr>
      <vt:lpstr>Calories - Statistics</vt:lpstr>
      <vt:lpstr>Calories - Histogram</vt:lpstr>
      <vt:lpstr>Outlier's</vt:lpstr>
      <vt:lpstr>PMF of Step Categories</vt:lpstr>
      <vt:lpstr>CDF of Calories Burned</vt:lpstr>
      <vt:lpstr>Calories Burned – Analytical Distribution</vt:lpstr>
      <vt:lpstr>Correlation between Steps and Calories</vt:lpstr>
      <vt:lpstr>Correlation Analysis</vt:lpstr>
      <vt:lpstr>Regression Analysis - Statistics</vt:lpstr>
      <vt:lpstr>Regression Analysis - Coefficients</vt:lpstr>
      <vt:lpstr>Challenges and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Statistical Analysis   of  Fitness Data   Final Project  </dc:title>
  <dc:creator/>
  <cp:lastModifiedBy>Megan Pokal</cp:lastModifiedBy>
  <cp:revision>595</cp:revision>
  <dcterms:created xsi:type="dcterms:W3CDTF">2025-02-17T01:52:29Z</dcterms:created>
  <dcterms:modified xsi:type="dcterms:W3CDTF">2025-02-23T07:41:39Z</dcterms:modified>
</cp:coreProperties>
</file>