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7" r:id="rId4"/>
    <p:sldId id="367" r:id="rId5"/>
    <p:sldId id="358" r:id="rId6"/>
    <p:sldId id="357" r:id="rId7"/>
    <p:sldId id="360" r:id="rId8"/>
    <p:sldId id="361" r:id="rId9"/>
    <p:sldId id="363" r:id="rId10"/>
    <p:sldId id="368" r:id="rId11"/>
    <p:sldId id="369" r:id="rId12"/>
    <p:sldId id="370" r:id="rId13"/>
    <p:sldId id="371" r:id="rId14"/>
    <p:sldId id="372" r:id="rId15"/>
    <p:sldId id="260" r:id="rId16"/>
    <p:sldId id="365" r:id="rId17"/>
    <p:sldId id="378" r:id="rId18"/>
    <p:sldId id="379" r:id="rId19"/>
    <p:sldId id="380" r:id="rId20"/>
    <p:sldId id="381" r:id="rId21"/>
    <p:sldId id="382" r:id="rId22"/>
    <p:sldId id="391" r:id="rId23"/>
    <p:sldId id="364" r:id="rId24"/>
    <p:sldId id="373" r:id="rId25"/>
    <p:sldId id="374" r:id="rId26"/>
    <p:sldId id="377" r:id="rId27"/>
    <p:sldId id="26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06F"/>
    <a:srgbClr val="80F4E9"/>
    <a:srgbClr val="7ACDF2"/>
    <a:srgbClr val="27ADE9"/>
    <a:srgbClr val="F7FFD1"/>
    <a:srgbClr val="FFE7B7"/>
    <a:srgbClr val="820000"/>
    <a:srgbClr val="B7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123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400"/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Papers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800" b="1"/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Sheet1!$A$2:$A$13</c:f>
              <c:strCache>
                <c:ptCount val="12"/>
                <c:pt idx="0">
                  <c:v>Machine Learning</c:v>
                </c:pt>
                <c:pt idx="1">
                  <c:v>Object Recognition</c:v>
                </c:pt>
                <c:pt idx="2">
                  <c:v>3D CV</c:v>
                </c:pt>
                <c:pt idx="3">
                  <c:v>Low/Mid Level Vision</c:v>
                </c:pt>
                <c:pt idx="4">
                  <c:v>Humans</c:v>
                </c:pt>
                <c:pt idx="5">
                  <c:v>Video Analytics</c:v>
                </c:pt>
                <c:pt idx="6">
                  <c:v>Motion/Tracking</c:v>
                </c:pt>
                <c:pt idx="7">
                  <c:v>Applications</c:v>
                </c:pt>
                <c:pt idx="8">
                  <c:v>Photography</c:v>
                </c:pt>
                <c:pt idx="9">
                  <c:v>Biomedical</c:v>
                </c:pt>
                <c:pt idx="10">
                  <c:v>Theory</c:v>
                </c:pt>
                <c:pt idx="11">
                  <c:v>Etc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184</c:v>
                </c:pt>
                <c:pt idx="1">
                  <c:v>172</c:v>
                </c:pt>
                <c:pt idx="2">
                  <c:v>99</c:v>
                </c:pt>
                <c:pt idx="3">
                  <c:v>93</c:v>
                </c:pt>
                <c:pt idx="4">
                  <c:v>87</c:v>
                </c:pt>
                <c:pt idx="5">
                  <c:v>55</c:v>
                </c:pt>
                <c:pt idx="6">
                  <c:v>31</c:v>
                </c:pt>
                <c:pt idx="7">
                  <c:v>20</c:v>
                </c:pt>
                <c:pt idx="8">
                  <c:v>18</c:v>
                </c:pt>
                <c:pt idx="9">
                  <c:v>12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400">
          <a:latin typeface="Calibri" panose="020F0502020204030204" pitchFamily="34" charset="0"/>
          <a:cs typeface="Calibri" panose="020F0502020204030204" pitchFamily="34" charset="0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2736501148558602"/>
          <c:y val="7.8191398946115931E-2"/>
        </c:manualLayout>
      </c:layout>
      <c:overlay val="0"/>
      <c:txPr>
        <a:bodyPr/>
        <a:lstStyle/>
        <a:p>
          <a:pPr>
            <a:defRPr sz="2400"/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Papers of Machine Learning</c:v>
                </c:pt>
              </c:strCache>
            </c:strRef>
          </c:tx>
          <c:dLbls>
            <c:dLbl>
              <c:idx val="0"/>
              <c:layout>
                <c:manualLayout>
                  <c:x val="-0.17586139155327207"/>
                  <c:y val="-5.2747741055570504E-3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latin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CNN/Deep</c:v>
                </c:pt>
                <c:pt idx="1">
                  <c:v>Machine Learning</c:v>
                </c:pt>
                <c:pt idx="2">
                  <c:v>Unsupervised Learning</c:v>
                </c:pt>
                <c:pt idx="3">
                  <c:v>Optimization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</c:v>
                </c:pt>
                <c:pt idx="1">
                  <c:v>35</c:v>
                </c:pt>
                <c:pt idx="2">
                  <c:v>18</c:v>
                </c:pt>
                <c:pt idx="3">
                  <c:v>18</c:v>
                </c:pt>
                <c:pt idx="4">
                  <c:v>16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latin typeface="Calibri" panose="020F0502020204030204" pitchFamily="34" charset="0"/>
          <a:cs typeface="Calibri" panose="020F0502020204030204" pitchFamily="34" charset="0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ECDD7-905A-4FD9-8FB8-6D5D55A12CC0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ECB8-28EC-4553-A5D2-93DCEAD48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1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F4E9"/>
            </a:gs>
            <a:gs pos="100000">
              <a:srgbClr val="27ADE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6000" b="1" smtClean="0">
                <a:latin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br>
              <a:rPr lang="en-US" altLang="ko-KR" sz="6000" b="1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6000" smtClean="0">
                <a:latin typeface="Calibri" panose="020F0502020204030204" pitchFamily="34" charset="0"/>
                <a:cs typeface="Calibri" panose="020F0502020204030204" pitchFamily="34" charset="0"/>
              </a:rPr>
              <a:t>Research Trend</a:t>
            </a:r>
            <a:endParaRPr lang="ko-KR" alt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3496" y="5085184"/>
            <a:ext cx="7744968" cy="1152128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Taeoh Kim</a:t>
            </a:r>
            <a:r>
              <a:rPr lang="en-US" altLang="ko-KR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MVP LAB</a:t>
            </a:r>
            <a:r>
              <a:rPr lang="ko-KR" altLang="en-US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Seminar</a:t>
            </a:r>
          </a:p>
          <a:p>
            <a:pPr algn="r"/>
            <a:r>
              <a:rPr lang="en-US" altLang="ko-KR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Episode 1a - 2017.7.7</a:t>
            </a:r>
          </a:p>
        </p:txBody>
      </p:sp>
    </p:spTree>
    <p:extLst>
      <p:ext uri="{BB962C8B-B14F-4D97-AF65-F5344CB8AC3E}">
        <p14:creationId xmlns:p14="http://schemas.microsoft.com/office/powerpoint/2010/main" val="523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4133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Pretrained Models</a:t>
            </a:r>
          </a:p>
          <a:p>
            <a:r>
              <a:rPr lang="en-US" altLang="ko-KR" sz="2800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AlexNet(2012), VGG(2014)</a:t>
            </a:r>
          </a:p>
          <a:p>
            <a:r>
              <a:rPr lang="en-US" altLang="ko-KR" sz="2800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GoogleNet(2014)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2" y="1827639"/>
            <a:ext cx="3806475" cy="448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4975"/>
            <a:ext cx="4680520" cy="460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18372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04793"/>
            <a:ext cx="5197659" cy="49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6752" y="188640"/>
            <a:ext cx="413311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Pretrained Models</a:t>
            </a:r>
          </a:p>
          <a:p>
            <a:r>
              <a:rPr lang="en-US" altLang="ko-KR" sz="2800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ResNet(2015)</a:t>
            </a:r>
          </a:p>
          <a:p>
            <a:r>
              <a:rPr lang="en-US" altLang="ko-KR" sz="36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152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37822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1" y="188640"/>
            <a:ext cx="4528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Pretrained Models</a:t>
            </a:r>
          </a:p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use What You Want!</a:t>
            </a:r>
            <a:endParaRPr lang="en-US" altLang="ko-KR" sz="4000" b="1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115616" y="1700808"/>
            <a:ext cx="6870835" cy="50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28723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3854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Transfer Learning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4791"/>
            <a:ext cx="8930328" cy="39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15951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227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Transfer Learning: Case Examples</a:t>
            </a:r>
          </a:p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R-CNN / Image Captioning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2896"/>
            <a:ext cx="904592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38563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072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Research Trend @ CVPR 2017.07</a:t>
            </a:r>
          </a:p>
          <a:p>
            <a:r>
              <a:rPr lang="en-US" altLang="ko-KR" sz="4000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:Still Deep Learning</a:t>
            </a: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707221749"/>
              </p:ext>
            </p:extLst>
          </p:nvPr>
        </p:nvGraphicFramePr>
        <p:xfrm>
          <a:off x="-828600" y="1916832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107835247"/>
              </p:ext>
            </p:extLst>
          </p:nvPr>
        </p:nvGraphicFramePr>
        <p:xfrm>
          <a:off x="3203848" y="2852936"/>
          <a:ext cx="7299584" cy="3735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3650928" y="2996952"/>
            <a:ext cx="1200596" cy="504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72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Hot Papers of Some Research Areas</a:t>
            </a:r>
          </a:p>
          <a:p>
            <a:pPr lvl="0"/>
            <a:r>
              <a:rPr lang="en-US" altLang="ko-KR" sz="160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https://github.com/terryum/awesome-deep-learning-papers/blob/master/README.md</a:t>
            </a:r>
          </a:p>
          <a:p>
            <a:endParaRPr lang="en-US" altLang="ko-KR" sz="4000" b="1" smtClean="0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50" y="1476073"/>
            <a:ext cx="779322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Visualization/Understanding Deep Larning</a:t>
            </a:r>
          </a:p>
          <a:p>
            <a:endParaRPr lang="en-US" altLang="ko-KR" sz="20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Visualizing </a:t>
            </a:r>
            <a:r>
              <a:rPr lang="en-US" altLang="ko-KR" sz="20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understanding convolutional networks (2014</a:t>
            </a:r>
            <a:r>
              <a:rPr lang="en-US" altLang="ko-KR" sz="20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sz="20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sz="20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altLang="ko-KR" sz="2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requires rethinking generalization </a:t>
            </a:r>
            <a:r>
              <a:rPr lang="en-US" altLang="ko-KR" sz="20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(2017)</a:t>
            </a:r>
          </a:p>
          <a:p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512611" cy="234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72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Hot Papers of Some Research Areas</a:t>
            </a:r>
          </a:p>
          <a:p>
            <a:pPr lvl="0"/>
            <a:r>
              <a:rPr lang="en-US" altLang="ko-KR" sz="160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https://github.com/terryum/awesome-deep-learning-papers/blob/master/README.md</a:t>
            </a:r>
          </a:p>
          <a:p>
            <a:endParaRPr lang="en-US" altLang="ko-KR" sz="4000" b="1" smtClean="0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51" y="1476073"/>
            <a:ext cx="85237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Optimization/Regularization</a:t>
            </a:r>
          </a:p>
          <a:p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deep networks (2015</a:t>
            </a: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</a:t>
            </a:r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normalization: Accelerating deep network training by reducing internal covariate shift (2015</a:t>
            </a: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 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 (2016</a:t>
            </a: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learn by gradient descent by gradient descent (2016</a:t>
            </a: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Large Minibatch SGD:Training ImageNet in 1 Hour (2017</a:t>
            </a: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</a:t>
            </a:r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renormalization: Towards reducing minibatch dependence in batch-normalized models (2017</a:t>
            </a:r>
            <a:r>
              <a:rPr lang="en-US" altLang="ko-KR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3200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72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Hot Papers of Some Research Areas</a:t>
            </a:r>
          </a:p>
          <a:p>
            <a:pPr lvl="0"/>
            <a:r>
              <a:rPr lang="en-US" altLang="ko-KR" sz="160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https://github.com/terryum/awesome-deep-learning-papers/blob/master/README.md</a:t>
            </a:r>
          </a:p>
          <a:p>
            <a:endParaRPr lang="en-US" altLang="ko-KR" sz="4000" b="1" smtClean="0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51" y="1476073"/>
            <a:ext cx="764593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Segmentation/Detection</a:t>
            </a:r>
            <a:endParaRPr lang="en-US" altLang="ko-KR" sz="32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PixelNet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Representation of the pixels, by the pixels, and for the pixels (2017)</a:t>
            </a:r>
          </a:p>
          <a:p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919408" cy="162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/>
          <a:stretch/>
        </p:blipFill>
        <p:spPr bwMode="auto">
          <a:xfrm>
            <a:off x="79801" y="4369296"/>
            <a:ext cx="902609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3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72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Hot Papers of Some Research Areas</a:t>
            </a:r>
          </a:p>
          <a:p>
            <a:pPr lvl="0"/>
            <a:r>
              <a:rPr lang="en-US" altLang="ko-KR" sz="160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https://github.com/terryum/awesome-deep-learning-papers/blob/master/README.md</a:t>
            </a:r>
          </a:p>
          <a:p>
            <a:endParaRPr lang="en-US" altLang="ko-KR" sz="4000" b="1" smtClean="0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51" y="1476073"/>
            <a:ext cx="674505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 Photography</a:t>
            </a:r>
            <a:endParaRPr lang="en-US" altLang="ko-KR" sz="32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Image 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Super-Resolution Using Deep Convolutional Networks (2016</a:t>
            </a: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 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algorithm of artistic style (2015</a:t>
            </a: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Colorful 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colorization (2016)</a:t>
            </a:r>
          </a:p>
          <a:p>
            <a:endParaRPr lang="en-US" altLang="ko-KR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3200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709109" cy="362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61287"/>
            <a:ext cx="531664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0F4E9">
                <a:lumMod val="80000"/>
                <a:lumOff val="20000"/>
              </a:srgbClr>
            </a:gs>
            <a:gs pos="100000">
              <a:srgbClr val="27ADE9">
                <a:lumMod val="80000"/>
                <a:lumOff val="2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404664"/>
            <a:ext cx="7772400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smtClean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R" altLang="en-US" sz="4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4249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>
                <a:latin typeface="Calibri" panose="020F0502020204030204" pitchFamily="34" charset="0"/>
                <a:cs typeface="Calibri" panose="020F0502020204030204" pitchFamily="34" charset="0"/>
              </a:rPr>
              <a:t>Tips / Keywords / Trends of Deep Learning</a:t>
            </a:r>
            <a:endParaRPr lang="en-US" altLang="ko-KR" sz="2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2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2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2400" i="1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cs231n course of 2017-spring/summer</a:t>
            </a:r>
          </a:p>
          <a:p>
            <a:pPr algn="ct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US" altLang="ko-KR" sz="2400" i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://github.com/terryum/awesome-deep-learning-papers</a:t>
            </a:r>
            <a:endParaRPr lang="en-US" altLang="ko-KR" sz="2400" i="1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852936"/>
            <a:ext cx="7772400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b="1" smtClean="0">
              <a:solidFill>
                <a:srgbClr val="8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4800" b="1" smtClean="0">
                <a:solidFill>
                  <a:srgbClr val="8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ko-KR" altLang="en-US" sz="4800" b="1">
              <a:solidFill>
                <a:srgbClr val="8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72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Hot Papers of Some Research Areas</a:t>
            </a:r>
          </a:p>
          <a:p>
            <a:pPr lvl="0"/>
            <a:r>
              <a:rPr lang="en-US" altLang="ko-KR" sz="160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https://github.com/terryum/awesome-deep-learning-papers/blob/master/README.md</a:t>
            </a:r>
          </a:p>
          <a:p>
            <a:endParaRPr lang="en-US" altLang="ko-KR" sz="4000" b="1" smtClean="0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51" y="1476073"/>
            <a:ext cx="82612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 / NLP</a:t>
            </a:r>
            <a:endParaRPr lang="en-US" altLang="ko-KR" sz="32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Show</a:t>
            </a:r>
            <a:r>
              <a:rPr lang="en-US" altLang="ko-KR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attend and tell: Neural image caption generation with visual attention (2015</a:t>
            </a:r>
            <a:r>
              <a:rPr lang="en-US" altLang="ko-KR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3200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00" y="2996952"/>
            <a:ext cx="6800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72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Hot Papers of Some Research Areas</a:t>
            </a:r>
          </a:p>
          <a:p>
            <a:pPr lvl="0"/>
            <a:r>
              <a:rPr lang="en-US" altLang="ko-KR" sz="160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https://github.com/terryum/awesome-deep-learning-papers/blob/master/README.md</a:t>
            </a:r>
          </a:p>
          <a:p>
            <a:endParaRPr lang="en-US" altLang="ko-KR" sz="4000" b="1" smtClean="0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51" y="1476073"/>
            <a:ext cx="56584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r>
              <a:rPr lang="en-US" altLang="ko-KR" sz="1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End-to-end </a:t>
            </a:r>
            <a:r>
              <a:rPr lang="en-US" altLang="ko-KR" sz="16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of deep visuomotor policies (2016</a:t>
            </a:r>
            <a:r>
              <a:rPr lang="en-US" altLang="ko-KR" sz="1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Asynchronous </a:t>
            </a:r>
            <a:r>
              <a:rPr lang="en-US" altLang="ko-KR" sz="16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for deep reinforcement learning (2016</a:t>
            </a:r>
            <a:r>
              <a:rPr lang="en-US" altLang="ko-KR" sz="1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6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Deep </a:t>
            </a:r>
            <a:r>
              <a:rPr lang="en-US" altLang="ko-KR" sz="16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Reinforcement Learning with Double Q-Learning (2016)</a:t>
            </a:r>
          </a:p>
          <a:p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3" y="3750543"/>
            <a:ext cx="547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33" y="1340768"/>
            <a:ext cx="3297268" cy="53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7420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How to find RECENT HOT PAPERS?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6501" y="1332057"/>
            <a:ext cx="5339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http://www.arxiv-sanity.com</a:t>
            </a: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613376" cy="421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0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355977" y="0"/>
            <a:ext cx="47880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" y="0"/>
            <a:ext cx="4355976" cy="6858000"/>
          </a:xfrm>
          <a:prstGeom prst="rect">
            <a:avLst/>
          </a:prstGeom>
          <a:solidFill>
            <a:srgbClr val="FF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4751" y="56818"/>
            <a:ext cx="6157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Deep-Learning</a:t>
            </a:r>
            <a:r>
              <a:rPr lang="en-US" altLang="ko-KR" sz="40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40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9632" y="1988841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Caffe </a:t>
            </a:r>
            <a:r>
              <a:rPr lang="en-US" altLang="ko-KR" sz="28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(Berkeley)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880707" y="2280649"/>
            <a:ext cx="1049475" cy="432048"/>
          </a:xfrm>
          <a:prstGeom prst="rightArrow">
            <a:avLst/>
          </a:prstGeom>
          <a:solidFill>
            <a:srgbClr val="27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880707" y="3208042"/>
            <a:ext cx="1049475" cy="432048"/>
          </a:xfrm>
          <a:prstGeom prst="rightArrow">
            <a:avLst/>
          </a:prstGeom>
          <a:solidFill>
            <a:srgbClr val="27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880707" y="4152857"/>
            <a:ext cx="1049475" cy="432048"/>
          </a:xfrm>
          <a:prstGeom prst="rightArrow">
            <a:avLst/>
          </a:prstGeom>
          <a:solidFill>
            <a:srgbClr val="27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62208" y="2916234"/>
            <a:ext cx="280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Torch </a:t>
            </a:r>
          </a:p>
          <a:p>
            <a:r>
              <a:rPr lang="en-US" altLang="ko-KR" sz="28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(NYU/Facebook)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861049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Theano </a:t>
            </a:r>
          </a:p>
          <a:p>
            <a:r>
              <a:rPr lang="en-US" altLang="ko-KR" sz="28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(Montreal)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6096" y="1988840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Caffe2 </a:t>
            </a:r>
            <a:r>
              <a:rPr lang="en-US" altLang="ko-KR" sz="2800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(Facebook)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8672" y="2916233"/>
            <a:ext cx="280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32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yTorch </a:t>
            </a:r>
          </a:p>
          <a:p>
            <a:r>
              <a:rPr lang="en-US" altLang="ko-KR" sz="2800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(Facebook)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6096" y="3861048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 </a:t>
            </a:r>
          </a:p>
          <a:p>
            <a:r>
              <a:rPr lang="en-US" altLang="ko-KR" sz="2800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(Google)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873" y="92149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endParaRPr lang="en-US" altLang="ko-KR" sz="480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2120" y="921494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US" altLang="ko-KR" sz="4800" smtClean="0">
              <a:solidFill>
                <a:srgbClr val="FFE7B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519776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Paddle </a:t>
            </a:r>
          </a:p>
          <a:p>
            <a:r>
              <a:rPr lang="en-US" altLang="ko-KR" sz="2000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(Baidu)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2200" y="5197769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CNTK </a:t>
            </a:r>
          </a:p>
          <a:p>
            <a:r>
              <a:rPr lang="en-US" altLang="ko-KR" sz="2000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(Microsoft)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2836" y="5971927"/>
            <a:ext cx="4403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MXNet </a:t>
            </a:r>
          </a:p>
          <a:p>
            <a:r>
              <a:rPr lang="en-US" altLang="ko-KR" sz="2000" smtClean="0">
                <a:solidFill>
                  <a:srgbClr val="FFE7B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(UW,CMU,MIT,HK,Amazon)</a:t>
            </a:r>
          </a:p>
        </p:txBody>
      </p:sp>
    </p:spTree>
    <p:extLst>
      <p:ext uri="{BB962C8B-B14F-4D97-AF65-F5344CB8AC3E}">
        <p14:creationId xmlns:p14="http://schemas.microsoft.com/office/powerpoint/2010/main" val="35364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602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Deep-Learning Frameworks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752" y="1052736"/>
            <a:ext cx="845171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Tensorflow: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직접 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만들고 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만들고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자유도가 매우 높지만 그만큼 어렵다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36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High-Level Wrappers</a:t>
            </a:r>
            <a:endParaRPr lang="en-US" altLang="ko-KR" sz="36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8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</a:p>
          <a:p>
            <a:r>
              <a:rPr lang="en-US" altLang="ko-KR" sz="28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TFLearn</a:t>
            </a:r>
          </a:p>
          <a:p>
            <a:r>
              <a:rPr lang="en-US" altLang="ko-KR" sz="28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TensorLayer</a:t>
            </a:r>
          </a:p>
          <a:p>
            <a:r>
              <a:rPr lang="en-US" altLang="ko-KR" sz="28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tf.layers</a:t>
            </a:r>
          </a:p>
          <a:p>
            <a:r>
              <a:rPr lang="en-US" altLang="ko-KR" sz="28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TFSlim</a:t>
            </a:r>
          </a:p>
          <a:p>
            <a:r>
              <a:rPr lang="en-US" altLang="ko-KR" sz="28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tf.contrib.learn</a:t>
            </a:r>
          </a:p>
          <a:p>
            <a:r>
              <a:rPr lang="en-US" altLang="ko-KR" sz="28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PrettyTensor (Google)</a:t>
            </a:r>
          </a:p>
          <a:p>
            <a:r>
              <a:rPr lang="en-US" altLang="ko-KR" sz="28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Sonnet (DeepMind)</a:t>
            </a:r>
            <a:endParaRPr lang="en-US" altLang="ko-KR" sz="24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2846966" y="4279359"/>
            <a:ext cx="576064" cy="1237873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91880" y="454134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Ships with Tensorflow</a:t>
            </a:r>
            <a:endParaRPr lang="en-US" altLang="ko-KR" sz="280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5400000">
            <a:off x="4331243" y="1941567"/>
            <a:ext cx="504054" cy="598603"/>
          </a:xfrm>
          <a:prstGeom prst="rightArrow">
            <a:avLst/>
          </a:prstGeom>
          <a:solidFill>
            <a:srgbClr val="27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602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Deep-Learning Frameworks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752" y="1340768"/>
            <a:ext cx="85957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PyTorch: 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년 말부터 나오는 논문들이 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 주로 구현됨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이유는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문법이 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Tensorflow-Wrapper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수준으로 쉽고 간결하다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속도도 나름 빠르며 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r>
              <a:rPr lang="ko-KR" altLang="en-US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등을 구성할 때도 쉽다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24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하지만 </a:t>
            </a:r>
            <a:r>
              <a:rPr lang="en-US" altLang="ko-KR" sz="24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Build</a:t>
            </a:r>
            <a:r>
              <a:rPr lang="ko-KR" altLang="en-US" sz="24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 아직 부족하며 </a:t>
            </a:r>
            <a:r>
              <a:rPr lang="en-US" altLang="ko-KR" sz="24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ko-KR" altLang="en-US" sz="24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발생시 찾아볼 자료가 부족</a:t>
            </a:r>
            <a:endParaRPr lang="en-US" altLang="ko-KR" sz="240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825009" cy="225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37340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6021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Deep-Learning Frameworks</a:t>
            </a:r>
          </a:p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Advice from cs231n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5" y="2132856"/>
            <a:ext cx="8723523" cy="40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7547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772816"/>
            <a:ext cx="38050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algn="ctr"/>
            <a:endParaRPr lang="en-US" altLang="ko-KR" sz="6600" b="1">
              <a:gradFill flip="none" rotWithShape="1">
                <a:gsLst>
                  <a:gs pos="0">
                    <a:srgbClr val="80F4E9">
                      <a:lumMod val="65000"/>
                    </a:srgbClr>
                  </a:gs>
                  <a:gs pos="100000">
                    <a:srgbClr val="27ADE9">
                      <a:lumMod val="70000"/>
                    </a:srgbClr>
                  </a:gs>
                </a:gsLst>
                <a:lin ang="2700000" scaled="1"/>
                <a:tileRect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66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Qusetion?</a:t>
            </a:r>
          </a:p>
        </p:txBody>
      </p:sp>
    </p:spTree>
    <p:extLst>
      <p:ext uri="{BB962C8B-B14F-4D97-AF65-F5344CB8AC3E}">
        <p14:creationId xmlns:p14="http://schemas.microsoft.com/office/powerpoint/2010/main" val="1402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6660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Data-Driven Machine Learning</a:t>
            </a:r>
          </a:p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Category by NETWORK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1844824"/>
            <a:ext cx="7560840" cy="3816424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71600" y="3104964"/>
            <a:ext cx="6408712" cy="2556284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5778" y="4077072"/>
            <a:ext cx="5390438" cy="1584176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77644" y="4978472"/>
            <a:ext cx="1173115" cy="610768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DNN</a:t>
            </a:r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97506" y="4978472"/>
            <a:ext cx="1173115" cy="610768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</a:t>
            </a:r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23021" y="4978472"/>
            <a:ext cx="1173115" cy="610768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6660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Data-Driven Machine Learning</a:t>
            </a:r>
          </a:p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Category by LABEL/Objective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6" y="1844824"/>
            <a:ext cx="7560840" cy="3816424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71600" y="3104964"/>
            <a:ext cx="6388388" cy="2556284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36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4058" y="4077072"/>
            <a:ext cx="2078070" cy="1584176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altLang="ko-KR" sz="24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32128" y="4078106"/>
            <a:ext cx="2078070" cy="1584176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Un-Supervised</a:t>
            </a:r>
          </a:p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altLang="ko-KR" sz="24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10198" y="4068851"/>
            <a:ext cx="2078070" cy="1584176"/>
          </a:xfrm>
          <a:prstGeom prst="roundRect">
            <a:avLst/>
          </a:prstGeom>
          <a:noFill/>
          <a:ln>
            <a:solidFill>
              <a:srgbClr val="27A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</a:t>
            </a:r>
          </a:p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</a:t>
            </a:r>
          </a:p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altLang="ko-KR" sz="24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453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Activation Functions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648" y="1332057"/>
            <a:ext cx="857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Non-linearly, Normalization &amp; Activation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236296" cy="32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648" y="5665509"/>
            <a:ext cx="8579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ReLU </a:t>
            </a: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(LRU / Maxout / ELU / tanh)</a:t>
            </a:r>
          </a:p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use Sigmoid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41207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3150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Learning Flow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648" y="1052736"/>
            <a:ext cx="83638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Networks</a:t>
            </a:r>
          </a:p>
          <a:p>
            <a:pPr marL="514350" indent="-514350">
              <a:buAutoNum type="arabicPeriod"/>
            </a:pPr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ko-KR" sz="32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Loss Function</a:t>
            </a:r>
          </a:p>
          <a:p>
            <a:pPr marL="514350" indent="-514350">
              <a:buAutoNum type="arabicPeriod"/>
            </a:pPr>
            <a:endParaRPr lang="en-US" altLang="ko-KR" sz="3200" b="1" smtClean="0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ko-KR" sz="32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 Weight Update using </a:t>
            </a:r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BackProp.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1700808"/>
            <a:ext cx="616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Layers / Parameters / Bias</a:t>
            </a:r>
          </a:p>
          <a:p>
            <a:pPr algn="ctr"/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Pre/Post-Processing and Regularizer</a:t>
            </a:r>
          </a:p>
          <a:p>
            <a:pPr algn="ctr"/>
            <a:r>
              <a:rPr lang="en-US" altLang="ko-KR" sz="24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3645024"/>
            <a:ext cx="616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= Difference ( Prediction , Real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5013176"/>
            <a:ext cx="6167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Gradient of Loss</a:t>
            </a:r>
          </a:p>
          <a:p>
            <a:pPr algn="ctr"/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Descent!</a:t>
            </a:r>
          </a:p>
          <a:p>
            <a:pPr algn="ctr"/>
            <a:r>
              <a:rPr lang="en-US" altLang="ko-KR" sz="24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Stochastic- GD </a:t>
            </a:r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(Update one-by-one)</a:t>
            </a:r>
          </a:p>
          <a:p>
            <a:pPr algn="ctr"/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Learning Rate (</a:t>
            </a:r>
            <a:r>
              <a:rPr lang="en-US" altLang="ko-KR" sz="24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altLang="ko-KR" sz="24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-Optimizer)</a:t>
            </a:r>
          </a:p>
        </p:txBody>
      </p:sp>
    </p:spTree>
    <p:extLst>
      <p:ext uri="{BB962C8B-B14F-4D97-AF65-F5344CB8AC3E}">
        <p14:creationId xmlns:p14="http://schemas.microsoft.com/office/powerpoint/2010/main" val="39647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3439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Regularizations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648" y="1268760"/>
            <a:ext cx="83638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Overfitting</a:t>
            </a:r>
          </a:p>
          <a:p>
            <a:endParaRPr lang="en-US" altLang="ko-KR" sz="3200" b="1">
              <a:solidFill>
                <a:srgbClr val="0B50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r>
              <a:rPr lang="en-US" altLang="ko-KR" sz="32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Lot of Data</a:t>
            </a:r>
          </a:p>
          <a:p>
            <a:r>
              <a:rPr lang="en-US" altLang="ko-KR" sz="320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32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Set</a:t>
            </a:r>
          </a:p>
          <a:p>
            <a:r>
              <a:rPr lang="en-US" altLang="ko-KR" sz="320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32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 (DropConnect)</a:t>
            </a:r>
          </a:p>
          <a:p>
            <a:r>
              <a:rPr lang="en-US" altLang="ko-KR" sz="320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3200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Regularization Loss Term (Weight-Decay)</a:t>
            </a:r>
          </a:p>
          <a:p>
            <a:r>
              <a:rPr lang="en-US" altLang="ko-KR" sz="32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Batch Normalization </a:t>
            </a: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(2015)</a:t>
            </a:r>
          </a:p>
          <a:p>
            <a:r>
              <a:rPr lang="en-US" altLang="ko-KR" sz="32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Normalizes Batch and Trains</a:t>
            </a:r>
          </a:p>
          <a:p>
            <a:r>
              <a:rPr lang="en-US" altLang="ko-KR" sz="2400" b="1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ko-KR" sz="24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Parameters from Mean/Variance</a:t>
            </a:r>
          </a:p>
        </p:txBody>
      </p:sp>
    </p:spTree>
    <p:extLst>
      <p:ext uri="{BB962C8B-B14F-4D97-AF65-F5344CB8AC3E}">
        <p14:creationId xmlns:p14="http://schemas.microsoft.com/office/powerpoint/2010/main" val="18765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5395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Convolution and Pooling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3522" y="1196752"/>
            <a:ext cx="616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LeNet, 1998 by LeCun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8" y="1916832"/>
            <a:ext cx="8850478" cy="282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6752" y="5085184"/>
            <a:ext cx="8451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rgbClr val="0B50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 is Very Good for </a:t>
            </a:r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and Visuals</a:t>
            </a:r>
          </a:p>
          <a:p>
            <a:pPr algn="ctr"/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Convolution/Pooling </a:t>
            </a:r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2D Operations</a:t>
            </a:r>
          </a:p>
          <a:p>
            <a:pPr algn="ctr"/>
            <a:r>
              <a:rPr lang="en-US" altLang="ko-KR" sz="3200" b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 Sparse Connections</a:t>
            </a:r>
            <a:endParaRPr lang="en-US" altLang="ko-KR" sz="32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4233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52" y="188640"/>
            <a:ext cx="413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 flip="none" rotWithShape="1">
                  <a:gsLst>
                    <a:gs pos="0">
                      <a:srgbClr val="80F4E9">
                        <a:lumMod val="65000"/>
                      </a:srgbClr>
                    </a:gs>
                    <a:gs pos="100000">
                      <a:srgbClr val="27ADE9">
                        <a:lumMod val="70000"/>
                      </a:srgbClr>
                    </a:gs>
                  </a:gsLst>
                  <a:lin ang="2700000" scaled="1"/>
                  <a:tileRect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Pretrained Models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771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256" y="640979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from cs231n</a:t>
            </a:r>
          </a:p>
        </p:txBody>
      </p:sp>
    </p:spTree>
    <p:extLst>
      <p:ext uri="{BB962C8B-B14F-4D97-AF65-F5344CB8AC3E}">
        <p14:creationId xmlns:p14="http://schemas.microsoft.com/office/powerpoint/2010/main" val="40254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634</Words>
  <Application>Microsoft Office PowerPoint</Application>
  <PresentationFormat>화면 슬라이드 쇼(4:3)</PresentationFormat>
  <Paragraphs>184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Deep Learning  Research Trend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Review and Trend and Generative Models</dc:title>
  <dc:creator>Microsoft Corporation</dc:creator>
  <cp:lastModifiedBy>teokim</cp:lastModifiedBy>
  <cp:revision>83</cp:revision>
  <dcterms:created xsi:type="dcterms:W3CDTF">2006-10-05T04:04:58Z</dcterms:created>
  <dcterms:modified xsi:type="dcterms:W3CDTF">2017-07-07T09:04:19Z</dcterms:modified>
</cp:coreProperties>
</file>