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83" r:id="rId5"/>
    <p:sldId id="280" r:id="rId6"/>
    <p:sldId id="282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84" r:id="rId21"/>
    <p:sldId id="274" r:id="rId22"/>
    <p:sldId id="275" r:id="rId23"/>
    <p:sldId id="276" r:id="rId24"/>
    <p:sldId id="277" r:id="rId25"/>
    <p:sldId id="278" r:id="rId26"/>
    <p:sldId id="279" r:id="rId27"/>
    <p:sldId id="288" r:id="rId28"/>
    <p:sldId id="291" r:id="rId29"/>
    <p:sldId id="290" r:id="rId30"/>
    <p:sldId id="292" r:id="rId31"/>
    <p:sldId id="293" r:id="rId32"/>
    <p:sldId id="285" r:id="rId33"/>
    <p:sldId id="294" r:id="rId34"/>
    <p:sldId id="297" r:id="rId35"/>
    <p:sldId id="295" r:id="rId36"/>
    <p:sldId id="302" r:id="rId37"/>
    <p:sldId id="299" r:id="rId38"/>
    <p:sldId id="298" r:id="rId39"/>
    <p:sldId id="296" r:id="rId40"/>
    <p:sldId id="300" r:id="rId41"/>
    <p:sldId id="303" r:id="rId42"/>
    <p:sldId id="304" r:id="rId43"/>
    <p:sldId id="307" r:id="rId44"/>
    <p:sldId id="286" r:id="rId45"/>
    <p:sldId id="308" r:id="rId46"/>
    <p:sldId id="305" r:id="rId47"/>
    <p:sldId id="306" r:id="rId48"/>
    <p:sldId id="309" r:id="rId49"/>
    <p:sldId id="310" r:id="rId50"/>
    <p:sldId id="311" r:id="rId51"/>
    <p:sldId id="314" r:id="rId52"/>
    <p:sldId id="315" r:id="rId53"/>
    <p:sldId id="313" r:id="rId54"/>
    <p:sldId id="316" r:id="rId55"/>
    <p:sldId id="318" r:id="rId56"/>
    <p:sldId id="319" r:id="rId57"/>
    <p:sldId id="326" r:id="rId58"/>
    <p:sldId id="320" r:id="rId59"/>
    <p:sldId id="328" r:id="rId60"/>
    <p:sldId id="329" r:id="rId61"/>
    <p:sldId id="321" r:id="rId62"/>
    <p:sldId id="330" r:id="rId63"/>
    <p:sldId id="322" r:id="rId64"/>
    <p:sldId id="331" r:id="rId65"/>
    <p:sldId id="324" r:id="rId66"/>
    <p:sldId id="317" r:id="rId67"/>
    <p:sldId id="332" r:id="rId6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AF94-5582-4C77-ACAD-CE2B71C6C3F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D16F-B1AD-4083-BC8A-8AF73DB9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75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AF94-5582-4C77-ACAD-CE2B71C6C3F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D16F-B1AD-4083-BC8A-8AF73DB9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AF94-5582-4C77-ACAD-CE2B71C6C3F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D16F-B1AD-4083-BC8A-8AF73DB9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AF94-5582-4C77-ACAD-CE2B71C6C3F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D16F-B1AD-4083-BC8A-8AF73DB9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1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AF94-5582-4C77-ACAD-CE2B71C6C3F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D16F-B1AD-4083-BC8A-8AF73DB9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3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AF94-5582-4C77-ACAD-CE2B71C6C3F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D16F-B1AD-4083-BC8A-8AF73DB9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AF94-5582-4C77-ACAD-CE2B71C6C3F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D16F-B1AD-4083-BC8A-8AF73DB9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9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AF94-5582-4C77-ACAD-CE2B71C6C3F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D16F-B1AD-4083-BC8A-8AF73DB9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AF94-5582-4C77-ACAD-CE2B71C6C3F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D16F-B1AD-4083-BC8A-8AF73DB9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5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AF94-5582-4C77-ACAD-CE2B71C6C3F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D16F-B1AD-4083-BC8A-8AF73DB9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5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AF94-5582-4C77-ACAD-CE2B71C6C3F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D16F-B1AD-4083-BC8A-8AF73DB9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AF94-5582-4C77-ACAD-CE2B71C6C3F9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DD16F-B1AD-4083-BC8A-8AF73DB9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90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1eYniJ0Rnk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akFfOmanJU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1eYniJ0Rnk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MVP lab seminar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Reinforcement learning</a:t>
            </a:r>
            <a:br>
              <a:rPr lang="en-US" altLang="ko-KR" dirty="0" smtClean="0"/>
            </a:br>
            <a:r>
              <a:rPr lang="en-US" altLang="ko-KR" dirty="0" smtClean="0"/>
              <a:t>-DQN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71177" y="5165209"/>
            <a:ext cx="102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정태영</a:t>
            </a:r>
          </a:p>
        </p:txBody>
      </p:sp>
    </p:spTree>
    <p:extLst>
      <p:ext uri="{BB962C8B-B14F-4D97-AF65-F5344CB8AC3E}">
        <p14:creationId xmlns:p14="http://schemas.microsoft.com/office/powerpoint/2010/main" val="358071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Supervised learning </a:t>
            </a:r>
            <a:r>
              <a:rPr lang="ko-KR" altLang="en-US" sz="2000" dirty="0" smtClean="0"/>
              <a:t>으로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슈퍼마리오를 깨는 알고리즘을 만들 수 있을까요</a:t>
            </a:r>
            <a:r>
              <a:rPr lang="en-US" altLang="ko-KR" sz="2000" dirty="0" smtClean="0"/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49" y="2768367"/>
            <a:ext cx="6703301" cy="34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4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 (</a:t>
            </a:r>
            <a:r>
              <a:rPr lang="en-US" altLang="ko-KR" dirty="0" smtClean="0"/>
              <a:t>MDP)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0762" y="5258032"/>
            <a:ext cx="6224588" cy="12478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State</a:t>
            </a:r>
          </a:p>
          <a:p>
            <a:r>
              <a:rPr lang="en-US" altLang="ko-KR" dirty="0" smtClean="0"/>
              <a:t>Action</a:t>
            </a:r>
          </a:p>
          <a:p>
            <a:r>
              <a:rPr lang="en-US" altLang="ko-KR" dirty="0" smtClean="0"/>
              <a:t>Reward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50" y="2390626"/>
            <a:ext cx="3868300" cy="26799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93380" y="1833808"/>
            <a:ext cx="525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다른 관점으로 접근해보자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405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Decision Process (</a:t>
            </a:r>
            <a:r>
              <a:rPr lang="en-US" altLang="ko-KR" dirty="0" smtClean="0"/>
              <a:t>MDP)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</a:p>
          <a:p>
            <a:r>
              <a:rPr lang="en-US" altLang="ko-KR" dirty="0" smtClean="0"/>
              <a:t>Action</a:t>
            </a:r>
          </a:p>
          <a:p>
            <a:r>
              <a:rPr lang="en-US" altLang="ko-KR" dirty="0" smtClean="0"/>
              <a:t>Probability</a:t>
            </a:r>
          </a:p>
          <a:p>
            <a:r>
              <a:rPr lang="en-US" altLang="ko-KR" dirty="0" smtClean="0"/>
              <a:t>Reward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488" y="2061249"/>
            <a:ext cx="4751498" cy="921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98178" y="4372907"/>
            <a:ext cx="6915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Markov Decision Process (MDP).</a:t>
            </a:r>
            <a:br>
              <a:rPr lang="en-US" altLang="ko-KR" sz="2400" dirty="0" smtClean="0"/>
            </a:br>
            <a:r>
              <a:rPr lang="ko-KR" altLang="en-US" sz="2400" dirty="0" smtClean="0"/>
              <a:t>여기서 최대의 </a:t>
            </a:r>
            <a:r>
              <a:rPr lang="en-US" altLang="ko-KR" sz="2400" dirty="0" smtClean="0"/>
              <a:t>reward</a:t>
            </a:r>
            <a:r>
              <a:rPr lang="ko-KR" altLang="en-US" sz="2400" dirty="0" smtClean="0"/>
              <a:t>를 얻을 수 있는 </a:t>
            </a:r>
            <a:r>
              <a:rPr lang="en-US" altLang="ko-KR" sz="2400" dirty="0" smtClean="0"/>
              <a:t>policy</a:t>
            </a:r>
            <a:r>
              <a:rPr lang="ko-KR" altLang="en-US" sz="2400" dirty="0" smtClean="0"/>
              <a:t>를 찾자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보통 </a:t>
            </a:r>
            <a:r>
              <a:rPr lang="en-US" altLang="ko-KR" sz="2400" dirty="0" smtClean="0"/>
              <a:t>Reinforcement Learning </a:t>
            </a:r>
            <a:r>
              <a:rPr lang="ko-KR" altLang="en-US" sz="2400" dirty="0" smtClean="0"/>
              <a:t>문제는 거의 </a:t>
            </a:r>
            <a:r>
              <a:rPr lang="en-US" altLang="ko-KR" sz="2400" dirty="0" smtClean="0"/>
              <a:t>MDP)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그런데 어떻게</a:t>
            </a:r>
            <a:r>
              <a:rPr lang="en-US" altLang="ko-KR" sz="2400" dirty="0" smtClean="0"/>
              <a:t>??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98319" y="3034139"/>
            <a:ext cx="287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 </a:t>
            </a:r>
            <a:r>
              <a:rPr lang="ko-KR" altLang="en-US" dirty="0" err="1" smtClean="0"/>
              <a:t>행동마다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를 얻음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03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작전 </a:t>
            </a:r>
            <a:r>
              <a:rPr lang="en-US" altLang="ko-KR" sz="2000" dirty="0" smtClean="0"/>
              <a:t>: reward </a:t>
            </a:r>
            <a:r>
              <a:rPr lang="ko-KR" altLang="en-US" sz="2000" dirty="0" smtClean="0"/>
              <a:t>값을 반환하는 </a:t>
            </a:r>
            <a:r>
              <a:rPr lang="en-US" altLang="ko-KR" sz="2000" dirty="0" smtClean="0"/>
              <a:t>Q</a:t>
            </a:r>
            <a:r>
              <a:rPr lang="ko-KR" altLang="en-US" sz="2000" dirty="0" smtClean="0"/>
              <a:t>라는 함수를 만들어서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Q</a:t>
            </a:r>
            <a:r>
              <a:rPr lang="ko-KR" altLang="en-US" sz="2000" dirty="0" smtClean="0"/>
              <a:t>의 값이 최대가 되는 행동만 따라하자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Q(state, action) = reward</a:t>
            </a:r>
            <a:br>
              <a:rPr lang="en-US" altLang="ko-KR" dirty="0" smtClean="0"/>
            </a:b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정확히는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expectation)</a:t>
            </a:r>
          </a:p>
          <a:p>
            <a:endParaRPr lang="en-US" altLang="ko-KR" dirty="0"/>
          </a:p>
          <a:p>
            <a:r>
              <a:rPr lang="en-US" altLang="ko-KR" dirty="0" smtClean="0"/>
              <a:t>Policy       (*</a:t>
            </a:r>
            <a:r>
              <a:rPr lang="ko-KR" altLang="en-US" dirty="0" smtClean="0"/>
              <a:t>가 붙으면 </a:t>
            </a:r>
            <a:r>
              <a:rPr lang="en-US" altLang="ko-KR" dirty="0" smtClean="0"/>
              <a:t>optimal</a:t>
            </a:r>
            <a:r>
              <a:rPr lang="ko-KR" altLang="en-US" dirty="0" smtClean="0"/>
              <a:t>이라는 뜻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4984202"/>
            <a:ext cx="5000625" cy="1009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51" y="4509998"/>
            <a:ext cx="360472" cy="33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5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그러면 그 </a:t>
            </a:r>
            <a:r>
              <a:rPr lang="en-US" altLang="ko-KR" dirty="0" smtClean="0"/>
              <a:t>Q </a:t>
            </a:r>
            <a:r>
              <a:rPr lang="ko-KR" altLang="en-US" dirty="0" smtClean="0"/>
              <a:t>함수는 어떻게 만들죠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40" y="2617940"/>
            <a:ext cx="6383720" cy="11574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80140" y="3848793"/>
            <a:ext cx="6383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Q</a:t>
            </a:r>
            <a:r>
              <a:rPr lang="ko-KR" altLang="en-US" dirty="0" smtClean="0"/>
              <a:t>함수를 안다고 가정하고 식을 세움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State </a:t>
            </a:r>
            <a:r>
              <a:rPr lang="en-US" altLang="ko-KR" i="1" dirty="0" smtClean="0"/>
              <a:t>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Q</a:t>
            </a:r>
            <a:r>
              <a:rPr lang="ko-KR" altLang="en-US" dirty="0" smtClean="0"/>
              <a:t>함수는 이번에 행동 </a:t>
            </a:r>
            <a:r>
              <a:rPr lang="en-US" altLang="ko-KR" i="1" dirty="0" smtClean="0"/>
              <a:t>a</a:t>
            </a:r>
            <a:r>
              <a:rPr lang="ko-KR" altLang="en-US" dirty="0" smtClean="0"/>
              <a:t>를 통해서 얻을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reward </a:t>
            </a:r>
            <a:r>
              <a:rPr lang="en-US" altLang="ko-KR" i="1" dirty="0" smtClean="0"/>
              <a:t>r</a:t>
            </a:r>
            <a:r>
              <a:rPr lang="ko-KR" altLang="en-US" dirty="0" smtClean="0"/>
              <a:t>과 다음 </a:t>
            </a:r>
            <a:r>
              <a:rPr lang="en-US" altLang="ko-KR" dirty="0" smtClean="0"/>
              <a:t>State </a:t>
            </a:r>
            <a:r>
              <a:rPr lang="en-US" altLang="ko-KR" i="1" dirty="0" smtClean="0"/>
              <a:t>s`</a:t>
            </a:r>
            <a:r>
              <a:rPr lang="ko-KR" altLang="en-US" dirty="0" smtClean="0"/>
              <a:t>에서의 최대의 </a:t>
            </a:r>
            <a:r>
              <a:rPr lang="en-US" altLang="ko-KR" dirty="0" smtClean="0"/>
              <a:t>reward</a:t>
            </a:r>
            <a:r>
              <a:rPr lang="ko-KR" altLang="en-US" dirty="0"/>
              <a:t> </a:t>
            </a:r>
            <a:r>
              <a:rPr lang="ko-KR" altLang="en-US" dirty="0" smtClean="0"/>
              <a:t>값의 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^ (hat) </a:t>
            </a:r>
            <a:r>
              <a:rPr lang="ko-KR" altLang="en-US" dirty="0" smtClean="0"/>
              <a:t>이 붙은 것은 </a:t>
            </a:r>
            <a:r>
              <a:rPr lang="ko-KR" altLang="en-US" dirty="0" err="1" smtClean="0"/>
              <a:t>근사치라는</a:t>
            </a:r>
            <a:r>
              <a:rPr lang="ko-KR" altLang="en-US" dirty="0" smtClean="0"/>
              <a:t> 뜻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처음에 </a:t>
            </a:r>
            <a:r>
              <a:rPr lang="en-US" altLang="ko-KR" dirty="0" smtClean="0"/>
              <a:t>Q</a:t>
            </a:r>
            <a:r>
              <a:rPr lang="ko-KR" altLang="en-US" dirty="0" smtClean="0"/>
              <a:t>값이 제대로 없다면 </a:t>
            </a:r>
            <a:r>
              <a:rPr lang="en-US" altLang="ko-KR" dirty="0" smtClean="0"/>
              <a:t>random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예제를 통한 직관적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97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Q-table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63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Frozen lake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dirty="0" smtClean="0"/>
              <a:t>Hazard</a:t>
            </a:r>
            <a:r>
              <a:rPr lang="ko-KR" altLang="en-US" sz="2000" dirty="0" smtClean="0"/>
              <a:t>에 빠지지 말고 단단한 </a:t>
            </a:r>
            <a:r>
              <a:rPr lang="en-US" altLang="ko-KR" sz="2000" dirty="0" smtClean="0"/>
              <a:t>Freezing </a:t>
            </a:r>
            <a:r>
              <a:rPr lang="ko-KR" altLang="en-US" sz="2000" dirty="0" smtClean="0"/>
              <a:t>판만 밟아서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Start</a:t>
            </a:r>
            <a:r>
              <a:rPr lang="ko-KR" altLang="en-US" sz="2000" dirty="0" smtClean="0"/>
              <a:t>지점에서 </a:t>
            </a:r>
            <a:r>
              <a:rPr lang="en-US" altLang="ko-KR" sz="2000" dirty="0" smtClean="0"/>
              <a:t>Goal</a:t>
            </a:r>
            <a:r>
              <a:rPr lang="ko-KR" altLang="en-US" sz="2000" dirty="0" smtClean="0"/>
              <a:t>지점까지 가세요</a:t>
            </a:r>
            <a:endParaRPr lang="en-US" altLang="ko-KR" sz="2000" dirty="0" smtClean="0"/>
          </a:p>
          <a:p>
            <a:r>
              <a:rPr lang="en-US" altLang="ko-KR" sz="2000" dirty="0" smtClean="0"/>
              <a:t>Goal</a:t>
            </a:r>
            <a:r>
              <a:rPr lang="ko-KR" altLang="en-US" sz="2000" dirty="0" smtClean="0"/>
              <a:t>에 도착하면 </a:t>
            </a:r>
            <a:r>
              <a:rPr lang="en-US" altLang="ko-KR" sz="2000" dirty="0" smtClean="0"/>
              <a:t>reward 1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아무 일도 일어나지않으면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Hazard</a:t>
            </a:r>
            <a:r>
              <a:rPr lang="ko-KR" altLang="en-US" sz="2000" dirty="0" smtClean="0"/>
              <a:t>에 빠져도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감점 아님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이지만 다시 시작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390775"/>
            <a:ext cx="3257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8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Q-table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00" y="1825625"/>
            <a:ext cx="6075800" cy="41035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272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Q-table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Exploit vs Explore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안전이냐 도전이냐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28193" y="5800324"/>
            <a:ext cx="518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이래서는 평생 저 방식으로만 </a:t>
            </a:r>
            <a:r>
              <a:rPr lang="ko-KR" altLang="en-US" dirty="0" err="1" smtClean="0"/>
              <a:t>걸어감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적당히 안 가본 새로운 길도 가보도록 시켜야 함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322581" y="2365010"/>
            <a:ext cx="4845474" cy="3272568"/>
            <a:chOff x="2149263" y="2365010"/>
            <a:chExt cx="4845474" cy="32725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263" y="2365010"/>
              <a:ext cx="4845474" cy="32725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7" name="직선 화살표 연결선 6"/>
            <p:cNvCxnSpPr/>
            <p:nvPr/>
          </p:nvCxnSpPr>
          <p:spPr>
            <a:xfrm>
              <a:off x="2732690" y="3037490"/>
              <a:ext cx="2648607" cy="1051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5381297" y="3048000"/>
              <a:ext cx="0" cy="166063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3741683" y="4708634"/>
              <a:ext cx="163961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741683" y="4708634"/>
              <a:ext cx="0" cy="68299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741683" y="5391624"/>
              <a:ext cx="2511972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37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Exploration </a:t>
            </a:r>
            <a:r>
              <a:rPr lang="ko-KR" altLang="en-US" sz="3600" dirty="0" smtClean="0"/>
              <a:t>방법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(decaying) E – greedy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확률로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가 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차차 줄어듦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(decaying) adding random noise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Q function</a:t>
            </a:r>
            <a:r>
              <a:rPr lang="ko-KR" altLang="en-US" dirty="0" smtClean="0"/>
              <a:t>을 그대로 쓰지 말고</a:t>
            </a:r>
            <a:r>
              <a:rPr lang="en-US" altLang="ko-KR" dirty="0" smtClean="0"/>
              <a:t>, noise</a:t>
            </a:r>
            <a:r>
              <a:rPr lang="ko-KR" altLang="en-US" dirty="0" smtClean="0"/>
              <a:t>를 끼얹어서 판단함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차차 줄어듦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086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Q-table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Exploration </a:t>
            </a:r>
            <a:r>
              <a:rPr lang="ko-KR" altLang="en-US" dirty="0" smtClean="0"/>
              <a:t>개선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81" y="2365010"/>
            <a:ext cx="4765567" cy="2863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9171" y="5363814"/>
            <a:ext cx="366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새로운 길도 찾게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08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Up-to-date</a:t>
            </a:r>
          </a:p>
          <a:p>
            <a:r>
              <a:rPr lang="en-US" altLang="ko-KR" dirty="0"/>
              <a:t>Useful</a:t>
            </a:r>
          </a:p>
          <a:p>
            <a:r>
              <a:rPr lang="en-US" altLang="ko-KR" dirty="0"/>
              <a:t>Easy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50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Q-table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여전히 문제 많음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81" y="2365010"/>
            <a:ext cx="4765567" cy="2863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2581" y="5398931"/>
            <a:ext cx="42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최단거리로 가도록 만들 순 없을까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572000" y="3794234"/>
            <a:ext cx="1324303" cy="7672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1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Q-table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Discount factor </a:t>
            </a:r>
            <a:r>
              <a:rPr lang="ko-KR" altLang="en-US" dirty="0" err="1" smtClean="0"/>
              <a:t>γ</a:t>
            </a:r>
            <a:r>
              <a:rPr lang="ko-KR" altLang="en-US" dirty="0" smtClean="0"/>
              <a:t> </a:t>
            </a:r>
            <a:r>
              <a:rPr lang="ko-KR" altLang="en-US" sz="2000" dirty="0" smtClean="0"/>
              <a:t>를 추가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(“</a:t>
            </a:r>
            <a:r>
              <a:rPr lang="ko-KR" altLang="en-US" sz="2000" dirty="0" smtClean="0"/>
              <a:t>빨리 안 오면 다 먹는다</a:t>
            </a:r>
            <a:r>
              <a:rPr lang="en-US" altLang="ko-KR" sz="2000" dirty="0" smtClean="0"/>
              <a:t>”)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Reward </a:t>
            </a:r>
            <a:r>
              <a:rPr lang="ko-KR" altLang="en-US" sz="2000" dirty="0" smtClean="0"/>
              <a:t>관점으로 </a:t>
            </a:r>
            <a:r>
              <a:rPr lang="ko-KR" altLang="en-US" sz="2000" dirty="0" err="1" smtClean="0"/>
              <a:t>접근해봄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51773"/>
            <a:ext cx="7886700" cy="113847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529958" y="2499802"/>
            <a:ext cx="493986" cy="7672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34" y="4416396"/>
            <a:ext cx="6821034" cy="15355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084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Q-table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Discount factor </a:t>
            </a:r>
            <a:r>
              <a:rPr lang="ko-KR" altLang="en-US" dirty="0" err="1" smtClean="0"/>
              <a:t>γ</a:t>
            </a:r>
            <a:r>
              <a:rPr lang="ko-KR" altLang="en-US" dirty="0" smtClean="0"/>
              <a:t> </a:t>
            </a:r>
            <a:r>
              <a:rPr lang="en-US" altLang="ko-KR" dirty="0" smtClean="0"/>
              <a:t>=0.9 </a:t>
            </a:r>
            <a:r>
              <a:rPr lang="ko-KR" altLang="en-US" dirty="0" err="1" smtClean="0"/>
              <a:t>일때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322581" y="2365010"/>
            <a:ext cx="4765567" cy="2863868"/>
            <a:chOff x="2322581" y="2365010"/>
            <a:chExt cx="4765567" cy="286386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2581" y="2365010"/>
              <a:ext cx="4765567" cy="2863868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068817" y="4199073"/>
              <a:ext cx="384332" cy="262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0.9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321032" y="4667357"/>
              <a:ext cx="384332" cy="262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0.9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08148" y="4199073"/>
              <a:ext cx="469045" cy="262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0.81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78366" y="4000225"/>
              <a:ext cx="561779" cy="262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0.729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15250" y="3534184"/>
              <a:ext cx="491465" cy="262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0.81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79687" y="2902952"/>
              <a:ext cx="562590" cy="262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0.729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42774" y="2689054"/>
              <a:ext cx="562590" cy="262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0.656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014514" y="2689054"/>
              <a:ext cx="562590" cy="262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0.590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9456" y="2689054"/>
              <a:ext cx="562590" cy="262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0.656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59" y="4930117"/>
            <a:ext cx="2074791" cy="12468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44" y="5301876"/>
            <a:ext cx="4590427" cy="6626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034" y="6119760"/>
            <a:ext cx="3257550" cy="495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371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Q-table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그럼 과연 이게 항상 먹히는가</a:t>
            </a:r>
            <a:r>
              <a:rPr lang="en-US" altLang="ko-KR" sz="2400" dirty="0" smtClean="0"/>
              <a:t>??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1800" dirty="0" smtClean="0"/>
              <a:t>이 두 가지 조건을 만족하면 그렇습니다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1800" dirty="0" smtClean="0"/>
              <a:t>(deterministic worlds : </a:t>
            </a:r>
            <a:r>
              <a:rPr lang="ko-KR" altLang="en-US" sz="1800" dirty="0" smtClean="0"/>
              <a:t>같은 행동이 항상 같은 결과를 가짐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92" y="4355869"/>
            <a:ext cx="3716215" cy="18210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2350102"/>
            <a:ext cx="7886700" cy="11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6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Stochastic vs deterministic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그러면 </a:t>
            </a:r>
            <a:r>
              <a:rPr lang="en-US" altLang="ko-KR" dirty="0" smtClean="0"/>
              <a:t>Non-deterministic </a:t>
            </a:r>
            <a:r>
              <a:rPr lang="ko-KR" altLang="en-US" dirty="0" smtClean="0"/>
              <a:t>하면 어쩌죠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30% </a:t>
            </a:r>
            <a:r>
              <a:rPr lang="ko-KR" altLang="en-US" dirty="0" smtClean="0"/>
              <a:t>확률로 제멋대로 움직임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3526935"/>
            <a:ext cx="3257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5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Stochastic vs deterministic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그러면 </a:t>
            </a:r>
            <a:r>
              <a:rPr lang="en-US" altLang="ko-KR" dirty="0" smtClean="0"/>
              <a:t>Non-deterministic </a:t>
            </a:r>
            <a:r>
              <a:rPr lang="ko-KR" altLang="en-US" dirty="0" smtClean="0"/>
              <a:t>하면 어쩌죠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30% </a:t>
            </a:r>
            <a:r>
              <a:rPr lang="ko-KR" altLang="en-US" dirty="0" smtClean="0"/>
              <a:t>확률로 제멋대로 움직임</a:t>
            </a:r>
            <a:r>
              <a:rPr lang="en-US" altLang="ko-KR" dirty="0" smtClean="0">
                <a:sym typeface="Wingdings" panose="05000000000000000000" pitchFamily="2" charset="2"/>
              </a:rPr>
              <a:t> 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작동 안 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3526935"/>
            <a:ext cx="3257550" cy="2076450"/>
          </a:xfrm>
          <a:prstGeom prst="rect">
            <a:avLst/>
          </a:prstGeom>
        </p:spPr>
      </p:pic>
      <p:sp>
        <p:nvSpPr>
          <p:cNvPr id="5" name="곱셈 기호 4"/>
          <p:cNvSpPr/>
          <p:nvPr/>
        </p:nvSpPr>
        <p:spPr>
          <a:xfrm>
            <a:off x="1949464" y="2687246"/>
            <a:ext cx="5245071" cy="3624653"/>
          </a:xfrm>
          <a:prstGeom prst="mathMultiply">
            <a:avLst/>
          </a:prstGeom>
          <a:solidFill>
            <a:srgbClr val="F84A38"/>
          </a:solidFill>
          <a:ln>
            <a:solidFill>
              <a:srgbClr val="F84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65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learning in Stochastic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“</a:t>
            </a:r>
            <a:r>
              <a:rPr lang="ko-KR" altLang="en-US" sz="1800" dirty="0" smtClean="0"/>
              <a:t>성공한 </a:t>
            </a:r>
            <a:r>
              <a:rPr lang="ko-KR" altLang="en-US" sz="1800" dirty="0"/>
              <a:t>사람의 인생은 성공한 후에 포장되어 평범한 사람의 인생을 </a:t>
            </a:r>
            <a:r>
              <a:rPr lang="ko-KR" altLang="en-US" sz="1800" dirty="0" smtClean="0"/>
              <a:t>망친다</a:t>
            </a:r>
            <a:r>
              <a:rPr lang="en-US" altLang="ko-KR" sz="1800" dirty="0" smtClean="0"/>
              <a:t>”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>
                <a:sym typeface="Wingdings" panose="05000000000000000000" pitchFamily="2" charset="2"/>
              </a:rPr>
              <a:t> </a:t>
            </a:r>
            <a:r>
              <a:rPr lang="ko-KR" altLang="en-US" sz="1800" dirty="0" smtClean="0">
                <a:sym typeface="Wingdings" panose="05000000000000000000" pitchFamily="2" charset="2"/>
              </a:rPr>
              <a:t>조언은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적당히만</a:t>
            </a:r>
            <a:r>
              <a:rPr lang="ko-KR" altLang="en-US" sz="1800" dirty="0" smtClean="0">
                <a:sym typeface="Wingdings" panose="05000000000000000000" pitchFamily="2" charset="2"/>
              </a:rPr>
              <a:t> 듣고 내 갈 길 가자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68" y="4508569"/>
            <a:ext cx="7157865" cy="8796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788" y="3039072"/>
            <a:ext cx="4590427" cy="6626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아래쪽 화살표 5"/>
          <p:cNvSpPr/>
          <p:nvPr/>
        </p:nvSpPr>
        <p:spPr>
          <a:xfrm>
            <a:off x="4368338" y="3796229"/>
            <a:ext cx="407324" cy="577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58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learning in Stochastic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“</a:t>
            </a:r>
            <a:r>
              <a:rPr lang="ko-KR" altLang="en-US" sz="1800" dirty="0" smtClean="0"/>
              <a:t>성공한 </a:t>
            </a:r>
            <a:r>
              <a:rPr lang="ko-KR" altLang="en-US" sz="1800" dirty="0"/>
              <a:t>사람의 인생은 성공한 후에 포장되어 평범한 사람의 인생을 </a:t>
            </a:r>
            <a:r>
              <a:rPr lang="ko-KR" altLang="en-US" sz="1800" dirty="0" smtClean="0"/>
              <a:t>망친다</a:t>
            </a:r>
            <a:r>
              <a:rPr lang="en-US" altLang="ko-KR" sz="1800" dirty="0" smtClean="0"/>
              <a:t>”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>
                <a:sym typeface="Wingdings" panose="05000000000000000000" pitchFamily="2" charset="2"/>
              </a:rPr>
              <a:t> </a:t>
            </a:r>
            <a:r>
              <a:rPr lang="ko-KR" altLang="en-US" sz="1800" dirty="0" smtClean="0">
                <a:sym typeface="Wingdings" panose="05000000000000000000" pitchFamily="2" charset="2"/>
              </a:rPr>
              <a:t>조언은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적당히만</a:t>
            </a:r>
            <a:r>
              <a:rPr lang="ko-KR" altLang="en-US" sz="1800" dirty="0" smtClean="0">
                <a:sym typeface="Wingdings" panose="05000000000000000000" pitchFamily="2" charset="2"/>
              </a:rPr>
              <a:t> 듣고 내 갈 길 가자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68" y="4508569"/>
            <a:ext cx="7157865" cy="8796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788" y="3039072"/>
            <a:ext cx="4590427" cy="6626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아래쪽 화살표 5"/>
          <p:cNvSpPr/>
          <p:nvPr/>
        </p:nvSpPr>
        <p:spPr>
          <a:xfrm>
            <a:off x="4368338" y="3796229"/>
            <a:ext cx="407324" cy="577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62299" y="2793077"/>
            <a:ext cx="5744095" cy="3003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200" dirty="0" smtClean="0">
                <a:solidFill>
                  <a:schemeClr val="accent6">
                    <a:lumMod val="75000"/>
                  </a:schemeClr>
                </a:solidFill>
              </a:rPr>
              <a:t>PASS</a:t>
            </a:r>
            <a:endParaRPr lang="ko-KR" altLang="en-US" sz="19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50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4113" y="1529686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ko-KR" sz="9600" dirty="0" smtClean="0"/>
              <a:t>Q-network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285140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 table</a:t>
            </a:r>
            <a:r>
              <a:rPr lang="ko-KR" altLang="en-US" dirty="0" smtClean="0"/>
              <a:t>의 한계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58" y="2607770"/>
            <a:ext cx="6331083" cy="2654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1622" y="5457849"/>
            <a:ext cx="810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각각의 문제를 풀기 위해 필요한 </a:t>
            </a:r>
            <a:r>
              <a:rPr lang="en-US" altLang="ko-KR" sz="2800" dirty="0" smtClean="0"/>
              <a:t>Q-table</a:t>
            </a:r>
            <a:r>
              <a:rPr lang="ko-KR" altLang="en-US" sz="2800" dirty="0" smtClean="0"/>
              <a:t>의 크기는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15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Reinforcement learning</a:t>
            </a:r>
          </a:p>
          <a:p>
            <a:endParaRPr lang="en-US" altLang="ko-KR" dirty="0"/>
          </a:p>
          <a:p>
            <a:r>
              <a:rPr lang="ko-KR" altLang="en-US" dirty="0" smtClean="0"/>
              <a:t>그 중에서도 </a:t>
            </a:r>
            <a:r>
              <a:rPr lang="en-US" altLang="ko-KR" dirty="0" smtClean="0"/>
              <a:t>Deep Q network (DQN)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018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 table</a:t>
            </a:r>
            <a:r>
              <a:rPr lang="ko-KR" altLang="en-US" dirty="0" smtClean="0"/>
              <a:t>의 한계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58" y="2607770"/>
            <a:ext cx="6331083" cy="2654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55222" y="5494713"/>
            <a:ext cx="314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100*100*4 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짜리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뭐 </a:t>
            </a:r>
            <a:r>
              <a:rPr lang="ko-KR" altLang="en-US" dirty="0" err="1" smtClean="0">
                <a:sym typeface="Wingdings" panose="05000000000000000000" pitchFamily="2" charset="2"/>
              </a:rPr>
              <a:t>ㅇㅋ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615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 table</a:t>
            </a:r>
            <a:r>
              <a:rPr lang="ko-KR" altLang="en-US" dirty="0" smtClean="0"/>
              <a:t>의 한계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58" y="2607770"/>
            <a:ext cx="6331083" cy="2654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55222" y="5494713"/>
            <a:ext cx="314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100*100*4 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짜리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뭐 </a:t>
            </a:r>
            <a:r>
              <a:rPr lang="ko-KR" altLang="en-US" dirty="0" err="1" smtClean="0">
                <a:sym typeface="Wingdings" panose="05000000000000000000" pitchFamily="2" charset="2"/>
              </a:rPr>
              <a:t>ㅇㅋ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9" y="5494712"/>
            <a:ext cx="314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2^(80*80)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짜리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ㅈㅅ</a:t>
            </a:r>
            <a:r>
              <a:rPr lang="en-US" altLang="ko-KR" dirty="0" smtClean="0">
                <a:sym typeface="Wingdings" panose="05000000000000000000" pitchFamily="2" charset="2"/>
              </a:rPr>
              <a:t>;;;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421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Q-table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90748" y="3170021"/>
            <a:ext cx="7562503" cy="1662546"/>
            <a:chOff x="952847" y="3158836"/>
            <a:chExt cx="7562503" cy="166254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399906" y="3158836"/>
              <a:ext cx="2668385" cy="1662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Q(</a:t>
              </a:r>
              <a:r>
                <a:rPr lang="en-US" altLang="ko-KR" dirty="0" err="1" smtClean="0"/>
                <a:t>s,a</a:t>
              </a:r>
              <a:r>
                <a:rPr lang="en-US" altLang="ko-KR" dirty="0" smtClean="0"/>
                <a:t>)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952847" y="3229495"/>
              <a:ext cx="1920240" cy="5070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State, s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952847" y="4243647"/>
              <a:ext cx="1920240" cy="5070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Action, a</a:t>
              </a:r>
              <a:endParaRPr lang="ko-KR" altLang="en-US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1598" y="3520440"/>
              <a:ext cx="1905000" cy="1143000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595110" y="3736571"/>
              <a:ext cx="1920240" cy="5070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Reward , r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5" idx="3"/>
            </p:cNvCxnSpPr>
            <p:nvPr/>
          </p:nvCxnSpPr>
          <p:spPr>
            <a:xfrm>
              <a:off x="2873087" y="3483033"/>
              <a:ext cx="52681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873087" y="4499956"/>
              <a:ext cx="52681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6068291" y="4001294"/>
              <a:ext cx="52681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4" y="5443897"/>
            <a:ext cx="3257550" cy="495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7206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Q-network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90748" y="3170021"/>
            <a:ext cx="7562503" cy="1662546"/>
            <a:chOff x="952847" y="3158836"/>
            <a:chExt cx="7562503" cy="166254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399906" y="3158836"/>
              <a:ext cx="2668385" cy="1662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Q(</a:t>
              </a:r>
              <a:r>
                <a:rPr lang="en-US" altLang="ko-KR" dirty="0" err="1" smtClean="0"/>
                <a:t>s,a</a:t>
              </a:r>
              <a:r>
                <a:rPr lang="en-US" altLang="ko-KR" dirty="0" smtClean="0"/>
                <a:t>)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952847" y="3229495"/>
              <a:ext cx="1920240" cy="5070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State, s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952847" y="4243647"/>
              <a:ext cx="1920240" cy="5070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Action, a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595110" y="3736571"/>
              <a:ext cx="1920240" cy="5070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Reward , r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6" idx="3"/>
            </p:cNvCxnSpPr>
            <p:nvPr/>
          </p:nvCxnSpPr>
          <p:spPr>
            <a:xfrm>
              <a:off x="2873087" y="3483033"/>
              <a:ext cx="52681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2873087" y="4499956"/>
              <a:ext cx="52681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068291" y="4001294"/>
              <a:ext cx="52681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02" y="3495083"/>
            <a:ext cx="2265466" cy="11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19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Q-network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7807" y="3170021"/>
            <a:ext cx="2668385" cy="1662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Q(</a:t>
            </a:r>
            <a:r>
              <a:rPr lang="en-US" altLang="ko-KR" dirty="0" err="1" smtClean="0"/>
              <a:t>s,a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90748" y="3758941"/>
            <a:ext cx="1920240" cy="507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State, s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433011" y="3170021"/>
            <a:ext cx="1920240" cy="507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Reward for a1 , r1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10987" y="4001294"/>
            <a:ext cx="526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  <a:endCxn id="9" idx="1"/>
          </p:cNvCxnSpPr>
          <p:nvPr/>
        </p:nvCxnSpPr>
        <p:spPr>
          <a:xfrm flipV="1">
            <a:off x="5906192" y="3423559"/>
            <a:ext cx="526819" cy="577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02" y="3495083"/>
            <a:ext cx="2265466" cy="119329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6433011" y="3752064"/>
            <a:ext cx="1920240" cy="507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Reward for a2 , r2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33011" y="4325491"/>
            <a:ext cx="1920240" cy="507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Reward for a3, r3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5" idx="3"/>
            <a:endCxn id="14" idx="1"/>
          </p:cNvCxnSpPr>
          <p:nvPr/>
        </p:nvCxnSpPr>
        <p:spPr>
          <a:xfrm>
            <a:off x="5906192" y="4001294"/>
            <a:ext cx="526819" cy="4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3"/>
            <a:endCxn id="15" idx="1"/>
          </p:cNvCxnSpPr>
          <p:nvPr/>
        </p:nvCxnSpPr>
        <p:spPr>
          <a:xfrm>
            <a:off x="5906192" y="4001294"/>
            <a:ext cx="526819" cy="577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174" y="5380029"/>
            <a:ext cx="1571625" cy="466725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562646" y="5156764"/>
            <a:ext cx="3411440" cy="835582"/>
            <a:chOff x="5069032" y="1821316"/>
            <a:chExt cx="3411440" cy="835582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9032" y="1971098"/>
              <a:ext cx="3162300" cy="685800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5112327" y="1821317"/>
              <a:ext cx="595041" cy="193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26988" y="1821316"/>
              <a:ext cx="595041" cy="193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885431" y="1850426"/>
              <a:ext cx="595041" cy="193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646" y="6088838"/>
            <a:ext cx="2117783" cy="36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9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733" y="2430335"/>
            <a:ext cx="2651587" cy="544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22" y="4134390"/>
            <a:ext cx="5762798" cy="9914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123319" y="2415027"/>
            <a:ext cx="2668385" cy="1662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Q(</a:t>
            </a:r>
            <a:r>
              <a:rPr lang="en-US" altLang="ko-KR" dirty="0" err="1" smtClean="0"/>
              <a:t>s,a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78" y="2678061"/>
            <a:ext cx="2265466" cy="11932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27733" y="3158836"/>
            <a:ext cx="3127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Theta : </a:t>
            </a:r>
            <a:r>
              <a:rPr lang="ko-KR" altLang="en-US" dirty="0" smtClean="0"/>
              <a:t>네트워크의 </a:t>
            </a:r>
            <a:r>
              <a:rPr lang="en-US" altLang="ko-KR" dirty="0" smtClean="0"/>
              <a:t>Weight</a:t>
            </a:r>
          </a:p>
          <a:p>
            <a:r>
              <a:rPr lang="en-US" altLang="ko-KR" dirty="0" smtClean="0"/>
              <a:t>* : Optimal</a:t>
            </a:r>
          </a:p>
          <a:p>
            <a:r>
              <a:rPr lang="en-US" altLang="ko-KR" dirty="0" smtClean="0"/>
              <a:t>^ : approximation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25379" y="5262653"/>
                <a:ext cx="5553941" cy="1201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err="1" smtClean="0"/>
                  <a:t>파라미터를</a:t>
                </a:r>
                <a:r>
                  <a:rPr lang="ko-KR" altLang="en-US" dirty="0" smtClean="0"/>
                  <a:t> 가진 네트워크를 통해 나온 </a:t>
                </a:r>
                <a:r>
                  <a:rPr lang="en-US" altLang="ko-KR" dirty="0" err="1" smtClean="0"/>
                  <a:t>Q_hat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과</a:t>
                </a: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Optimal Q</a:t>
                </a:r>
                <a:r>
                  <a:rPr lang="ko-KR" altLang="en-US" dirty="0" smtClean="0"/>
                  <a:t>의 </a:t>
                </a:r>
                <a:endParaRPr lang="en-US" altLang="ko-KR" dirty="0" smtClean="0"/>
              </a:p>
              <a:p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차이가 최소가 되도록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Training </a:t>
                </a:r>
                <a:r>
                  <a:rPr lang="ko-KR" altLang="en-US" dirty="0" smtClean="0"/>
                  <a:t>하자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379" y="5262653"/>
                <a:ext cx="5553941" cy="1201804"/>
              </a:xfrm>
              <a:prstGeom prst="rect">
                <a:avLst/>
              </a:prstGeom>
              <a:blipFill>
                <a:blip r:embed="rId5"/>
                <a:stretch>
                  <a:fillRect l="-988" t="-3553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437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네트워크로 </a:t>
            </a:r>
            <a:r>
              <a:rPr lang="en-US" altLang="ko-KR" dirty="0" smtClean="0"/>
              <a:t>Q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나온건데</a:t>
            </a:r>
            <a:r>
              <a:rPr lang="ko-KR" altLang="en-US" dirty="0" smtClean="0"/>
              <a:t> </a:t>
            </a:r>
            <a:r>
              <a:rPr lang="en-US" altLang="ko-KR" dirty="0" smtClean="0"/>
              <a:t>target </a:t>
            </a:r>
            <a:r>
              <a:rPr lang="ko-KR" altLang="en-US" dirty="0" smtClean="0"/>
              <a:t>도 같은 </a:t>
            </a:r>
            <a:r>
              <a:rPr lang="en-US" altLang="ko-KR" dirty="0" smtClean="0"/>
              <a:t>Q??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1 = 1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01" y="1825625"/>
            <a:ext cx="5762798" cy="9914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0214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Q-table (</a:t>
            </a:r>
            <a:r>
              <a:rPr lang="ko-KR" altLang="en-US" sz="3600" dirty="0" smtClean="0"/>
              <a:t>이전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그러면 그 </a:t>
            </a:r>
            <a:r>
              <a:rPr lang="en-US" altLang="ko-KR" dirty="0" smtClean="0"/>
              <a:t>Q </a:t>
            </a:r>
            <a:r>
              <a:rPr lang="ko-KR" altLang="en-US" dirty="0" smtClean="0"/>
              <a:t>함수는 어떻게 만들죠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40" y="2617940"/>
            <a:ext cx="6383720" cy="11574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80140" y="3848793"/>
            <a:ext cx="6383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Q</a:t>
            </a:r>
            <a:r>
              <a:rPr lang="ko-KR" altLang="en-US" dirty="0" smtClean="0"/>
              <a:t>함수를 안다고 가정하고 식을 세움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State </a:t>
            </a:r>
            <a:r>
              <a:rPr lang="en-US" altLang="ko-KR" i="1" dirty="0" smtClean="0"/>
              <a:t>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Q</a:t>
            </a:r>
            <a:r>
              <a:rPr lang="ko-KR" altLang="en-US" dirty="0" smtClean="0"/>
              <a:t>함수는 이번에 행동 </a:t>
            </a:r>
            <a:r>
              <a:rPr lang="en-US" altLang="ko-KR" i="1" dirty="0" smtClean="0"/>
              <a:t>a</a:t>
            </a:r>
            <a:r>
              <a:rPr lang="ko-KR" altLang="en-US" dirty="0" smtClean="0"/>
              <a:t>를 통해서 얻을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reward </a:t>
            </a:r>
            <a:r>
              <a:rPr lang="en-US" altLang="ko-KR" i="1" dirty="0" smtClean="0"/>
              <a:t>r</a:t>
            </a:r>
            <a:r>
              <a:rPr lang="ko-KR" altLang="en-US" dirty="0" smtClean="0"/>
              <a:t>과 다음 </a:t>
            </a:r>
            <a:r>
              <a:rPr lang="en-US" altLang="ko-KR" dirty="0" smtClean="0"/>
              <a:t>State </a:t>
            </a:r>
            <a:r>
              <a:rPr lang="en-US" altLang="ko-KR" i="1" dirty="0" smtClean="0"/>
              <a:t>s`</a:t>
            </a:r>
            <a:r>
              <a:rPr lang="ko-KR" altLang="en-US" dirty="0" smtClean="0"/>
              <a:t>에서의 최대의 </a:t>
            </a:r>
            <a:r>
              <a:rPr lang="en-US" altLang="ko-KR" dirty="0" smtClean="0"/>
              <a:t>reward</a:t>
            </a:r>
            <a:r>
              <a:rPr lang="ko-KR" altLang="en-US" dirty="0"/>
              <a:t> </a:t>
            </a:r>
            <a:r>
              <a:rPr lang="ko-KR" altLang="en-US" dirty="0" smtClean="0"/>
              <a:t>값의 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^ (hat) </a:t>
            </a:r>
            <a:r>
              <a:rPr lang="ko-KR" altLang="en-US" dirty="0" smtClean="0"/>
              <a:t>이 붙은 것은 </a:t>
            </a:r>
            <a:r>
              <a:rPr lang="ko-KR" altLang="en-US" dirty="0" err="1" smtClean="0"/>
              <a:t>근사치라는</a:t>
            </a:r>
            <a:r>
              <a:rPr lang="ko-KR" altLang="en-US" dirty="0" smtClean="0"/>
              <a:t> 뜻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처음에 </a:t>
            </a:r>
            <a:r>
              <a:rPr lang="en-US" altLang="ko-KR" dirty="0" smtClean="0"/>
              <a:t>Q</a:t>
            </a:r>
            <a:r>
              <a:rPr lang="ko-KR" altLang="en-US" dirty="0" smtClean="0"/>
              <a:t>값이 제대로 없다면 </a:t>
            </a:r>
            <a:r>
              <a:rPr lang="en-US" altLang="ko-KR" dirty="0" smtClean="0"/>
              <a:t>random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예제를 통한 직관적 이해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72727" y="5635266"/>
            <a:ext cx="5145579" cy="623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76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Q-table (</a:t>
            </a:r>
            <a:r>
              <a:rPr lang="ko-KR" altLang="en-US" sz="3600" dirty="0"/>
              <a:t>이전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00" y="1825625"/>
            <a:ext cx="6075800" cy="41035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5560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577977" cy="37629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1506" y="3192087"/>
            <a:ext cx="261741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Exploration </a:t>
            </a:r>
            <a:r>
              <a:rPr lang="ko-KR" altLang="en-US" sz="1400" dirty="0" smtClean="0"/>
              <a:t>반영한 </a:t>
            </a:r>
            <a:r>
              <a:rPr lang="en-US" altLang="ko-KR" sz="1400" dirty="0" smtClean="0"/>
              <a:t>action a 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571210" y="3616798"/>
            <a:ext cx="221534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 </a:t>
            </a:r>
            <a:r>
              <a:rPr lang="ko-KR" altLang="en-US" sz="1400" dirty="0" smtClean="0"/>
              <a:t>실행해서 다음 결과 얻기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571210" y="4418000"/>
            <a:ext cx="24481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끝나면 </a:t>
            </a:r>
            <a:r>
              <a:rPr lang="ko-KR" altLang="en-US" sz="1400" dirty="0" err="1" smtClean="0"/>
              <a:t>위에거</a:t>
            </a:r>
            <a:r>
              <a:rPr lang="ko-KR" altLang="en-US" sz="1400" dirty="0" smtClean="0"/>
              <a:t> 아니면 </a:t>
            </a:r>
            <a:r>
              <a:rPr lang="ko-KR" altLang="en-US" sz="1400" dirty="0" err="1" smtClean="0"/>
              <a:t>밑에거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388919" y="4878151"/>
            <a:ext cx="123138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Network </a:t>
            </a:r>
            <a:r>
              <a:rPr lang="ko-KR" altLang="en-US" sz="1400" dirty="0" smtClean="0"/>
              <a:t>학습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99605" y="5897293"/>
            <a:ext cx="7144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Playing Atari with Deep Reinforcement Learning. </a:t>
            </a:r>
            <a:r>
              <a:rPr lang="en-US" altLang="ko-KR" dirty="0" err="1"/>
              <a:t>ArXiv</a:t>
            </a:r>
            <a:r>
              <a:rPr lang="en-US" altLang="ko-KR" dirty="0"/>
              <a:t> (2013</a:t>
            </a:r>
            <a:r>
              <a:rPr lang="en-US" altLang="ko-KR" dirty="0" smtClean="0"/>
              <a:t>). </a:t>
            </a:r>
            <a:r>
              <a:rPr lang="en-US" altLang="ko-KR" dirty="0" err="1" smtClean="0"/>
              <a:t>Deepmind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8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https://www.youtube.com/watch?v=V1eYniJ0Rnk</a:t>
            </a:r>
            <a:endParaRPr lang="ko-KR" altLang="en-US" dirty="0"/>
          </a:p>
        </p:txBody>
      </p:sp>
      <p:pic>
        <p:nvPicPr>
          <p:cNvPr id="4" name="V1eYniJ0Rn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07629" y="2542519"/>
            <a:ext cx="5323489" cy="29944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08842" y="6339859"/>
            <a:ext cx="7406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Human-level control through deep reinforcement learning. Nature (2015)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55380" y="5884544"/>
            <a:ext cx="7280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Playing Atari with Deep Reinforcement Learning. </a:t>
            </a:r>
            <a:r>
              <a:rPr lang="en-US" altLang="ko-KR" dirty="0" err="1"/>
              <a:t>ArXiv</a:t>
            </a:r>
            <a:r>
              <a:rPr lang="en-US" altLang="ko-KR" dirty="0"/>
              <a:t> (2013)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926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01" y="1825625"/>
            <a:ext cx="5762798" cy="9914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28650" y="2952010"/>
            <a:ext cx="7886700" cy="390599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그럼 이 </a:t>
            </a:r>
            <a:r>
              <a:rPr lang="en-US" altLang="ko-KR" dirty="0" smtClean="0"/>
              <a:t>Deep Q learning</a:t>
            </a:r>
            <a:r>
              <a:rPr lang="ko-KR" altLang="en-US" dirty="0"/>
              <a:t> </a:t>
            </a:r>
            <a:r>
              <a:rPr lang="ko-KR" altLang="en-US" dirty="0" smtClean="0"/>
              <a:t>은 수렴하는가</a:t>
            </a:r>
            <a:r>
              <a:rPr lang="en-US" altLang="ko-KR" dirty="0" smtClean="0"/>
              <a:t>??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382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952010"/>
            <a:ext cx="7886700" cy="390599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그럼 이 </a:t>
            </a:r>
            <a:r>
              <a:rPr lang="en-US" altLang="ko-KR" dirty="0" smtClean="0"/>
              <a:t>Deep Q learning</a:t>
            </a:r>
            <a:r>
              <a:rPr lang="ko-KR" altLang="en-US" dirty="0"/>
              <a:t> </a:t>
            </a:r>
            <a:r>
              <a:rPr lang="ko-KR" altLang="en-US" dirty="0" smtClean="0"/>
              <a:t>은 수렴하는가</a:t>
            </a:r>
            <a:r>
              <a:rPr lang="en-US" altLang="ko-KR" dirty="0" smtClean="0"/>
              <a:t>??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안 합니다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By </a:t>
            </a:r>
            <a:br>
              <a:rPr lang="en-US" altLang="ko-KR" dirty="0" smtClean="0"/>
            </a:br>
            <a:r>
              <a:rPr lang="en-US" altLang="ko-KR" dirty="0" smtClean="0"/>
              <a:t>	1. Correlations between samples</a:t>
            </a:r>
            <a:br>
              <a:rPr lang="en-US" altLang="ko-KR" dirty="0" smtClean="0"/>
            </a:br>
            <a:r>
              <a:rPr lang="en-US" altLang="ko-KR" dirty="0" smtClean="0"/>
              <a:t>	2. Non-Stationary targets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2200" dirty="0" smtClean="0"/>
              <a:t>그래서 옛날부터 이야기는 나왔지만 제대로 안 되었음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01" y="1825625"/>
            <a:ext cx="5762798" cy="9914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8919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4113" y="1529686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ko-KR" sz="9600" dirty="0" smtClean="0"/>
              <a:t>DQN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17286"/>
            <a:ext cx="6858000" cy="1340514"/>
          </a:xfrm>
        </p:spPr>
        <p:txBody>
          <a:bodyPr/>
          <a:lstStyle/>
          <a:p>
            <a:r>
              <a:rPr lang="en-US" altLang="ko-KR" dirty="0" smtClean="0"/>
              <a:t>Deep Q Network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3514" y="5935554"/>
            <a:ext cx="6936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Human-level control through deep reinforcement learning. Nature (2015)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511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4113" y="1529686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ko-KR" sz="9600" dirty="0" smtClean="0"/>
              <a:t>DQN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17286"/>
            <a:ext cx="6858000" cy="1340514"/>
          </a:xfrm>
        </p:spPr>
        <p:txBody>
          <a:bodyPr/>
          <a:lstStyle/>
          <a:p>
            <a:r>
              <a:rPr lang="en-US" altLang="ko-KR" dirty="0" smtClean="0"/>
              <a:t>Deep Q Network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3514" y="5935554"/>
            <a:ext cx="6936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Human-level control through deep reinforcement learning. Nature (2015)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842" y="1720734"/>
            <a:ext cx="2793558" cy="36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93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Q learning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문제점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Correlations between samples</a:t>
            </a:r>
            <a:br>
              <a:rPr lang="en-US" altLang="ko-KR" dirty="0" smtClean="0"/>
            </a:br>
            <a:r>
              <a:rPr lang="en-US" altLang="ko-KR" dirty="0" smtClean="0"/>
              <a:t>2. Non-Stationary targets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23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Q learning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문제점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1. Correlations between samples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Non-Stationary targets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834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Correlations between </a:t>
            </a:r>
            <a:r>
              <a:rPr lang="en-US" altLang="ko-KR" dirty="0" smtClean="0"/>
              <a:t>samples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224088"/>
            <a:ext cx="48672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93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Correlations between samples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224088"/>
            <a:ext cx="48672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11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Correlations between samples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224088"/>
            <a:ext cx="48672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78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Correlations between samples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52" y="1821802"/>
            <a:ext cx="5734296" cy="43551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291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엇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 이런 거 본 적이 있는데요 </a:t>
            </a:r>
            <a:r>
              <a:rPr lang="en-US" altLang="ko-KR" dirty="0" smtClean="0"/>
              <a:t>??</a:t>
            </a:r>
          </a:p>
          <a:p>
            <a:r>
              <a:rPr lang="en-US" altLang="ko-KR" dirty="0"/>
              <a:t>https://www.youtube.com/watch?v=iakFfOmanJU</a:t>
            </a:r>
            <a:endParaRPr lang="ko-KR" altLang="en-US" dirty="0"/>
          </a:p>
        </p:txBody>
      </p:sp>
      <p:pic>
        <p:nvPicPr>
          <p:cNvPr id="7" name="iakFfOmanJ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313234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27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Correlations between samples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52" y="1821802"/>
            <a:ext cx="5734296" cy="4355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타원 4"/>
          <p:cNvSpPr/>
          <p:nvPr/>
        </p:nvSpPr>
        <p:spPr>
          <a:xfrm rot="19264785">
            <a:off x="6608397" y="2016326"/>
            <a:ext cx="651641" cy="800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 rot="16413032">
            <a:off x="2772006" y="4702904"/>
            <a:ext cx="651641" cy="12534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19192535">
            <a:off x="4816994" y="4062297"/>
            <a:ext cx="651641" cy="8924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83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Q learning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문제점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Correlations between samples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2. Non-Stationary targets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151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Q-network(</a:t>
            </a:r>
            <a:r>
              <a:rPr lang="ko-KR" altLang="en-US" sz="3600" dirty="0" smtClean="0"/>
              <a:t>이전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네트워크로 </a:t>
            </a:r>
            <a:r>
              <a:rPr lang="en-US" altLang="ko-KR" dirty="0" smtClean="0"/>
              <a:t>Q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나온건데</a:t>
            </a:r>
            <a:r>
              <a:rPr lang="ko-KR" altLang="en-US" dirty="0" smtClean="0"/>
              <a:t> </a:t>
            </a:r>
            <a:r>
              <a:rPr lang="en-US" altLang="ko-KR" dirty="0" smtClean="0"/>
              <a:t>target </a:t>
            </a:r>
            <a:r>
              <a:rPr lang="ko-KR" altLang="en-US" dirty="0" smtClean="0"/>
              <a:t>도 같은 </a:t>
            </a:r>
            <a:r>
              <a:rPr lang="en-US" altLang="ko-KR" dirty="0" smtClean="0"/>
              <a:t>Q??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1 = 1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01" y="1825625"/>
            <a:ext cx="5762798" cy="9914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8123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Non-Stationary targets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952010"/>
            <a:ext cx="7886700" cy="3224953"/>
          </a:xfrm>
        </p:spPr>
        <p:txBody>
          <a:bodyPr/>
          <a:lstStyle/>
          <a:p>
            <a:r>
              <a:rPr lang="en-US" altLang="ko-KR" dirty="0" smtClean="0"/>
              <a:t>Q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학습해야하는데</a:t>
            </a:r>
            <a:r>
              <a:rPr lang="ko-KR" altLang="en-US" dirty="0" smtClean="0"/>
              <a:t> 그 </a:t>
            </a:r>
            <a:r>
              <a:rPr lang="en-US" altLang="ko-KR" dirty="0" smtClean="0"/>
              <a:t>Q</a:t>
            </a:r>
            <a:r>
              <a:rPr lang="ko-KR" altLang="en-US" dirty="0" smtClean="0"/>
              <a:t>라는 것도 계속 업데이트 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안 그래도 </a:t>
            </a:r>
            <a:r>
              <a:rPr lang="en-US" altLang="ko-KR" dirty="0"/>
              <a:t>Correlations between </a:t>
            </a:r>
            <a:r>
              <a:rPr lang="en-US" altLang="ko-KR" dirty="0" smtClean="0"/>
              <a:t>samples </a:t>
            </a:r>
            <a:r>
              <a:rPr lang="ko-KR" altLang="en-US" dirty="0" smtClean="0"/>
              <a:t>때문에 아주 천천히 </a:t>
            </a:r>
            <a:r>
              <a:rPr lang="ko-KR" altLang="en-US" dirty="0" err="1" smtClean="0"/>
              <a:t>학습할텐데</a:t>
            </a:r>
            <a:r>
              <a:rPr lang="ko-KR" altLang="en-US" dirty="0" smtClean="0"/>
              <a:t> 그 와중에 목적지가 계속 바뀜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01" y="1825625"/>
            <a:ext cx="5762798" cy="9914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4730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DQN’s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Go deep</a:t>
            </a:r>
            <a:br>
              <a:rPr lang="en-US" altLang="ko-KR" dirty="0" smtClean="0"/>
            </a:b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Experience replay </a:t>
            </a:r>
            <a:r>
              <a:rPr lang="en-US" altLang="ko-KR" dirty="0" smtClean="0">
                <a:solidFill>
                  <a:srgbClr val="FF0000"/>
                </a:solidFill>
              </a:rPr>
              <a:t>(2013)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- </a:t>
            </a:r>
            <a:r>
              <a:rPr lang="en-US" altLang="ko-KR" dirty="0"/>
              <a:t>Correlations between samples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Freeze target Q-network </a:t>
            </a:r>
            <a:r>
              <a:rPr lang="en-US" altLang="ko-KR" dirty="0" smtClean="0">
                <a:solidFill>
                  <a:srgbClr val="FF0000"/>
                </a:solidFill>
              </a:rPr>
              <a:t>(2015)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- </a:t>
            </a:r>
            <a:r>
              <a:rPr lang="en-US" altLang="ko-KR" dirty="0"/>
              <a:t>Non-Stationary targets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Clip reward or normalize network adaptively to sensible </a:t>
            </a:r>
            <a:r>
              <a:rPr lang="en-US" altLang="ko-KR" dirty="0" smtClean="0"/>
              <a:t>range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3838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DQN’s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Go deep (</a:t>
            </a:r>
            <a:r>
              <a:rPr lang="ko-KR" altLang="en-US" dirty="0" smtClean="0">
                <a:solidFill>
                  <a:srgbClr val="FF0000"/>
                </a:solidFill>
              </a:rPr>
              <a:t>당연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dirty="0" smtClean="0"/>
              <a:t>Experience replay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/>
              <a:t>Correlations between samples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Freeze target Q-network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/>
              <a:t>Non-Stationary targets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Clip reward or normalize network adaptively to sensible </a:t>
            </a:r>
            <a:r>
              <a:rPr lang="en-US" altLang="ko-KR" dirty="0" smtClean="0"/>
              <a:t>range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56537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DQN’s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모션 정보를 얻기 위해 이전 </a:t>
            </a:r>
            <a:r>
              <a:rPr lang="en-US" altLang="ko-KR" dirty="0" smtClean="0"/>
              <a:t>4frame</a:t>
            </a:r>
            <a:r>
              <a:rPr lang="ko-KR" altLang="en-US" dirty="0" smtClean="0"/>
              <a:t>을 합쳐서 한 세트로 둠</a:t>
            </a:r>
            <a:endParaRPr lang="en-US" altLang="ko-KR" dirty="0" smtClean="0"/>
          </a:p>
          <a:p>
            <a:r>
              <a:rPr lang="en-US" altLang="ko-KR" dirty="0" smtClean="0"/>
              <a:t>CNN </a:t>
            </a:r>
            <a:r>
              <a:rPr lang="ko-KR" altLang="en-US" dirty="0" smtClean="0"/>
              <a:t>기반 네트워크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52" y="3501943"/>
            <a:ext cx="7385896" cy="26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982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DQN’s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Go deep</a:t>
            </a:r>
            <a:br>
              <a:rPr lang="en-US" altLang="ko-KR" dirty="0" smtClean="0"/>
            </a:b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Experience replay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en-US" altLang="ko-KR" dirty="0">
                <a:solidFill>
                  <a:srgbClr val="FF0000"/>
                </a:solidFill>
              </a:rPr>
              <a:t>Correlations between samples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dirty="0" smtClean="0"/>
              <a:t>Freeze target Q-network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/>
              <a:t>Non-Stationary targets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Clip reward or normalize network adaptively to sensible </a:t>
            </a:r>
            <a:r>
              <a:rPr lang="en-US" altLang="ko-KR" dirty="0" smtClean="0"/>
              <a:t>range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76893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DQN’s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Experience replay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31" y="3014464"/>
            <a:ext cx="6027519" cy="15925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20" y="3014464"/>
            <a:ext cx="1088314" cy="883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02" y="3336911"/>
            <a:ext cx="1088314" cy="883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47" y="3659358"/>
            <a:ext cx="1088314" cy="883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9867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DQN’s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Like RANSAC ??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860875" y="2375337"/>
            <a:ext cx="5422250" cy="3728053"/>
            <a:chOff x="1704852" y="1821802"/>
            <a:chExt cx="5734296" cy="435516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4852" y="1821802"/>
              <a:ext cx="5734296" cy="43551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타원 5"/>
            <p:cNvSpPr/>
            <p:nvPr/>
          </p:nvSpPr>
          <p:spPr>
            <a:xfrm>
              <a:off x="3145850" y="4960882"/>
              <a:ext cx="312054" cy="3406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222052" y="4620188"/>
              <a:ext cx="312054" cy="3406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478038" y="2954298"/>
              <a:ext cx="312054" cy="3406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113914" y="2181788"/>
              <a:ext cx="312054" cy="3406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35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https://www.youtube.com/watch?v=V1eYniJ0Rnk</a:t>
            </a:r>
            <a:endParaRPr lang="ko-KR" altLang="en-US" dirty="0"/>
          </a:p>
        </p:txBody>
      </p:sp>
      <p:pic>
        <p:nvPicPr>
          <p:cNvPr id="4" name="V1eYniJ0Rn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07629" y="2542519"/>
            <a:ext cx="5323489" cy="29944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74033" y="5807631"/>
            <a:ext cx="4590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오직</a:t>
            </a:r>
            <a:r>
              <a:rPr lang="en-US" altLang="ko-KR" dirty="0" smtClean="0"/>
              <a:t> </a:t>
            </a:r>
            <a:r>
              <a:rPr lang="en-US" altLang="ko-KR" dirty="0"/>
              <a:t>vision data</a:t>
            </a:r>
            <a:r>
              <a:rPr lang="ko-KR" altLang="en-US" dirty="0"/>
              <a:t>만 사용해서 이런 </a:t>
            </a:r>
            <a:r>
              <a:rPr lang="ko-KR" altLang="en-US" dirty="0" smtClean="0"/>
              <a:t>결과를 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541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DQN’s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Go deep</a:t>
            </a:r>
            <a:br>
              <a:rPr lang="en-US" altLang="ko-KR" dirty="0" smtClean="0"/>
            </a:b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Experience replay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/>
              <a:t>Correlations between samples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Freeze target Q-network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en-US" altLang="ko-KR" dirty="0">
                <a:solidFill>
                  <a:srgbClr val="FF0000"/>
                </a:solidFill>
              </a:rPr>
              <a:t>Non-Stationary targets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Clip reward or normalize network adaptively to sensible </a:t>
            </a:r>
            <a:r>
              <a:rPr lang="en-US" altLang="ko-KR" dirty="0" smtClean="0"/>
              <a:t>range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390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DQN’s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Freeze target </a:t>
            </a:r>
            <a:r>
              <a:rPr lang="en-US" altLang="ko-KR" dirty="0" smtClean="0"/>
              <a:t>Q-network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목적지가 계속 바뀌어서 학습 못하겠어요</a:t>
            </a:r>
            <a:r>
              <a:rPr lang="en-US" altLang="ko-KR" dirty="0" smtClean="0"/>
              <a:t>”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 “</a:t>
            </a:r>
            <a:r>
              <a:rPr lang="ko-KR" altLang="en-US" dirty="0" err="1" smtClean="0">
                <a:sym typeface="Wingdings" panose="05000000000000000000" pitchFamily="2" charset="2"/>
              </a:rPr>
              <a:t>ㅇㅋ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기다려줌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1" y="5138738"/>
            <a:ext cx="7153275" cy="1038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1" y="3697505"/>
            <a:ext cx="7153275" cy="12306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아래쪽 화살표 5"/>
          <p:cNvSpPr/>
          <p:nvPr/>
        </p:nvSpPr>
        <p:spPr>
          <a:xfrm>
            <a:off x="4256690" y="4761186"/>
            <a:ext cx="546538" cy="53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216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DQN’s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Freeze target </a:t>
            </a:r>
            <a:r>
              <a:rPr lang="en-US" altLang="ko-KR" dirty="0" smtClean="0"/>
              <a:t>Q-network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목적지가 계속 바뀌어서 학습 못하겠어요</a:t>
            </a:r>
            <a:r>
              <a:rPr lang="en-US" altLang="ko-KR" dirty="0" smtClean="0"/>
              <a:t>”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 “</a:t>
            </a:r>
            <a:r>
              <a:rPr lang="ko-KR" altLang="en-US" dirty="0" err="1" smtClean="0">
                <a:sym typeface="Wingdings" panose="05000000000000000000" pitchFamily="2" charset="2"/>
              </a:rPr>
              <a:t>ㅇㅋ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기다려줌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1" y="5138738"/>
            <a:ext cx="7153275" cy="1038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1" y="3697505"/>
            <a:ext cx="7153275" cy="12306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아래쪽 화살표 5"/>
          <p:cNvSpPr/>
          <p:nvPr/>
        </p:nvSpPr>
        <p:spPr>
          <a:xfrm>
            <a:off x="4256690" y="4761186"/>
            <a:ext cx="546538" cy="53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409793" y="5297214"/>
            <a:ext cx="300499" cy="6201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34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DQN’s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998785"/>
            <a:ext cx="7886700" cy="3178177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다른 네트워크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 target </a:t>
            </a:r>
            <a:r>
              <a:rPr lang="en-US" altLang="ko-KR" sz="2400" dirty="0"/>
              <a:t>network 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하나 더 두고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매번 업데이트 하는 것이 아니라 일정량 학습할 때 까지 기다려 주고 </a:t>
            </a:r>
            <a:r>
              <a:rPr lang="en-US" altLang="ko-KR" sz="2400" dirty="0" smtClean="0"/>
              <a:t>target network</a:t>
            </a:r>
            <a:r>
              <a:rPr lang="ko-KR" altLang="en-US" sz="2400" dirty="0" smtClean="0"/>
              <a:t>를 업데이트함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전에는 </a:t>
            </a:r>
            <a:r>
              <a:rPr lang="en-US" altLang="ko-KR" sz="2400" dirty="0" smtClean="0"/>
              <a:t>prediction network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한번 업데이트하면 그 자체인 </a:t>
            </a:r>
            <a:r>
              <a:rPr lang="en-US" altLang="ko-KR" sz="2400" dirty="0" smtClean="0"/>
              <a:t>target network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또한 바로 업데이트 되었지만 가령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번 업데이트할 동안 </a:t>
            </a:r>
            <a:r>
              <a:rPr lang="en-US" altLang="ko-KR" sz="2400" dirty="0" smtClean="0"/>
              <a:t>target network </a:t>
            </a:r>
            <a:r>
              <a:rPr lang="ko-KR" altLang="en-US" sz="2400" dirty="0"/>
              <a:t>는</a:t>
            </a:r>
            <a:r>
              <a:rPr lang="ko-KR" altLang="en-US" sz="2400" dirty="0" smtClean="0"/>
              <a:t> 계속 유지하다가 업데이트 하는 식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825625"/>
            <a:ext cx="7153275" cy="1038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85858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DQN’s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Go deep</a:t>
            </a:r>
            <a:br>
              <a:rPr lang="en-US" altLang="ko-KR" dirty="0" smtClean="0"/>
            </a:b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Experience replay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/>
              <a:t>Correlations between samples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Freeze target Q-network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/>
              <a:t>Non-Stationary targets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Clip reward or normalize network adaptively to sensible </a:t>
            </a:r>
            <a:r>
              <a:rPr lang="en-US" altLang="ko-KR" dirty="0" smtClean="0">
                <a:solidFill>
                  <a:srgbClr val="FF0000"/>
                </a:solidFill>
              </a:rPr>
              <a:t>range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10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DQN’s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Clip reward or normalize network adaptively to sensible </a:t>
            </a:r>
            <a:r>
              <a:rPr lang="en-US" altLang="ko-KR" dirty="0" smtClean="0"/>
              <a:t>range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“reward </a:t>
            </a:r>
            <a:r>
              <a:rPr lang="ko-KR" altLang="en-US" dirty="0" smtClean="0"/>
              <a:t>설계하실 때 무조건 </a:t>
            </a:r>
            <a:r>
              <a:rPr lang="en-US" altLang="ko-KR" dirty="0" smtClean="0"/>
              <a:t>1,0,-1 </a:t>
            </a:r>
            <a:r>
              <a:rPr lang="ko-KR" altLang="en-US" dirty="0" smtClean="0"/>
              <a:t>중에서만 고르세요</a:t>
            </a:r>
            <a:r>
              <a:rPr lang="en-US" altLang="ko-KR" dirty="0" smtClean="0"/>
              <a:t>”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sz="2400" dirty="0" smtClean="0">
                <a:sym typeface="Wingdings" panose="05000000000000000000" pitchFamily="2" charset="2"/>
              </a:rPr>
              <a:t>하나의 네트워크만으로 여러 게임에 적용가능</a:t>
            </a:r>
            <a:r>
              <a:rPr lang="en-US" altLang="ko-KR" sz="2400" dirty="0" smtClean="0">
                <a:sym typeface="Wingdings" panose="05000000000000000000" pitchFamily="2" charset="2"/>
              </a:rPr>
              <a:t/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/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Critical </a:t>
            </a:r>
            <a:r>
              <a:rPr lang="ko-KR" altLang="en-US" sz="2400" dirty="0" smtClean="0">
                <a:sym typeface="Wingdings" panose="05000000000000000000" pitchFamily="2" charset="2"/>
              </a:rPr>
              <a:t>한 </a:t>
            </a:r>
            <a:r>
              <a:rPr lang="en-US" altLang="ko-KR" sz="2400" dirty="0" err="1" smtClean="0">
                <a:sym typeface="Wingdings" panose="05000000000000000000" pitchFamily="2" charset="2"/>
              </a:rPr>
              <a:t>proposial</a:t>
            </a:r>
            <a:r>
              <a:rPr lang="en-US" altLang="ko-KR" sz="2400" dirty="0" smtClean="0">
                <a:sym typeface="Wingdings" panose="05000000000000000000" pitchFamily="2" charset="2"/>
              </a:rPr>
              <a:t> </a:t>
            </a:r>
            <a:r>
              <a:rPr lang="ko-KR" altLang="en-US" sz="2400" dirty="0" smtClean="0">
                <a:sym typeface="Wingdings" panose="05000000000000000000" pitchFamily="2" charset="2"/>
              </a:rPr>
              <a:t>은 아님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4703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DQN 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97" y="1825625"/>
            <a:ext cx="4431606" cy="48274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160579" y="4309243"/>
            <a:ext cx="1240220" cy="567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4114801"/>
            <a:ext cx="2143125" cy="762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270916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Reinforcement Learning (</a:t>
            </a:r>
            <a:r>
              <a:rPr lang="ko-KR" altLang="en-US" sz="2400" dirty="0" err="1" smtClean="0"/>
              <a:t>강화학습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Q learning</a:t>
            </a:r>
            <a:br>
              <a:rPr lang="en-US" altLang="ko-KR" dirty="0" smtClean="0"/>
            </a:br>
            <a:r>
              <a:rPr lang="en-US" altLang="ko-KR" dirty="0" smtClean="0"/>
              <a:t>- Q table</a:t>
            </a:r>
            <a:br>
              <a:rPr lang="en-US" altLang="ko-KR" dirty="0" smtClean="0"/>
            </a:br>
            <a:r>
              <a:rPr lang="en-US" altLang="ko-KR" dirty="0" smtClean="0"/>
              <a:t>- Q network</a:t>
            </a:r>
            <a:br>
              <a:rPr lang="en-US" altLang="ko-KR" dirty="0" smtClean="0"/>
            </a:br>
            <a:r>
              <a:rPr lang="en-US" altLang="ko-KR" dirty="0" smtClean="0"/>
              <a:t>- DQN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DQN</a:t>
            </a:r>
            <a:br>
              <a:rPr lang="en-US" altLang="ko-KR" dirty="0" smtClean="0"/>
            </a:br>
            <a:r>
              <a:rPr lang="en-US" altLang="ko-KR" dirty="0" smtClean="0"/>
              <a:t>- DQN’s solutions </a:t>
            </a:r>
            <a:br>
              <a:rPr lang="en-US" altLang="ko-KR" dirty="0" smtClean="0"/>
            </a:br>
            <a:r>
              <a:rPr lang="en-US" altLang="ko-KR" dirty="0" smtClean="0"/>
              <a:t>  (</a:t>
            </a:r>
            <a:r>
              <a:rPr lang="en-US" altLang="ko-KR" dirty="0"/>
              <a:t>Experience replay </a:t>
            </a:r>
            <a:r>
              <a:rPr lang="en-US" altLang="ko-KR" dirty="0" smtClean="0"/>
              <a:t>,</a:t>
            </a:r>
            <a:r>
              <a:rPr lang="en-US" altLang="ko-KR" dirty="0"/>
              <a:t> Freeze target Q-network 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923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Reinforcement </a:t>
            </a:r>
            <a:r>
              <a:rPr lang="en-US" altLang="ko-KR" dirty="0" smtClean="0"/>
              <a:t>Learning?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Maching</a:t>
            </a:r>
            <a:r>
              <a:rPr lang="en-US" altLang="ko-KR" dirty="0" smtClean="0"/>
              <a:t> Learning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큰 분류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Supervised Learning</a:t>
            </a:r>
          </a:p>
          <a:p>
            <a:r>
              <a:rPr lang="en-US" altLang="ko-KR" dirty="0" smtClean="0"/>
              <a:t>Unsupervised Learning</a:t>
            </a:r>
          </a:p>
          <a:p>
            <a:r>
              <a:rPr lang="en-US" altLang="ko-KR" dirty="0" smtClean="0"/>
              <a:t>Reinforcement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7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Supervised Learning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07" y="2561107"/>
            <a:ext cx="2145471" cy="21152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02" y="2568904"/>
            <a:ext cx="2935761" cy="210745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98171" y="5303781"/>
            <a:ext cx="5580074" cy="1077176"/>
            <a:chOff x="1860385" y="5234723"/>
            <a:chExt cx="5580074" cy="107717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0385" y="5264149"/>
              <a:ext cx="838200" cy="10477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98584" y="5234723"/>
              <a:ext cx="47418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/>
                <a:t>? </a:t>
              </a:r>
              <a:r>
                <a:rPr lang="en-US" altLang="ko-KR" sz="6000" dirty="0" smtClean="0">
                  <a:sym typeface="Wingdings" panose="05000000000000000000" pitchFamily="2" charset="2"/>
                </a:rPr>
                <a:t> label 0</a:t>
              </a:r>
              <a:endParaRPr lang="ko-KR" alt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17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211016" y="3072341"/>
            <a:ext cx="3484780" cy="3104622"/>
            <a:chOff x="1666009" y="2826768"/>
            <a:chExt cx="3484780" cy="310462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009" y="2826768"/>
              <a:ext cx="3484780" cy="31046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타원 4"/>
            <p:cNvSpPr/>
            <p:nvPr/>
          </p:nvSpPr>
          <p:spPr>
            <a:xfrm>
              <a:off x="3636579" y="3478924"/>
              <a:ext cx="1019503" cy="9774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464676" y="4222010"/>
              <a:ext cx="1019503" cy="977462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96768" y="4348164"/>
            <a:ext cx="1329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GAN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405344" y="2561597"/>
            <a:ext cx="109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 labels.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70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1428</TotalTime>
  <Words>760</Words>
  <Application>Microsoft Office PowerPoint</Application>
  <PresentationFormat>화면 슬라이드 쇼(4:3)</PresentationFormat>
  <Paragraphs>283</Paragraphs>
  <Slides>67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MVP lab seminar</vt:lpstr>
      <vt:lpstr>PowerPoint 프레젠테이션</vt:lpstr>
      <vt:lpstr>오늘 할 것</vt:lpstr>
      <vt:lpstr>오늘 할 것</vt:lpstr>
      <vt:lpstr>오늘 할 것</vt:lpstr>
      <vt:lpstr>오늘 할 것</vt:lpstr>
      <vt:lpstr>Reinforcement Learning?</vt:lpstr>
      <vt:lpstr>Reinforcement Learning?</vt:lpstr>
      <vt:lpstr>Reinforcement Learning?</vt:lpstr>
      <vt:lpstr>Reinforcement Learning?</vt:lpstr>
      <vt:lpstr>Markov Decision Process (MDP)</vt:lpstr>
      <vt:lpstr>Markov Decision Process (MDP)</vt:lpstr>
      <vt:lpstr>Q learning</vt:lpstr>
      <vt:lpstr>Q learning</vt:lpstr>
      <vt:lpstr>Q-table example</vt:lpstr>
      <vt:lpstr>Q-table example</vt:lpstr>
      <vt:lpstr>Q-table example</vt:lpstr>
      <vt:lpstr>Exploration 방법</vt:lpstr>
      <vt:lpstr>Q-table example</vt:lpstr>
      <vt:lpstr>Q-table example</vt:lpstr>
      <vt:lpstr>Q-table example</vt:lpstr>
      <vt:lpstr>Q-table example</vt:lpstr>
      <vt:lpstr>Q-table example</vt:lpstr>
      <vt:lpstr>Stochastic vs deterministic</vt:lpstr>
      <vt:lpstr>Stochastic vs deterministic</vt:lpstr>
      <vt:lpstr>Q learning in Stochastic world</vt:lpstr>
      <vt:lpstr>Q learning in Stochastic world</vt:lpstr>
      <vt:lpstr>Q-network</vt:lpstr>
      <vt:lpstr>Q-network</vt:lpstr>
      <vt:lpstr>Q-network</vt:lpstr>
      <vt:lpstr>Q-network</vt:lpstr>
      <vt:lpstr>Q-network</vt:lpstr>
      <vt:lpstr>Q-network</vt:lpstr>
      <vt:lpstr>Q-network</vt:lpstr>
      <vt:lpstr>Q-network</vt:lpstr>
      <vt:lpstr>Q-network</vt:lpstr>
      <vt:lpstr>Q-table (이전)</vt:lpstr>
      <vt:lpstr>Q-table (이전)</vt:lpstr>
      <vt:lpstr>Q-network</vt:lpstr>
      <vt:lpstr>Q-network</vt:lpstr>
      <vt:lpstr>Q-network</vt:lpstr>
      <vt:lpstr>DQN</vt:lpstr>
      <vt:lpstr>DQN</vt:lpstr>
      <vt:lpstr>DQN</vt:lpstr>
      <vt:lpstr>DQN</vt:lpstr>
      <vt:lpstr>Correlations between samples</vt:lpstr>
      <vt:lpstr>Correlations between samples</vt:lpstr>
      <vt:lpstr>Correlations between samples</vt:lpstr>
      <vt:lpstr>Correlations between samples</vt:lpstr>
      <vt:lpstr>Correlations between samples</vt:lpstr>
      <vt:lpstr>DQN</vt:lpstr>
      <vt:lpstr>Q-network(이전)</vt:lpstr>
      <vt:lpstr>Non-Stationary targets</vt:lpstr>
      <vt:lpstr>DQN’s solutions</vt:lpstr>
      <vt:lpstr>DQN’s solutions</vt:lpstr>
      <vt:lpstr>DQN’s solutions</vt:lpstr>
      <vt:lpstr>DQN’s solutions</vt:lpstr>
      <vt:lpstr>DQN’s solutions</vt:lpstr>
      <vt:lpstr>DQN’s solutions</vt:lpstr>
      <vt:lpstr>DQN’s solutions</vt:lpstr>
      <vt:lpstr>DQN’s solutions</vt:lpstr>
      <vt:lpstr>DQN’s solutions</vt:lpstr>
      <vt:lpstr>DQN’s solutions</vt:lpstr>
      <vt:lpstr>DQN’s solutions</vt:lpstr>
      <vt:lpstr>DQN’s solutions</vt:lpstr>
      <vt:lpstr>DQN experiment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lab seminar</dc:title>
  <dc:creator>TY</dc:creator>
  <cp:lastModifiedBy>TY</cp:lastModifiedBy>
  <cp:revision>42</cp:revision>
  <dcterms:created xsi:type="dcterms:W3CDTF">2017-08-03T06:56:46Z</dcterms:created>
  <dcterms:modified xsi:type="dcterms:W3CDTF">2017-08-04T06:50:35Z</dcterms:modified>
</cp:coreProperties>
</file>