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322" r:id="rId2"/>
    <p:sldId id="323" r:id="rId3"/>
    <p:sldId id="324" r:id="rId4"/>
    <p:sldId id="256" r:id="rId5"/>
    <p:sldId id="325" r:id="rId6"/>
    <p:sldId id="326" r:id="rId7"/>
    <p:sldId id="327" r:id="rId8"/>
    <p:sldId id="258" r:id="rId9"/>
    <p:sldId id="314" r:id="rId10"/>
    <p:sldId id="269" r:id="rId11"/>
    <p:sldId id="270" r:id="rId12"/>
    <p:sldId id="271" r:id="rId13"/>
    <p:sldId id="308" r:id="rId14"/>
    <p:sldId id="272" r:id="rId15"/>
    <p:sldId id="312" r:id="rId16"/>
    <p:sldId id="310" r:id="rId17"/>
    <p:sldId id="273" r:id="rId18"/>
    <p:sldId id="284" r:id="rId19"/>
    <p:sldId id="286" r:id="rId20"/>
    <p:sldId id="285" r:id="rId21"/>
    <p:sldId id="313" r:id="rId22"/>
    <p:sldId id="288" r:id="rId23"/>
    <p:sldId id="289" r:id="rId24"/>
    <p:sldId id="290" r:id="rId25"/>
    <p:sldId id="291" r:id="rId26"/>
    <p:sldId id="315" r:id="rId27"/>
    <p:sldId id="316" r:id="rId28"/>
    <p:sldId id="260" r:id="rId29"/>
    <p:sldId id="266" r:id="rId30"/>
    <p:sldId id="264" r:id="rId31"/>
    <p:sldId id="275" r:id="rId32"/>
    <p:sldId id="263" r:id="rId33"/>
    <p:sldId id="276" r:id="rId34"/>
    <p:sldId id="268" r:id="rId35"/>
    <p:sldId id="277" r:id="rId36"/>
    <p:sldId id="278" r:id="rId37"/>
    <p:sldId id="317" r:id="rId38"/>
    <p:sldId id="282" r:id="rId39"/>
    <p:sldId id="293" r:id="rId40"/>
    <p:sldId id="320" r:id="rId41"/>
    <p:sldId id="295" r:id="rId42"/>
    <p:sldId id="280" r:id="rId43"/>
    <p:sldId id="296" r:id="rId44"/>
    <p:sldId id="318" r:id="rId45"/>
    <p:sldId id="298" r:id="rId46"/>
    <p:sldId id="299" r:id="rId47"/>
    <p:sldId id="303" r:id="rId48"/>
    <p:sldId id="305" r:id="rId49"/>
    <p:sldId id="306" r:id="rId50"/>
    <p:sldId id="328" r:id="rId51"/>
    <p:sldId id="30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761"/>
  </p:normalViewPr>
  <p:slideViewPr>
    <p:cSldViewPr>
      <p:cViewPr varScale="1">
        <p:scale>
          <a:sx n="66" d="100"/>
          <a:sy n="66" d="100"/>
        </p:scale>
        <p:origin x="84" y="34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BEA36-52F5-40AB-B8AA-16623143C68B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4B66A-3509-4844-82B6-B9D8B31C5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9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15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0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8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8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9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4B66A-3509-4844-82B6-B9D8B31C500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4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10" Type="http://schemas.openxmlformats.org/officeDocument/2006/relationships/image" Target="../media/image16.gif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7" Type="http://schemas.openxmlformats.org/officeDocument/2006/relationships/image" Target="../media/image3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gif"/><Relationship Id="rId5" Type="http://schemas.openxmlformats.org/officeDocument/2006/relationships/image" Target="../media/image37.png"/><Relationship Id="rId4" Type="http://schemas.openxmlformats.org/officeDocument/2006/relationships/image" Target="../media/image3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88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840.png"/><Relationship Id="rId7" Type="http://schemas.openxmlformats.org/officeDocument/2006/relationships/image" Target="../media/image88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10" Type="http://schemas.openxmlformats.org/officeDocument/2006/relationships/image" Target="../media/image94.png"/><Relationship Id="rId4" Type="http://schemas.openxmlformats.org/officeDocument/2006/relationships/image" Target="../media/image850.png"/><Relationship Id="rId9" Type="http://schemas.openxmlformats.org/officeDocument/2006/relationships/image" Target="../media/image9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eoh-kim.github.io/blog/bayes-theorem%EA%B3%BC-sigmoid%EC%99%80-softmax%EC%82%AC%EC%9D%B4%EC%9D%98-%EA%B4%80%EA%B3%84/" TargetMode="External"/><Relationship Id="rId2" Type="http://schemas.openxmlformats.org/officeDocument/2006/relationships/hyperlink" Target="https://taeoh-kim.github.io/blog/%EB%A8%B8%EC%8B%A0%EB%9F%AC%EB%8B%9D%EC%97%90%EC%84%9C%EC%9D%98-%ED%99%95%EB%A5%A0-%EB%B6%84%ED%8F%AC-%EB%9E%9C%EB%8D%A4-%EB%B3%80%EC%88%98-%EA%B7%B8%EB%A6%AC%EA%B3%A0-maximum-likeliho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eoh-kim.github.io/blog/cross-entropy%EC%9D%98-%EC%A0%95%ED%99%95%ED%95%9C-%ED%99%95%EB%A5%A0%EC%A0%81-%EC%9D%98%EB%AF%B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3789040"/>
            <a:ext cx="9144000" cy="194421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5538" y="1263967"/>
            <a:ext cx="5700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MVP</a:t>
            </a:r>
            <a:r>
              <a:rPr lang="ko-KR" altLang="en-US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</a:t>
            </a:r>
            <a:r>
              <a:rPr lang="en-US" altLang="ko-KR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Lab</a:t>
            </a:r>
            <a:r>
              <a:rPr lang="ko-KR" altLang="en-US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</a:t>
            </a:r>
            <a:r>
              <a:rPr lang="en-US" altLang="ko-KR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Seminar</a:t>
            </a:r>
            <a:r>
              <a:rPr lang="ko-KR" altLang="en-US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</a:t>
            </a:r>
            <a:r>
              <a:rPr lang="en-US" altLang="ko-KR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#7</a:t>
            </a:r>
          </a:p>
          <a:p>
            <a:pPr algn="ctr"/>
            <a:r>
              <a:rPr lang="en-US" altLang="ko-KR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29</a:t>
            </a:r>
            <a:r>
              <a:rPr lang="en-US" altLang="ko-KR" sz="4800" baseline="300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th</a:t>
            </a:r>
            <a:r>
              <a:rPr lang="en-US" altLang="ko-KR" sz="480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September, 2017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7853" y="4468760"/>
            <a:ext cx="213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Sungju Park</a:t>
            </a:r>
            <a:endParaRPr lang="ko-KR" altLang="en-US" sz="3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5340" y="9610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1.Probability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391" y="2658776"/>
            <a:ext cx="4762881" cy="30024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7506" y="1469999"/>
            <a:ext cx="7993002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351528" y="800708"/>
            <a:ext cx="741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387535" y="1884229"/>
            <a:ext cx="7416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95543" y="959038"/>
            <a:ext cx="74169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 lang="ko-KR" altLang="en-US"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lang="ko-KR" altLang="en-US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확률적 개념이 들어간다면, 관측된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는 진짜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가 아닌</a:t>
            </a:r>
          </a:p>
          <a:p>
            <a:pPr>
              <a:defRPr lang="ko-KR" altLang="en-US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진짜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로 부터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Sampling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이다.</a:t>
            </a:r>
          </a:p>
          <a:p>
            <a:pPr>
              <a:buFont typeface="Arial"/>
              <a:buNone/>
              <a:defRPr lang="ko-KR" altLang="en-US"/>
            </a:pP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7558" y="1322061"/>
            <a:ext cx="6804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관측된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Data(=Training Sample)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로 부터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설계하는 것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9336" y="3198835"/>
            <a:ext cx="3528442" cy="201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Deep Learning (Cross Entropy)</a:t>
            </a:r>
          </a:p>
          <a:p>
            <a:pPr>
              <a:defRPr lang="ko-KR" altLang="en-US"/>
            </a:pPr>
            <a:r>
              <a:rPr lang="en-US" altLang="ko-KR"/>
              <a:t>Naive Bayes</a:t>
            </a:r>
          </a:p>
          <a:p>
            <a:pPr>
              <a:defRPr lang="ko-KR" altLang="en-US"/>
            </a:pPr>
            <a:r>
              <a:rPr lang="en-US" altLang="ko-KR"/>
              <a:t>MRF</a:t>
            </a:r>
          </a:p>
          <a:p>
            <a:pPr>
              <a:defRPr lang="ko-KR" altLang="en-US"/>
            </a:pPr>
            <a:r>
              <a:rPr lang="en-US" altLang="ko-KR"/>
              <a:t>CRF</a:t>
            </a:r>
          </a:p>
          <a:p>
            <a:pPr>
              <a:defRPr lang="ko-KR" altLang="en-US"/>
            </a:pPr>
            <a:r>
              <a:rPr lang="en-US" altLang="ko-KR"/>
              <a:t>Word 2 Vec</a:t>
            </a:r>
          </a:p>
          <a:p>
            <a:pPr>
              <a:defRPr lang="ko-KR" altLang="en-US"/>
            </a:pPr>
            <a:r>
              <a:rPr lang="en-US" altLang="ko-KR" b="1">
                <a:solidFill>
                  <a:srgbClr val="FF0000"/>
                </a:solidFill>
              </a:rPr>
              <a:t>Generative Models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Bayesian Models</a:t>
            </a:r>
          </a:p>
        </p:txBody>
      </p:sp>
    </p:spTree>
    <p:extLst>
      <p:ext uri="{BB962C8B-B14F-4D97-AF65-F5344CB8AC3E}">
        <p14:creationId xmlns:p14="http://schemas.microsoft.com/office/powerpoint/2010/main" val="27734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59482" y="1628810"/>
            <a:ext cx="7993002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2459480" y="980728"/>
            <a:ext cx="741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2459362" y="980728"/>
            <a:ext cx="7416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Probability Distribution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7519" y="1484791"/>
            <a:ext cx="7128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dirty="0"/>
              <a:t>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데이터 자체의 분포 (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Regression, Clustering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등의 문제)</a:t>
            </a:r>
          </a:p>
          <a:p>
            <a:pPr>
              <a:defRPr lang="ko-KR" altLang="en-US"/>
            </a:pP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lang="ko-KR" altLang="en-US"/>
            </a:pP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Likelihood (class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속해 있는 데이터의 분포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defRPr lang="ko-KR" altLang="en-US"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lang="ko-KR" altLang="en-US"/>
            </a:pP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Posterior 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데이터가 들어왔을 때의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되는 분포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Arial"/>
              <a:buChar char="•"/>
              <a:defRPr lang="ko-KR" altLang="en-US"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Prior 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어떤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가 어떻게 있을 지를 결정하는 우리의 사전지식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2" name="그림 21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963546" y="1916846"/>
            <a:ext cx="652272" cy="304800"/>
          </a:xfrm>
          <a:prstGeom prst="rect">
            <a:avLst/>
          </a:prstGeom>
        </p:spPr>
      </p:pic>
      <p:pic>
        <p:nvPicPr>
          <p:cNvPr id="23" name="그림 2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963546" y="2764190"/>
            <a:ext cx="842772" cy="304800"/>
          </a:xfrm>
          <a:prstGeom prst="rect">
            <a:avLst/>
          </a:prstGeom>
        </p:spPr>
      </p:pic>
      <p:pic>
        <p:nvPicPr>
          <p:cNvPr id="24" name="그림 23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963546" y="3556289"/>
            <a:ext cx="842772" cy="304800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2992121" y="4394870"/>
            <a:ext cx="614172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340" y="9610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1.Probability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05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51530" y="1664814"/>
            <a:ext cx="7993002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2351516" y="1016732"/>
            <a:ext cx="7416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dirty="0"/>
              <a:t> </a:t>
            </a:r>
            <a:r>
              <a:rPr lang="en-US" altLang="ko-KR" sz="2400" dirty="0"/>
              <a:t>Generative Model vs Discriminant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1420" y="1016732"/>
            <a:ext cx="7416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/>
              <a:t> </a:t>
            </a:r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9556" y="1848456"/>
            <a:ext cx="7272910" cy="3727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340" y="9610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1.Probability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5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51530" y="1664814"/>
            <a:ext cx="7993002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2351516" y="1016732"/>
            <a:ext cx="7416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dirty="0"/>
              <a:t>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vs</a:t>
            </a:r>
            <a:r>
              <a:rPr lang="ko-KR" altLang="en-US" sz="2400" dirty="0" smtClean="0"/>
              <a:t> 확률 분포</a:t>
            </a:r>
            <a:endParaRPr lang="en-US" altLang="ko-K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51516" y="887825"/>
            <a:ext cx="7416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/>
              <a:t> </a:t>
            </a:r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218515"/>
            <a:ext cx="3912752" cy="26930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76" y="2219704"/>
            <a:ext cx="3912752" cy="26930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8802260" y="3198403"/>
            <a:ext cx="23085" cy="2837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7059724" y="2218515"/>
            <a:ext cx="8384" cy="2512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68108" y="4732095"/>
            <a:ext cx="36247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9564" y="1916832"/>
                <a:ext cx="537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4" y="1916832"/>
                <a:ext cx="537904" cy="276999"/>
              </a:xfrm>
              <a:prstGeom prst="rect">
                <a:avLst/>
              </a:prstGeom>
              <a:blipFill>
                <a:blip r:embed="rId3"/>
                <a:stretch>
                  <a:fillRect l="-12500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67702" y="461713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02" y="4617132"/>
                <a:ext cx="212174" cy="276999"/>
              </a:xfrm>
              <a:prstGeom prst="rect">
                <a:avLst/>
              </a:prstGeom>
              <a:blipFill>
                <a:blip r:embed="rId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1127448" y="4732095"/>
            <a:ext cx="36247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1119064" y="2212753"/>
            <a:ext cx="8384" cy="2512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80076" y="1938040"/>
                <a:ext cx="552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76" y="1938040"/>
                <a:ext cx="552844" cy="276999"/>
              </a:xfrm>
              <a:prstGeom prst="rect">
                <a:avLst/>
              </a:prstGeom>
              <a:blipFill>
                <a:blip r:embed="rId5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717684" y="4593595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684" y="4593595"/>
                <a:ext cx="212174" cy="276999"/>
              </a:xfrm>
              <a:prstGeom prst="rect">
                <a:avLst/>
              </a:prstGeom>
              <a:blipFill>
                <a:blip r:embed="rId6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933012" y="4787102"/>
            <a:ext cx="19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3250" y="5095620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Deterministic Value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65021" y="5289634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Uncertainty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91724" y="6088863"/>
            <a:ext cx="186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Stochastic Value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36841" y="529317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5340" y="9610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1.Probability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79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5515" y="1916811"/>
            <a:ext cx="7993005" cy="36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1379476" y="853958"/>
            <a:ext cx="993699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Probability Distribution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진짜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확률 분포를 구하는 것이 목표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- Function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을 찾는 것이 목표가 아닌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이유는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진짜 데이터가 아닌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관측된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(=Training Data)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하게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Sampling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된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로 가정하는 </a:t>
            </a:r>
            <a:r>
              <a:rPr lang="ko-KR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불확실적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상황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(Stochastic)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을 가정하기 때문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defRPr lang="ko-KR" altLang="en-US"/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lang="ko-KR" altLang="en-US"/>
            </a:pP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/>
              <a:t>   </a:t>
            </a:r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775408" y="1268729"/>
            <a:ext cx="7416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endParaRPr lang="ko-KR" altLang="en-US" dirty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/>
              <a:t> </a:t>
            </a:r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  <a:p>
            <a:pPr>
              <a:buFont typeface="Arial"/>
              <a:buNone/>
              <a:defRPr lang="ko-KR" altLang="en-US"/>
            </a:pP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143697" y="3069477"/>
            <a:ext cx="2376298" cy="64389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Assume </a:t>
            </a:r>
          </a:p>
          <a:p>
            <a:pPr algn="ctr">
              <a:defRPr lang="ko-KR" altLang="en-US"/>
            </a:pPr>
            <a:r>
              <a:rPr lang="en-US" altLang="ko-KR"/>
              <a:t>Probability Model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5880041" y="3213496"/>
            <a:ext cx="612076" cy="32194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6780153" y="3069478"/>
            <a:ext cx="2376298" cy="646331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Determine</a:t>
            </a:r>
          </a:p>
          <a:p>
            <a:pPr algn="ctr">
              <a:defRPr lang="ko-KR" altLang="en-US"/>
            </a:pPr>
            <a:r>
              <a:rPr lang="en-US" altLang="ko-KR"/>
              <a:t>Parameters</a:t>
            </a:r>
          </a:p>
        </p:txBody>
      </p:sp>
      <p:pic>
        <p:nvPicPr>
          <p:cNvPr id="20" name="그림 19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863789" y="3912630"/>
            <a:ext cx="604647" cy="304800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163440" y="3912630"/>
            <a:ext cx="1609725" cy="30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71464" y="4410978"/>
            <a:ext cx="1691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Bernoulli</a:t>
            </a:r>
          </a:p>
          <a:p>
            <a:pPr algn="ctr">
              <a:defRPr lang="ko-KR" altLang="en-US"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Binomial</a:t>
            </a:r>
          </a:p>
          <a:p>
            <a:pPr algn="ctr">
              <a:defRPr lang="ko-KR" altLang="en-US"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Normal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2875939" y="5534177"/>
            <a:ext cx="3004148" cy="739139"/>
          </a:xfrm>
          <a:prstGeom prst="rect">
            <a:avLst/>
          </a:prstGeom>
        </p:spPr>
      </p:pic>
      <p:pic>
        <p:nvPicPr>
          <p:cNvPr id="24" name="그림 23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3083499" y="4410978"/>
            <a:ext cx="2652522" cy="361950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2813753" y="4853002"/>
            <a:ext cx="3138297" cy="425323"/>
          </a:xfrm>
          <a:prstGeom prst="rect">
            <a:avLst/>
          </a:prstGeom>
        </p:spPr>
      </p:pic>
      <p:pic>
        <p:nvPicPr>
          <p:cNvPr id="26" name="그림 25"/>
          <p:cNvPicPr/>
          <p:nvPr/>
        </p:nvPicPr>
        <p:blipFill rotWithShape="1">
          <a:blip r:embed="rId8">
            <a:lum/>
          </a:blip>
          <a:srcRect/>
          <a:stretch>
            <a:fillRect/>
          </a:stretch>
        </p:blipFill>
        <p:spPr>
          <a:xfrm>
            <a:off x="7787327" y="4410978"/>
            <a:ext cx="180975" cy="640080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 rotWithShape="1">
          <a:blip r:embed="rId9">
            <a:lum/>
          </a:blip>
          <a:srcRect/>
          <a:stretch>
            <a:fillRect/>
          </a:stretch>
        </p:blipFill>
        <p:spPr>
          <a:xfrm>
            <a:off x="7629021" y="5705244"/>
            <a:ext cx="497586" cy="640080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10">
            <a:lum/>
          </a:blip>
          <a:srcRect/>
          <a:stretch>
            <a:fillRect/>
          </a:stretch>
        </p:blipFill>
        <p:spPr>
          <a:xfrm>
            <a:off x="7543295" y="5021168"/>
            <a:ext cx="669036" cy="64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5340" y="9610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1.Probability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3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436" y="306896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1.2 Probability Distributions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 Bernoulli Distribution -&gt; Binary Classification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2492" y="2146345"/>
            <a:ext cx="3812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 = Input = Interest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lang="ko-KR" altLang="en-US"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 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3802048" y="5200484"/>
            <a:ext cx="3466800" cy="7848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3739135" y="4804917"/>
            <a:ext cx="162211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Determine !</a:t>
            </a:r>
          </a:p>
        </p:txBody>
      </p:sp>
      <p:pic>
        <p:nvPicPr>
          <p:cNvPr id="22" name="그림 2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585403" y="5408798"/>
            <a:ext cx="285750" cy="368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53124" y="5410449"/>
            <a:ext cx="252058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unkown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62505" y="3985853"/>
                <a:ext cx="3534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05" y="3985853"/>
                <a:ext cx="3534942" cy="276999"/>
              </a:xfrm>
              <a:prstGeom prst="rect">
                <a:avLst/>
              </a:prstGeom>
              <a:blipFill>
                <a:blip r:embed="rId4"/>
                <a:stretch>
                  <a:fillRect l="-2418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flipH="1">
                <a:off x="3807468" y="2945126"/>
                <a:ext cx="27265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7468" y="2945126"/>
                <a:ext cx="272658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252" y="1938477"/>
            <a:ext cx="2790825" cy="22574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460" y="2074608"/>
            <a:ext cx="1493474" cy="19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Maximum Likelihood Estimation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1370" y="1193850"/>
                <a:ext cx="7416932" cy="3385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/>
                  <a:buChar char="•"/>
                  <a:defRPr lang="ko-KR" altLang="en-US"/>
                </a:pPr>
                <a:r>
                  <a:rPr lang="en-US" altLang="ko-KR" sz="2000" dirty="0" smtClean="0"/>
                  <a:t>  Determine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Unknown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Parameter</a:t>
                </a:r>
              </a:p>
              <a:p>
                <a:pPr>
                  <a:defRPr lang="ko-KR" altLang="en-US"/>
                </a:pP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>
                  <a:buFont typeface="Arial"/>
                  <a:buNone/>
                  <a:defRPr lang="ko-KR" altLang="en-US"/>
                </a:pPr>
                <a:r>
                  <a:rPr lang="en-US" altLang="ko-KR" sz="2000" b="0" dirty="0" smtClean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>
                  <a:buFont typeface="Arial"/>
                  <a:buNone/>
                  <a:defRPr lang="ko-KR" altLang="en-US"/>
                </a:pPr>
                <a:r>
                  <a:rPr lang="en-US" altLang="ko-KR" sz="2000" b="0" dirty="0" smtClean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>
                  <a:buFont typeface="Arial"/>
                  <a:buNone/>
                  <a:defRPr lang="ko-KR" altLang="en-US"/>
                </a:pPr>
                <a:r>
                  <a:rPr lang="en-US" altLang="ko-KR" sz="2000" b="0" dirty="0" smtClean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 smtClean="0"/>
              </a:p>
              <a:p>
                <a:pPr>
                  <a:buFont typeface="Arial"/>
                  <a:buNone/>
                  <a:defRPr lang="ko-KR" altLang="en-US"/>
                </a:pPr>
                <a:endParaRPr lang="en-US" altLang="ko-KR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  <a:defRPr lang="ko-KR" altLang="en-US"/>
                </a:pPr>
                <a:r>
                  <a:rPr lang="ko-KR" altLang="en-US" sz="2000" dirty="0" smtClean="0"/>
                  <a:t>주어진 </a:t>
                </a:r>
                <a:r>
                  <a:rPr lang="en-US" altLang="ko-KR" sz="2000" dirty="0"/>
                  <a:t>Data</a:t>
                </a:r>
                <a:r>
                  <a:rPr lang="ko-KR" altLang="en-US" sz="2000" dirty="0"/>
                  <a:t>로 부터 결정해야 한다!</a:t>
                </a:r>
                <a:endParaRPr lang="en-US" altLang="ko-KR" sz="2000" dirty="0"/>
              </a:p>
              <a:p>
                <a:pPr>
                  <a:buFont typeface="Arial"/>
                  <a:buNone/>
                  <a:defRPr lang="ko-KR" altLang="en-US"/>
                </a:pPr>
                <a:endParaRPr lang="en-US" altLang="ko-KR" sz="2000" b="0" dirty="0" smtClean="0"/>
              </a:p>
              <a:p>
                <a:pPr>
                  <a:buFont typeface="Arial"/>
                  <a:buNone/>
                  <a:defRPr lang="ko-KR" altLang="en-US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  <a:p>
                <a:pPr>
                  <a:buFont typeface="Arial"/>
                  <a:buNone/>
                  <a:defRPr lang="ko-KR" altLang="en-US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    </a:t>
                </a:r>
              </a:p>
              <a:p>
                <a:pPr>
                  <a:buFont typeface="Arial"/>
                  <a:buNone/>
                  <a:defRPr lang="ko-KR" altLang="en-US"/>
                </a:pPr>
                <a:r>
                  <a:rPr lang="en-US" altLang="ko-KR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70" y="1193850"/>
                <a:ext cx="7416932" cy="3385542"/>
              </a:xfrm>
              <a:prstGeom prst="rect">
                <a:avLst/>
              </a:prstGeom>
              <a:blipFill>
                <a:blip r:embed="rId3"/>
                <a:stretch>
                  <a:fillRect l="-740" t="-1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581934" y="1525139"/>
            <a:ext cx="4121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/>
              <a:t>                     Data </a:t>
            </a:r>
            <a:r>
              <a:rPr lang="en-US" altLang="ko-KR" dirty="0"/>
              <a:t>= {</a:t>
            </a:r>
            <a:r>
              <a:rPr lang="ko-KR" altLang="en-US" dirty="0"/>
              <a:t>앞면2, 뒷면2</a:t>
            </a:r>
            <a:r>
              <a:rPr lang="en-US" altLang="ko-K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52" y="3933056"/>
            <a:ext cx="586358" cy="358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2484" y="4185340"/>
            <a:ext cx="4411789" cy="241201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765332" y="5974644"/>
            <a:ext cx="814457" cy="766724"/>
          </a:xfrm>
          <a:prstGeom prst="ellipse">
            <a:avLst/>
          </a:prstGeom>
          <a:noFill/>
          <a:ln w="25400" algn="ctr"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타원 10"/>
          <p:cNvSpPr/>
          <p:nvPr/>
        </p:nvSpPr>
        <p:spPr>
          <a:xfrm>
            <a:off x="4691844" y="5985284"/>
            <a:ext cx="795566" cy="804481"/>
          </a:xfrm>
          <a:prstGeom prst="ellipse">
            <a:avLst/>
          </a:prstGeom>
          <a:noFill/>
          <a:ln w="25400" algn="ctr"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타원 11"/>
          <p:cNvSpPr/>
          <p:nvPr/>
        </p:nvSpPr>
        <p:spPr>
          <a:xfrm>
            <a:off x="2716789" y="4048433"/>
            <a:ext cx="714915" cy="748719"/>
          </a:xfrm>
          <a:prstGeom prst="ellipse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197548" y="5689868"/>
            <a:ext cx="2229133" cy="3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2"/>
                </a:solidFill>
              </a:rPr>
              <a:t>뒷면만 나오는 동전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0881" y="5697252"/>
            <a:ext cx="2229135" cy="3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2"/>
                </a:solidFill>
              </a:rPr>
              <a:t>앞면만 나오는 동전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0610" y="4833156"/>
            <a:ext cx="2520319" cy="3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rgbClr val="FF0000"/>
                </a:solidFill>
              </a:rPr>
              <a:t>앞과 뒤가 동일한 횟수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322808" y="3618256"/>
            <a:ext cx="720090" cy="6120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14290" y="3031792"/>
            <a:ext cx="4306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관측된 </a:t>
            </a:r>
            <a:r>
              <a:rPr lang="en-US" altLang="ko-KR" dirty="0"/>
              <a:t>Data</a:t>
            </a:r>
            <a:r>
              <a:rPr lang="ko-KR" altLang="en-US" dirty="0"/>
              <a:t>를 가장 잘 설명 할 수 있는 (</a:t>
            </a:r>
            <a:r>
              <a:rPr lang="ko-KR" altLang="en-US" dirty="0">
                <a:solidFill>
                  <a:srgbClr val="FF0000"/>
                </a:solidFill>
              </a:rPr>
              <a:t>= 그 확률을 최대로 하는</a:t>
            </a:r>
            <a:r>
              <a:rPr lang="ko-KR" altLang="en-US" dirty="0"/>
              <a:t>)</a:t>
            </a:r>
          </a:p>
          <a:p>
            <a:pPr>
              <a:defRPr lang="ko-KR" altLang="en-US"/>
            </a:pPr>
            <a:r>
              <a:rPr lang="en-US" altLang="ko-KR" dirty="0"/>
              <a:t>parameter</a:t>
            </a:r>
            <a:r>
              <a:rPr lang="ko-KR" altLang="en-US" dirty="0"/>
              <a:t>를  선택하면 되고</a:t>
            </a:r>
          </a:p>
          <a:p>
            <a:pPr>
              <a:defRPr lang="ko-KR" altLang="en-US"/>
            </a:pPr>
            <a:r>
              <a:rPr lang="ko-KR" altLang="en-US" dirty="0"/>
              <a:t>이 방법을 </a:t>
            </a:r>
            <a:r>
              <a:rPr lang="en-US" altLang="ko-KR" dirty="0">
                <a:solidFill>
                  <a:srgbClr val="FF0000"/>
                </a:solidFill>
              </a:rPr>
              <a:t>Maximum Likelihood</a:t>
            </a:r>
          </a:p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Estimation</a:t>
            </a:r>
            <a:r>
              <a:rPr lang="en-US" altLang="ko-KR" dirty="0"/>
              <a:t> </a:t>
            </a:r>
            <a:r>
              <a:rPr lang="ko-KR" altLang="en-US" dirty="0"/>
              <a:t>이라고 한다.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2782" y="3434624"/>
                <a:ext cx="4713406" cy="280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2" y="3434624"/>
                <a:ext cx="4713406" cy="280461"/>
              </a:xfrm>
              <a:prstGeom prst="rect">
                <a:avLst/>
              </a:prstGeom>
              <a:blipFill>
                <a:blip r:embed="rId5"/>
                <a:stretch>
                  <a:fillRect l="-1809" t="-169565" r="-258" b="-26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716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Maximum Likelihood Estimation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18422" y="3829631"/>
            <a:ext cx="3059812" cy="360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FF0000"/>
                </a:solidFill>
              </a:rPr>
              <a:t>우리의 직관과 일치!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1370" y="1193850"/>
                <a:ext cx="74169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Arial"/>
                  <a:buChar char="•"/>
                  <a:defRPr lang="ko-KR" altLang="en-US"/>
                </a:pPr>
                <a:r>
                  <a:rPr lang="en-US" altLang="ko-KR" sz="2000" dirty="0" smtClean="0"/>
                  <a:t>  Find the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maximizing the likelihood</a:t>
                </a:r>
                <a:endParaRPr lang="en-US" altLang="ko-KR" sz="20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70" y="1193850"/>
                <a:ext cx="7416932" cy="400110"/>
              </a:xfrm>
              <a:prstGeom prst="rect">
                <a:avLst/>
              </a:prstGeom>
              <a:blipFill>
                <a:blip r:embed="rId3"/>
                <a:stretch>
                  <a:fillRect l="-740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8" y="2101923"/>
                <a:ext cx="7066999" cy="3052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𝐵𝑒𝑟𝑛𝑜𝑢𝑖𝑙𝑙𝑖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𝑂𝑏𝑠𝑒𝑟𝑣𝑎𝑡𝑖𝑜𝑛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𝐿𝑖𝑘𝑒𝑙𝑖h𝑜𝑜𝑑</m:t>
                        </m:r>
                      </m:num>
                      <m:den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40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" y="2101923"/>
                <a:ext cx="7066999" cy="3052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16180" y="2079482"/>
                <a:ext cx="4716524" cy="17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80" y="2079482"/>
                <a:ext cx="4716524" cy="17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21345" y="2955267"/>
            <a:ext cx="1727664" cy="87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11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10693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 Multi-Bernoulli Distribution -&gt; Multi-Class Classification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5418" y="1960846"/>
                <a:ext cx="6462823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Random Variable = Input = Interest</a:t>
                </a:r>
              </a:p>
              <a:p>
                <a:pPr>
                  <a:defRPr lang="ko-KR" altLang="en-US"/>
                </a:pP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주사위의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면 중 한 면이 나올 확률은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defRPr lang="ko-KR" altLang="en-US"/>
                </a:pP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1 0 0 0 0 0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=[0 1 0 0 0 0]</m:t>
                      </m:r>
                    </m:oMath>
                  </m:oMathPara>
                </a14:m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endParaRPr lang="en-US" altLang="ko-KR" b="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0 1 0 0 0 0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 </a:t>
                </a: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18" y="1960846"/>
                <a:ext cx="6462823" cy="4801314"/>
              </a:xfrm>
              <a:prstGeom prst="rect">
                <a:avLst/>
              </a:prstGeom>
              <a:blipFill>
                <a:blip r:embed="rId3"/>
                <a:stretch>
                  <a:fillRect l="-849" t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28332" y="2714896"/>
            <a:ext cx="1700141" cy="795612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4434229" y="3528647"/>
            <a:ext cx="3024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one-hot vector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876" y="2307406"/>
            <a:ext cx="1725543" cy="17434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00256" y="2032132"/>
            <a:ext cx="3466800" cy="7848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8334126" y="1633186"/>
            <a:ext cx="162211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Determine !</a:t>
            </a:r>
          </a:p>
        </p:txBody>
      </p:sp>
      <p:pic>
        <p:nvPicPr>
          <p:cNvPr id="22" name="그림 21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10930781" y="2240445"/>
            <a:ext cx="285750" cy="368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95949" y="2216349"/>
            <a:ext cx="252058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unknown </a:t>
            </a:r>
            <a:r>
              <a:rPr lang="en-US" altLang="ko-KR" dirty="0"/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5453" y="1592796"/>
                <a:ext cx="4759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453" y="1592796"/>
                <a:ext cx="4759572" cy="276999"/>
              </a:xfrm>
              <a:prstGeom prst="rect">
                <a:avLst/>
              </a:prstGeom>
              <a:blipFill>
                <a:blip r:embed="rId6"/>
                <a:stretch>
                  <a:fillRect l="-512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9412187" y="3150923"/>
            <a:ext cx="882096" cy="5825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72988" y="3106047"/>
            <a:ext cx="1800225" cy="36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14826" y="4046960"/>
                <a:ext cx="2916324" cy="566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826" y="4046960"/>
                <a:ext cx="2916324" cy="566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551158" y="3946453"/>
            <a:ext cx="2174099" cy="87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84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3609" y="221739"/>
            <a:ext cx="4015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Seminar Notice</a:t>
            </a:r>
            <a:endParaRPr lang="ko-KR" altLang="en-US" sz="4800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608" y="1196752"/>
            <a:ext cx="11004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4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다음 세미나</a:t>
            </a:r>
            <a:r>
              <a:rPr lang="en-US" altLang="ko-KR" sz="20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:</a:t>
            </a:r>
            <a:endParaRPr lang="en-US" altLang="ko-KR" sz="2000" b="1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endParaRPr lang="en-US" altLang="ko-KR" sz="2000" b="1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algn="ctr"/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#8: 4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주 후</a:t>
            </a:r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도진경</a:t>
            </a:r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/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이주성</a:t>
            </a:r>
            <a:endParaRPr lang="en-US" altLang="ko-KR" sz="32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algn="ctr"/>
            <a:endParaRPr lang="en-US" altLang="ko-KR" sz="32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algn="ctr"/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#9: 6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주 후</a:t>
            </a:r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이경재</a:t>
            </a:r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/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정태영</a:t>
            </a:r>
            <a:endParaRPr lang="en-US" altLang="ko-KR" sz="32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algn="ctr"/>
            <a:endParaRPr lang="en-US" altLang="ko-KR" sz="32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algn="ctr"/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#10: 8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주 후</a:t>
            </a:r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황상원</a:t>
            </a:r>
            <a:r>
              <a:rPr lang="en-US" altLang="ko-KR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/</a:t>
            </a:r>
            <a:r>
              <a:rPr lang="ko-KR" altLang="en-US" sz="32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손한빈</a:t>
            </a:r>
            <a:endParaRPr lang="en-US" altLang="ko-KR" sz="32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endParaRPr lang="en-US" altLang="ko-KR" sz="20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endParaRPr lang="en-US" altLang="ko-KR" sz="20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4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세미나는 </a:t>
            </a:r>
            <a:r>
              <a:rPr lang="en-US" altLang="ko-KR" sz="24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</a:t>
            </a:r>
            <a:r>
              <a:rPr lang="ko-KR" altLang="en-US" sz="24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월에 다시 돌아올 예정입니다</a:t>
            </a:r>
            <a:r>
              <a:rPr lang="en-US" altLang="ko-KR" sz="2000" b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.</a:t>
            </a:r>
            <a:endParaRPr lang="en-US" altLang="ko-KR" sz="2400" b="1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Binomial Distribution 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388" y="1472452"/>
            <a:ext cx="802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우리의 관심</a:t>
            </a:r>
            <a:r>
              <a:rPr lang="en-US" altLang="ko-KR" dirty="0" smtClean="0"/>
              <a:t>(Random Variable)</a:t>
            </a:r>
            <a:r>
              <a:rPr lang="ko-KR" altLang="en-US" dirty="0" smtClean="0"/>
              <a:t>이 동전의 앞면이 몇 번 나올까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있을 경우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43372" y="2026909"/>
                <a:ext cx="3289875" cy="552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2" y="2026909"/>
                <a:ext cx="3289875" cy="552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194371"/>
            <a:ext cx="3819525" cy="218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7388" y="3140968"/>
                <a:ext cx="5040560" cy="4430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Random Variable = Input = Interest </a:t>
                </a:r>
              </a:p>
              <a:p>
                <a:pPr>
                  <a:defRPr lang="ko-KR" altLang="en-US"/>
                </a:pPr>
                <a:endParaRPr lang="en-US" altLang="ko-KR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동전 앞면이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 던져서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 나올 확률은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defRPr lang="ko-KR" altLang="en-US"/>
                </a:pP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=3|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pPr>
                  <a:defRPr lang="ko-KR" altLang="en-US"/>
                </a:pP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 </a:t>
                </a: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8" y="3140968"/>
                <a:ext cx="5040560" cy="4430380"/>
              </a:xfrm>
              <a:prstGeom prst="rect">
                <a:avLst/>
              </a:prstGeom>
              <a:blipFill>
                <a:blip r:embed="rId5"/>
                <a:stretch>
                  <a:fillRect l="-967" t="-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37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Multinomial Distribution 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388" y="1472452"/>
            <a:ext cx="833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우리의 관심</a:t>
            </a:r>
            <a:r>
              <a:rPr lang="en-US" altLang="ko-KR" dirty="0" smtClean="0"/>
              <a:t>(Random Variable)</a:t>
            </a:r>
            <a:r>
              <a:rPr lang="ko-KR" altLang="en-US" dirty="0" smtClean="0"/>
              <a:t>이 주사위의 한 면이 몇 번 나올까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있을 경우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5404" y="3465004"/>
                <a:ext cx="10299128" cy="4707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Random Variable = Input = Interest </a:t>
                </a:r>
              </a:p>
              <a:p>
                <a:pPr>
                  <a:defRPr lang="ko-KR" altLang="en-US"/>
                </a:pPr>
                <a:endParaRPr lang="en-US" altLang="ko-KR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주사위의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이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 던져서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 나올 확률은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(X)</a:t>
                </a:r>
              </a:p>
              <a:p>
                <a:pPr>
                  <a:defRPr lang="ko-KR" altLang="en-US"/>
                </a:pP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주사위를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 던져서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이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2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가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3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이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4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가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5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와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이 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ko-KR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번 나올 확률은</a:t>
                </a:r>
                <a:r>
                  <a:rPr lang="en-US" altLang="ko-K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defRPr lang="ko-KR" altLang="en-US"/>
                </a:pP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=[1 1 3 2 0 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]]|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1 1 3 2 0 0</m:t>
                              </m:r>
                            </m:e>
                          </m:eqArr>
                        </m:e>
                      </m:d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pPr>
                  <a:defRPr lang="ko-KR" altLang="en-US"/>
                </a:pP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r>
                  <a:rPr lang="en-US" altLang="ko-KR" dirty="0"/>
                  <a:t> </a:t>
                </a:r>
              </a:p>
              <a:p>
                <a:pPr>
                  <a:defRPr lang="ko-KR" altLang="en-US"/>
                </a:pPr>
                <a:endParaRPr lang="en-US" altLang="ko-KR" dirty="0"/>
              </a:p>
              <a:p>
                <a:pPr>
                  <a:defRPr lang="ko-KR" altLang="en-US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4" y="3465004"/>
                <a:ext cx="10299128" cy="4707379"/>
              </a:xfrm>
              <a:prstGeom prst="rect">
                <a:avLst/>
              </a:prstGeom>
              <a:blipFill>
                <a:blip r:embed="rId3"/>
                <a:stretch>
                  <a:fillRect l="-473" t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695400" y="2177037"/>
            <a:ext cx="6905625" cy="7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 Multinomial Distribution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5440" y="1592796"/>
            <a:ext cx="9875808" cy="46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0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1.Discrete 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 Multinomial Distribution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7428" y="1520788"/>
            <a:ext cx="10220825" cy="48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 Continuous </a:t>
            </a:r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 Gaussian Distribution 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370" y="1232756"/>
            <a:ext cx="83729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dirty="0"/>
              <a:t> </a:t>
            </a:r>
            <a:r>
              <a:rPr lang="en-US" altLang="ko-KR" sz="2000" dirty="0"/>
              <a:t>Gaussian Distribution   (Continuous Data fitting)</a:t>
            </a:r>
          </a:p>
          <a:p>
            <a:pPr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rgbClr val="FF0000"/>
                </a:solidFill>
              </a:rPr>
              <a:t>  =&gt; 관측된 </a:t>
            </a:r>
            <a:r>
              <a:rPr lang="en-US" altLang="ko-KR" sz="2000" dirty="0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로 부터 진짜 </a:t>
            </a:r>
            <a:r>
              <a:rPr lang="en-US" altLang="ko-KR" sz="2000" dirty="0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의 무한하고 연속적인 분포를 추정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2000" dirty="0"/>
              <a:t>  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235460" y="2297025"/>
            <a:ext cx="5292588" cy="1181894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250841" y="3715775"/>
            <a:ext cx="2394204" cy="13284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50215" y="4579883"/>
            <a:ext cx="1675247" cy="36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65531" y="4579883"/>
            <a:ext cx="1617589" cy="464312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10805" y="5006222"/>
            <a:ext cx="343852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Covariance Matrix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56049" y="3460985"/>
            <a:ext cx="2939987" cy="22377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59753" y="2434424"/>
            <a:ext cx="3466800" cy="7848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22" name="TextBox 21"/>
          <p:cNvSpPr txBox="1"/>
          <p:nvPr/>
        </p:nvSpPr>
        <p:spPr>
          <a:xfrm>
            <a:off x="7372078" y="2099020"/>
            <a:ext cx="162211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Determine 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86067" y="2636675"/>
            <a:ext cx="2520582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unkown parameter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10143556" y="2636675"/>
            <a:ext cx="726186" cy="414401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 rot="5400000">
            <a:off x="9134529" y="3554511"/>
            <a:ext cx="882096" cy="5825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838464" y="3554628"/>
            <a:ext cx="1800225" cy="367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MLE</a:t>
            </a:r>
          </a:p>
        </p:txBody>
      </p:sp>
      <p:pic>
        <p:nvPicPr>
          <p:cNvPr id="27" name="그림 26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7837742" y="4325121"/>
            <a:ext cx="3841496" cy="20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1344" y="11663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 Continuous </a:t>
            </a:r>
            <a:r>
              <a:rPr lang="en-US" altLang="ko-KR" sz="32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Probability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Problem</a:t>
            </a:r>
          </a:p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  -  Gaussian Distribution 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12" y="1195675"/>
            <a:ext cx="74169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2000" dirty="0"/>
              <a:t> Gaussian Distribution   (Continuous Data fitting)</a:t>
            </a:r>
          </a:p>
          <a:p>
            <a:pPr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rgbClr val="FF0000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- Covariance Matrix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2000" dirty="0"/>
              <a:t>   =&gt; </a:t>
            </a:r>
            <a:r>
              <a:rPr lang="ko-KR" altLang="en-US" sz="2000" dirty="0"/>
              <a:t>각 </a:t>
            </a:r>
            <a:r>
              <a:rPr lang="en-US" altLang="ko-KR" sz="2000" dirty="0"/>
              <a:t>Dimension</a:t>
            </a:r>
            <a:r>
              <a:rPr lang="ko-KR" altLang="en-US" sz="2000" dirty="0"/>
              <a:t> 사이의 </a:t>
            </a:r>
            <a:r>
              <a:rPr lang="en-US" altLang="ko-KR" sz="2000" dirty="0"/>
              <a:t>Correlation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2000" dirty="0"/>
              <a:t>        1-D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Variance</a:t>
            </a:r>
            <a:r>
              <a:rPr lang="ko-KR" altLang="en-US" sz="2000" dirty="0"/>
              <a:t>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9456" y="2537065"/>
            <a:ext cx="9710483" cy="30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46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3789040"/>
            <a:ext cx="9144000" cy="194421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0614" y="4222539"/>
            <a:ext cx="313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2. Data Clustering</a:t>
            </a:r>
            <a:endParaRPr lang="ko-KR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436" y="306896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2.1 K-means Clustering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348" y="66782"/>
            <a:ext cx="8856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0064" y="872716"/>
            <a:ext cx="8064388" cy="5762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19636" y="2708920"/>
            <a:ext cx="1440160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36" y="35957"/>
            <a:ext cx="8856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3593" y="1016733"/>
            <a:ext cx="267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Clustering?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84948-5B48-4C16-8573-CCD46ADB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30" y="1715689"/>
            <a:ext cx="7767332" cy="44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3609" y="221739"/>
            <a:ext cx="7513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Seminar Notice: </a:t>
            </a:r>
            <a:r>
              <a:rPr lang="ko-KR" altLang="en-US" sz="400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신입생 세미나</a:t>
            </a:r>
            <a:endParaRPr lang="ko-KR" altLang="en-US" sz="4800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608" y="1196752"/>
            <a:ext cx="11004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신입생 세미나는 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2018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년 입학 신입생의 본인 연구 내용 및 공부 내용 발표의 자리로서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 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새로 들어올 두 명의 신입생 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(</a:t>
            </a:r>
            <a:r>
              <a:rPr lang="ko-KR" altLang="en-US" sz="2000" dirty="0" err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이현성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조명아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) 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대상으로 진행될 예정입니다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.</a:t>
            </a:r>
          </a:p>
          <a:p>
            <a:endParaRPr lang="en-US" altLang="ko-KR" sz="2000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이미 인턴 중인 이형민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/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이용주 학생에 비해서 새로 들어오는 두 명의 학생은</a:t>
            </a:r>
          </a:p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빠른 </a:t>
            </a:r>
            <a:r>
              <a:rPr lang="ko-KR" altLang="en-US" sz="2000" dirty="0" err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기간내에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연구실에서 필요로 하는 다양한 개념들을 체계적으로 습득해야 할 필요성이</a:t>
            </a:r>
          </a:p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있다고 판단하여 입학 전 복수의 발표를 통해서 다양한 피드백을 받을 예정입니다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.</a:t>
            </a:r>
          </a:p>
          <a:p>
            <a:endParaRPr lang="en-US" altLang="ko-KR" sz="2000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그리하여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, 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두 학생 중 먼저 시작한 </a:t>
            </a:r>
            <a:r>
              <a:rPr lang="ko-KR" altLang="en-US" sz="2000" dirty="0" err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이현성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인턴의 발표가 다음과 같이 있을 예정입니다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.</a:t>
            </a:r>
          </a:p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참여에 제한이 없으니 참석하셔서 많은 질문 및 조언 부탁드립니다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.</a:t>
            </a:r>
          </a:p>
          <a:p>
            <a:endParaRPr lang="en-US" altLang="ko-KR" sz="2000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일시</a:t>
            </a:r>
            <a:r>
              <a:rPr lang="en-US" altLang="ko-KR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: 2017</a:t>
            </a:r>
            <a:r>
              <a:rPr lang="ko-KR" alt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년 </a:t>
            </a:r>
            <a:r>
              <a:rPr lang="en-US" altLang="ko-KR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10</a:t>
            </a:r>
            <a:r>
              <a:rPr lang="ko-KR" alt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월 </a:t>
            </a:r>
            <a:r>
              <a:rPr lang="en-US" altLang="ko-KR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11</a:t>
            </a:r>
            <a:r>
              <a:rPr lang="ko-KR" alt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일 수요일 </a:t>
            </a:r>
            <a:r>
              <a:rPr lang="en-US" altLang="ko-KR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(</a:t>
            </a:r>
            <a:r>
              <a:rPr lang="ko-KR" alt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추석 연휴 직후 수요일</a:t>
            </a:r>
            <a:r>
              <a:rPr lang="en-US" altLang="ko-KR" sz="2000" b="1" dirty="0">
                <a:highlight>
                  <a:srgbClr val="FFFF00"/>
                </a:highlight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)</a:t>
            </a:r>
            <a:endParaRPr lang="ko-KR" altLang="en-US" sz="2000" b="1" dirty="0">
              <a:highlight>
                <a:srgbClr val="FFFF00"/>
              </a:highlight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시간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: 4</a:t>
            </a:r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시 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(</a:t>
            </a:r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약 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50</a:t>
            </a:r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분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)</a:t>
            </a:r>
          </a:p>
          <a:p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장소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: </a:t>
            </a:r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제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4</a:t>
            </a:r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공학관 </a:t>
            </a:r>
            <a:r>
              <a:rPr lang="en-US" altLang="ko-KR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D402</a:t>
            </a:r>
            <a:r>
              <a:rPr lang="ko-KR" altLang="en-US" sz="20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호</a:t>
            </a:r>
          </a:p>
          <a:p>
            <a:endParaRPr lang="ko-KR" altLang="en-US" sz="2000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발표 내용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: </a:t>
            </a:r>
          </a:p>
          <a:p>
            <a:r>
              <a:rPr lang="ko-KR" altLang="en-US" sz="2000" dirty="0" err="1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전적대학의</a:t>
            </a:r>
            <a:r>
              <a:rPr lang="ko-KR" altLang="en-US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 학부 과정에서의 연구 내용 </a:t>
            </a:r>
            <a:r>
              <a:rPr lang="en-US" altLang="ko-KR" sz="20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+ Image Processing + Machine Learning +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6568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242" y="15032"/>
            <a:ext cx="8856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032" y="872716"/>
            <a:ext cx="2706969" cy="210126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135560" y="1173523"/>
            <a:ext cx="4874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Clustering is unsupervised learning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     - cluster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내부의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들 간의 유사성이 높다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     - cluster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외부의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들 간의 유사성이 낮다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3772" y="259161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유사성의 기준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93" y="3141790"/>
            <a:ext cx="7549323" cy="33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96" y="35722"/>
            <a:ext cx="8856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416" y="800708"/>
            <a:ext cx="266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8200AC-C07A-4E4C-B292-039C1DEFCE62}"/>
              </a:ext>
            </a:extLst>
          </p:cNvPr>
          <p:cNvSpPr txBox="1">
            <a:spLocks/>
          </p:cNvSpPr>
          <p:nvPr/>
        </p:nvSpPr>
        <p:spPr>
          <a:xfrm>
            <a:off x="947428" y="1340768"/>
            <a:ext cx="10506075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유사성은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에서 가장 가까운 </a:t>
            </a:r>
            <a:r>
              <a:rPr lang="en-US" altLang="ko-KR" b="1" dirty="0" smtClean="0"/>
              <a:t>center point </a:t>
            </a:r>
            <a:r>
              <a:rPr lang="ko-KR" altLang="en-US" b="1" dirty="0" smtClean="0"/>
              <a:t>까지의 거리로 정의</a:t>
            </a:r>
            <a:endParaRPr lang="en-US" altLang="ko-KR" b="1" dirty="0" smtClean="0"/>
          </a:p>
          <a:p>
            <a:r>
              <a:rPr lang="ko-KR" altLang="en-US" b="1" dirty="0" smtClean="0"/>
              <a:t>데이터를 각 </a:t>
            </a:r>
            <a:r>
              <a:rPr lang="en-US" altLang="ko-KR" b="1" dirty="0" smtClean="0"/>
              <a:t>Cluster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assign </a:t>
            </a:r>
            <a:r>
              <a:rPr lang="ko-KR" altLang="en-US" b="1" dirty="0" smtClean="0"/>
              <a:t>함으로써 </a:t>
            </a:r>
            <a:r>
              <a:rPr lang="en-US" altLang="ko-KR" b="1" dirty="0" smtClean="0"/>
              <a:t>optimal</a:t>
            </a:r>
          </a:p>
          <a:p>
            <a:r>
              <a:rPr lang="en-US" altLang="ko-KR" b="1" dirty="0" smtClean="0"/>
              <a:t>Iteration operation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                                                      </a:t>
            </a:r>
            <a:r>
              <a:rPr lang="en-US" altLang="ko-KR" b="1" dirty="0" smtClean="0"/>
              <a:t> </a:t>
            </a:r>
            <a:r>
              <a:rPr lang="en-US" altLang="ko-KR" b="1" dirty="0"/>
              <a:t>K : </a:t>
            </a:r>
            <a:r>
              <a:rPr lang="en-US" altLang="ko-KR" dirty="0"/>
              <a:t># of data points</a:t>
            </a:r>
          </a:p>
          <a:p>
            <a:pPr marL="0" indent="0">
              <a:buNone/>
            </a:pPr>
            <a:r>
              <a:rPr lang="en-US" altLang="ko-KR" b="1" dirty="0"/>
              <a:t>						     </a:t>
            </a:r>
            <a:r>
              <a:rPr lang="en-US" altLang="ko-KR" b="1" dirty="0" smtClean="0"/>
              <a:t>    N </a:t>
            </a:r>
            <a:r>
              <a:rPr lang="en-US" altLang="ko-KR" b="1" dirty="0"/>
              <a:t>: </a:t>
            </a:r>
            <a:r>
              <a:rPr lang="en-US" altLang="ko-KR" dirty="0"/>
              <a:t># of clusters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                                                       </a:t>
            </a:r>
            <a:r>
              <a:rPr lang="en-US" altLang="ko-KR" b="1" dirty="0" smtClean="0"/>
              <a:t>Points </a:t>
            </a:r>
            <a:r>
              <a:rPr lang="en-US" altLang="ko-KR" b="1" dirty="0"/>
              <a:t>: </a:t>
            </a:r>
            <a:r>
              <a:rPr lang="en-US" altLang="ko-KR" dirty="0"/>
              <a:t>data </a:t>
            </a:r>
            <a:r>
              <a:rPr lang="en-US" altLang="ko-KR" dirty="0" smtClean="0"/>
              <a:t>represented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                                                       </a:t>
            </a:r>
            <a:r>
              <a:rPr lang="en-US" altLang="ko-KR" b="1" dirty="0" smtClean="0"/>
              <a:t>Centroid </a:t>
            </a:r>
            <a:r>
              <a:rPr lang="en-US" altLang="ko-KR" b="1" dirty="0"/>
              <a:t>: </a:t>
            </a:r>
            <a:r>
              <a:rPr lang="en-US" altLang="ko-KR" dirty="0"/>
              <a:t>center of K</a:t>
            </a:r>
          </a:p>
          <a:p>
            <a:pPr marL="0" indent="0">
              <a:buNone/>
            </a:pPr>
            <a:r>
              <a:rPr lang="en-US" altLang="ko-KR" b="1" dirty="0"/>
              <a:t>						</a:t>
            </a:r>
            <a:endParaRPr lang="ko-KR" altLang="en-US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89AB86-88D0-465C-A86F-BE063376E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94" y="2780928"/>
            <a:ext cx="4581531" cy="30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6996" y="35722"/>
            <a:ext cx="8856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38200AC-C07A-4E4C-B292-039C1DEFCE62}"/>
              </a:ext>
            </a:extLst>
          </p:cNvPr>
          <p:cNvSpPr txBox="1">
            <a:spLocks/>
          </p:cNvSpPr>
          <p:nvPr/>
        </p:nvSpPr>
        <p:spPr>
          <a:xfrm>
            <a:off x="983432" y="1376772"/>
            <a:ext cx="10506075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데이터를 </a:t>
            </a:r>
            <a:r>
              <a:rPr lang="en-US" altLang="ko-KR" sz="1800" b="1" dirty="0" smtClean="0"/>
              <a:t>Euclidean space</a:t>
            </a:r>
            <a:r>
              <a:rPr lang="ko-KR" altLang="en-US" sz="1800" b="1" dirty="0" smtClean="0"/>
              <a:t>의 점으로 나타냄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각 </a:t>
            </a:r>
            <a:r>
              <a:rPr lang="en-US" altLang="ko-KR" sz="1800" b="1" dirty="0" smtClean="0"/>
              <a:t>Data</a:t>
            </a:r>
            <a:r>
              <a:rPr lang="ko-KR" altLang="en-US" sz="1800" b="1" dirty="0" smtClean="0"/>
              <a:t>의 가장 가까운 </a:t>
            </a:r>
            <a:r>
              <a:rPr lang="en-US" altLang="ko-KR" sz="1800" b="1" dirty="0" smtClean="0"/>
              <a:t>centroid point</a:t>
            </a:r>
            <a:r>
              <a:rPr lang="ko-KR" altLang="en-US" sz="1800" b="1" dirty="0" smtClean="0"/>
              <a:t>에 </a:t>
            </a:r>
            <a:r>
              <a:rPr lang="en-US" altLang="ko-KR" sz="1800" b="1" dirty="0" smtClean="0"/>
              <a:t>class</a:t>
            </a:r>
            <a:r>
              <a:rPr lang="ko-KR" altLang="en-US" sz="1800" b="1" dirty="0" smtClean="0"/>
              <a:t>를 배정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새로운 </a:t>
            </a:r>
            <a:r>
              <a:rPr lang="en-US" altLang="ko-KR" sz="1800" b="1" dirty="0" smtClean="0"/>
              <a:t>Data</a:t>
            </a:r>
            <a:r>
              <a:rPr lang="ko-KR" altLang="en-US" sz="1800" b="1" dirty="0" smtClean="0"/>
              <a:t>에 따라 </a:t>
            </a:r>
            <a:r>
              <a:rPr lang="en-US" altLang="ko-KR" sz="1800" b="1" dirty="0" smtClean="0"/>
              <a:t>centroid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point</a:t>
            </a:r>
            <a:r>
              <a:rPr lang="ko-KR" altLang="en-US" sz="1800" b="1" dirty="0" smtClean="0"/>
              <a:t>를 수정</a:t>
            </a:r>
            <a:endParaRPr lang="en-US" altLang="ko-KR" sz="1800" b="1" dirty="0" smtClean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				</a:t>
            </a:r>
            <a:endParaRPr lang="ko-KR" altLang="en-US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39416" y="800708"/>
            <a:ext cx="266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92" y="3392391"/>
            <a:ext cx="2160240" cy="1740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3412209"/>
            <a:ext cx="2157425" cy="17205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76" y="3412209"/>
            <a:ext cx="2170557" cy="17364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08" y="3417768"/>
            <a:ext cx="2157425" cy="173942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290818" y="4028555"/>
            <a:ext cx="432048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6214040" y="4017817"/>
            <a:ext cx="432048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9160862" y="4017817"/>
            <a:ext cx="432048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39416" y="2960948"/>
            <a:ext cx="244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Set K number of centroids</a:t>
            </a:r>
          </a:p>
          <a:p>
            <a:pPr algn="ctr"/>
            <a:r>
              <a:rPr lang="en-US" altLang="ko-KR" sz="1200" dirty="0" smtClean="0"/>
              <a:t>(centroids are chosen randomly)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90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k-means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400" y="1140761"/>
            <a:ext cx="440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Mathematical Expression of K-means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5440" y="3635732"/>
                <a:ext cx="1387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ko-KR" dirty="0"/>
                  <a:t> value -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3635732"/>
                <a:ext cx="1387559" cy="369332"/>
              </a:xfrm>
              <a:prstGeom prst="rect">
                <a:avLst/>
              </a:prstGeom>
              <a:blipFill>
                <a:blip r:embed="rId2"/>
                <a:stretch>
                  <a:fillRect l="-3509" t="-8197" r="-307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1001107" y="4257092"/>
            <a:ext cx="15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21087" y="4329101"/>
            <a:ext cx="0" cy="21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59496" y="395976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3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395976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60" y="503247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3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3247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7" y="4435724"/>
            <a:ext cx="3024336" cy="1904212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6960095" y="540922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661" y="2074315"/>
            <a:ext cx="3002675" cy="1875957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014768" y="4474221"/>
          <a:ext cx="1597533" cy="2145411"/>
        </p:xfrm>
        <a:graphic>
          <a:graphicData uri="http://schemas.openxmlformats.org/drawingml/2006/table">
            <a:tbl>
              <a:tblPr/>
              <a:tblGrid>
                <a:gridCol w="532511">
                  <a:extLst>
                    <a:ext uri="{9D8B030D-6E8A-4147-A177-3AD203B41FA5}">
                      <a16:colId xmlns:a16="http://schemas.microsoft.com/office/drawing/2014/main" val="3543868643"/>
                    </a:ext>
                  </a:extLst>
                </a:gridCol>
                <a:gridCol w="532511">
                  <a:extLst>
                    <a:ext uri="{9D8B030D-6E8A-4147-A177-3AD203B41FA5}">
                      <a16:colId xmlns:a16="http://schemas.microsoft.com/office/drawing/2014/main" val="2455832218"/>
                    </a:ext>
                  </a:extLst>
                </a:gridCol>
                <a:gridCol w="532511">
                  <a:extLst>
                    <a:ext uri="{9D8B030D-6E8A-4147-A177-3AD203B41FA5}">
                      <a16:colId xmlns:a16="http://schemas.microsoft.com/office/drawing/2014/main" val="2517868521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2085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3751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0592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83245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269281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12303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153172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6960096" y="3032956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58308" y="4474221"/>
          <a:ext cx="1597532" cy="2161130"/>
        </p:xfrm>
        <a:graphic>
          <a:graphicData uri="http://schemas.openxmlformats.org/drawingml/2006/table">
            <a:tbl>
              <a:tblPr/>
              <a:tblGrid>
                <a:gridCol w="532678">
                  <a:extLst>
                    <a:ext uri="{9D8B030D-6E8A-4147-A177-3AD203B41FA5}">
                      <a16:colId xmlns:a16="http://schemas.microsoft.com/office/drawing/2014/main" val="2483016914"/>
                    </a:ext>
                  </a:extLst>
                </a:gridCol>
                <a:gridCol w="532678">
                  <a:extLst>
                    <a:ext uri="{9D8B030D-6E8A-4147-A177-3AD203B41FA5}">
                      <a16:colId xmlns:a16="http://schemas.microsoft.com/office/drawing/2014/main" val="525669656"/>
                    </a:ext>
                  </a:extLst>
                </a:gridCol>
                <a:gridCol w="532176">
                  <a:extLst>
                    <a:ext uri="{9D8B030D-6E8A-4147-A177-3AD203B41FA5}">
                      <a16:colId xmlns:a16="http://schemas.microsoft.com/office/drawing/2014/main" val="3989169223"/>
                    </a:ext>
                  </a:extLst>
                </a:gridCol>
              </a:tblGrid>
              <a:tr h="308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71714"/>
                  </a:ext>
                </a:extLst>
              </a:tr>
              <a:tr h="308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87474"/>
                  </a:ext>
                </a:extLst>
              </a:tr>
              <a:tr h="308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29048"/>
                  </a:ext>
                </a:extLst>
              </a:tr>
              <a:tr h="308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04548"/>
                  </a:ext>
                </a:extLst>
              </a:tr>
              <a:tr h="308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7938"/>
                  </a:ext>
                </a:extLst>
              </a:tr>
              <a:tr h="308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7343"/>
                  </a:ext>
                </a:extLst>
              </a:tr>
              <a:tr h="3088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C75252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1034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80205" y="3635732"/>
                <a:ext cx="224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value -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05" y="3635732"/>
                <a:ext cx="2242217" cy="369332"/>
              </a:xfrm>
              <a:prstGeom prst="rect">
                <a:avLst/>
              </a:prstGeom>
              <a:blipFill>
                <a:blip r:embed="rId8"/>
                <a:stretch>
                  <a:fillRect l="-2174" t="-8197" r="-16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933732" y="2148540"/>
                <a:ext cx="60315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3732" y="2148540"/>
                <a:ext cx="6031556" cy="808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95956" y="1565424"/>
            <a:ext cx="200535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Location of data point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200227" y="1953891"/>
            <a:ext cx="216020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Location of Kth centroid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6556" y="3030336"/>
            <a:ext cx="325409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Assignment of data points to clusters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{0,1}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stCxn id="3" idx="2"/>
          </p:cNvCxnSpPr>
          <p:nvPr/>
        </p:nvCxnSpPr>
        <p:spPr>
          <a:xfrm flipH="1">
            <a:off x="2531604" y="1873201"/>
            <a:ext cx="367031" cy="583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8" idx="2"/>
          </p:cNvCxnSpPr>
          <p:nvPr/>
        </p:nvCxnSpPr>
        <p:spPr>
          <a:xfrm flipH="1">
            <a:off x="3058308" y="2261668"/>
            <a:ext cx="1222023" cy="2499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0" idx="0"/>
          </p:cNvCxnSpPr>
          <p:nvPr/>
        </p:nvCxnSpPr>
        <p:spPr>
          <a:xfrm flipH="1" flipV="1">
            <a:off x="2171564" y="2744924"/>
            <a:ext cx="1482040" cy="285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15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3822D871-980A-4519-8296-8D8D95DA5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400" y="1232756"/>
                <a:ext cx="10506075" cy="459402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dirty="0" smtClean="0"/>
                  <a:t>How do we 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ko-KR" b="1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 </a:t>
                </a:r>
                <a:r>
                  <a:rPr lang="en-US" altLang="ko-KR" dirty="0"/>
                  <a:t>when </a:t>
                </a:r>
                <a:r>
                  <a:rPr lang="en-US" altLang="ko-KR" b="1" i="1" dirty="0"/>
                  <a:t>J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is minimized?</a:t>
                </a:r>
              </a:p>
              <a:p>
                <a:endParaRPr lang="en-US" altLang="ko-KR" b="1" i="1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 smtClean="0"/>
                  <a:t>값을 랜덤으로 선택</a:t>
                </a:r>
                <a:endParaRPr lang="en-US" altLang="ko-KR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dirty="0" smtClean="0"/>
                  <a:t>값을 고정하고</a:t>
                </a:r>
                <a:r>
                  <a:rPr lang="en-US" altLang="ko-KR" dirty="0" smtClean="0"/>
                  <a:t> </a:t>
                </a:r>
                <a:r>
                  <a:rPr lang="en-US" altLang="ko-KR" b="1" i="1" dirty="0"/>
                  <a:t>J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를 최소화 하는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ko-KR" altLang="en-US" dirty="0" smtClean="0"/>
                  <a:t>를 찾는다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업데이트 된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dirty="0"/>
                  <a:t>로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ko-KR" altLang="en-US" dirty="0" smtClean="0"/>
                  <a:t>를 다시 수정한다</a:t>
                </a:r>
                <a:r>
                  <a:rPr lang="en-US" altLang="ko-KR" sz="2200" dirty="0" smtClean="0"/>
                  <a:t>.</a:t>
                </a:r>
                <a:endParaRPr lang="en-US" altLang="ko-KR" sz="2200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위 과정을 반복한다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0" indent="0">
                  <a:buNone/>
                </a:pPr>
                <a:endParaRPr lang="en-US" altLang="ko-KR" sz="2400" b="1" dirty="0"/>
              </a:p>
              <a:p>
                <a:pPr marL="0" indent="0">
                  <a:buNone/>
                </a:pPr>
                <a:r>
                  <a:rPr lang="en-US" altLang="ko-KR" sz="2400" b="1" dirty="0"/>
                  <a:t> 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3822D871-980A-4519-8296-8D8D95DA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232756"/>
                <a:ext cx="10506075" cy="4594028"/>
              </a:xfrm>
              <a:prstGeom prst="rect">
                <a:avLst/>
              </a:prstGeom>
              <a:blipFill>
                <a:blip r:embed="rId2"/>
                <a:stretch>
                  <a:fillRect l="-5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아래쪽 5">
            <a:extLst>
              <a:ext uri="{FF2B5EF4-FFF2-40B4-BE49-F238E27FC236}">
                <a16:creationId xmlns:a16="http://schemas.microsoft.com/office/drawing/2014/main" id="{9E589AF5-21BC-439F-8D67-1280554D557D}"/>
              </a:ext>
            </a:extLst>
          </p:cNvPr>
          <p:cNvSpPr/>
          <p:nvPr/>
        </p:nvSpPr>
        <p:spPr>
          <a:xfrm>
            <a:off x="5015880" y="3897052"/>
            <a:ext cx="381000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E121EB-4322-4664-8F2F-1F4ECB7BF0AD}"/>
              </a:ext>
            </a:extLst>
          </p:cNvPr>
          <p:cNvSpPr txBox="1"/>
          <p:nvPr/>
        </p:nvSpPr>
        <p:spPr>
          <a:xfrm>
            <a:off x="2783632" y="4869160"/>
            <a:ext cx="62497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i="1" dirty="0"/>
              <a:t>Expectation and Maximization</a:t>
            </a:r>
            <a:endParaRPr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2371778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698FC85-0B40-49A5-91A6-7F59E09B9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404" y="1232756"/>
                <a:ext cx="10506075" cy="45940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/>
                  <a:t>Expectation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determine </a:t>
                </a:r>
                <a:r>
                  <a:rPr lang="ko-KR" altLang="en-US" dirty="0"/>
                  <a:t>하는 과정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Assign the data points to the nearest centroid</a:t>
                </a:r>
              </a:p>
              <a:p>
                <a:pPr lvl="1"/>
                <a:endParaRPr lang="en-US" altLang="ko-KR" b="1" dirty="0"/>
              </a:p>
              <a:p>
                <a:r>
                  <a:rPr lang="en-US" altLang="ko-KR" b="1" dirty="0"/>
                  <a:t>Maximization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Optimize </a:t>
                </a:r>
                <a:r>
                  <a:rPr lang="ko-KR" altLang="en-US" dirty="0"/>
                  <a:t>한다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dirty="0"/>
                  <a:t>를 기준으로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(Centroid)</a:t>
                </a:r>
                <a:r>
                  <a:rPr lang="ko-KR" altLang="en-US" dirty="0"/>
                  <a:t>를 </a:t>
                </a:r>
                <a:r>
                  <a:rPr lang="ko-KR" altLang="en-US" b="1" dirty="0"/>
                  <a:t> </a:t>
                </a:r>
                <a:r>
                  <a:rPr lang="ko-KR" altLang="en-US" dirty="0"/>
                  <a:t>업데이트하여 다시 계산    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Randomly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ym typeface="Wingdings" panose="05000000000000000000" pitchFamily="2" charset="2"/>
                  </a:rPr>
                  <a:t> 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Update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698FC85-0B40-49A5-91A6-7F59E09B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1232756"/>
                <a:ext cx="10506075" cy="4594028"/>
              </a:xfrm>
              <a:prstGeom prst="rect">
                <a:avLst/>
              </a:prstGeom>
              <a:blipFill>
                <a:blip r:embed="rId2"/>
                <a:stretch>
                  <a:fillRect l="-522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DEA743-72C7-4332-9864-5ED1B434D8C7}"/>
              </a:ext>
            </a:extLst>
          </p:cNvPr>
          <p:cNvCxnSpPr/>
          <p:nvPr/>
        </p:nvCxnSpPr>
        <p:spPr>
          <a:xfrm>
            <a:off x="8494280" y="5010179"/>
            <a:ext cx="0" cy="7524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C7C966-F997-4D2E-B208-52CAD7DB65C3}"/>
              </a:ext>
            </a:extLst>
          </p:cNvPr>
          <p:cNvCxnSpPr/>
          <p:nvPr/>
        </p:nvCxnSpPr>
        <p:spPr>
          <a:xfrm flipH="1">
            <a:off x="4874780" y="5754342"/>
            <a:ext cx="36195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4495B2-6512-4C4F-B822-CE3DCB997846}"/>
              </a:ext>
            </a:extLst>
          </p:cNvPr>
          <p:cNvCxnSpPr/>
          <p:nvPr/>
        </p:nvCxnSpPr>
        <p:spPr>
          <a:xfrm flipV="1">
            <a:off x="4874780" y="5014335"/>
            <a:ext cx="0" cy="7524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27">
            <a:extLst>
              <a:ext uri="{FF2B5EF4-FFF2-40B4-BE49-F238E27FC236}">
                <a16:creationId xmlns:a16="http://schemas.microsoft.com/office/drawing/2014/main" id="{2A4F3D2C-8013-46A4-8269-689F80AAAC43}"/>
              </a:ext>
            </a:extLst>
          </p:cNvPr>
          <p:cNvSpPr/>
          <p:nvPr/>
        </p:nvSpPr>
        <p:spPr>
          <a:xfrm>
            <a:off x="3760355" y="4239867"/>
            <a:ext cx="6858000" cy="192405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D113E-6586-4441-A1D1-F4F455914C6A}"/>
              </a:ext>
            </a:extLst>
          </p:cNvPr>
          <p:cNvSpPr txBox="1"/>
          <p:nvPr/>
        </p:nvSpPr>
        <p:spPr>
          <a:xfrm>
            <a:off x="6332105" y="6135342"/>
            <a:ext cx="171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Iteration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6256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4024" y="1353524"/>
                <a:ext cx="3975832" cy="370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Intialization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</a:t>
                </a:r>
                <a:r>
                  <a:rPr lang="ko-KR" altLang="en-US" dirty="0" smtClean="0"/>
                  <a:t>으로 배정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24" y="1353524"/>
                <a:ext cx="3975832" cy="370807"/>
              </a:xfrm>
              <a:prstGeom prst="rect">
                <a:avLst/>
              </a:prstGeom>
              <a:blipFill>
                <a:blip r:embed="rId2"/>
                <a:stretch>
                  <a:fillRect l="-1227" t="-8197" r="-61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51384" y="2996952"/>
            <a:ext cx="3168352" cy="9721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ㅇㅊ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1404" y="3284984"/>
                <a:ext cx="2830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3284984"/>
                <a:ext cx="283064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화살표: 오른쪽 7">
            <a:extLst>
              <a:ext uri="{FF2B5EF4-FFF2-40B4-BE49-F238E27FC236}">
                <a16:creationId xmlns:a16="http://schemas.microsoft.com/office/drawing/2014/main" id="{5FC6D612-4D02-41E6-997C-2D9BA3BD86A5}"/>
              </a:ext>
            </a:extLst>
          </p:cNvPr>
          <p:cNvSpPr/>
          <p:nvPr/>
        </p:nvSpPr>
        <p:spPr>
          <a:xfrm>
            <a:off x="4043772" y="3331259"/>
            <a:ext cx="767444" cy="34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958751" y="2159069"/>
            <a:ext cx="3096343" cy="377622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626" y="2226883"/>
            <a:ext cx="3028657" cy="366369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074531" y="2983596"/>
            <a:ext cx="3168352" cy="9721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40760" y="3146044"/>
                <a:ext cx="1943224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60" y="3146044"/>
                <a:ext cx="1943224" cy="720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9456" y="2365752"/>
                <a:ext cx="1437253" cy="559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값을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설정</m:t>
                      </m:r>
                    </m:oMath>
                  </m:oMathPara>
                </a14:m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(Expectation)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365752"/>
                <a:ext cx="1437253" cy="559192"/>
              </a:xfrm>
              <a:prstGeom prst="rect">
                <a:avLst/>
              </a:prstGeom>
              <a:blipFill>
                <a:blip r:embed="rId6"/>
                <a:stretch>
                  <a:fillRect l="-8898" t="-3261" r="-466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93273" y="2369471"/>
                <a:ext cx="1530868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optimize</a:t>
                </a:r>
              </a:p>
              <a:p>
                <a:r>
                  <a:rPr lang="en-US" altLang="ko-KR" dirty="0" smtClean="0"/>
                  <a:t>(Maximization)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73" y="2369471"/>
                <a:ext cx="1530868" cy="555473"/>
              </a:xfrm>
              <a:prstGeom prst="rect">
                <a:avLst/>
              </a:prstGeom>
              <a:blipFill>
                <a:blip r:embed="rId7"/>
                <a:stretch>
                  <a:fillRect l="-9562" t="-14286" r="-9562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08626" y="1772816"/>
                <a:ext cx="3046468" cy="278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Maximization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하는 과정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626" y="1772816"/>
                <a:ext cx="3046468" cy="278474"/>
              </a:xfrm>
              <a:prstGeom prst="rect">
                <a:avLst/>
              </a:prstGeom>
              <a:blipFill>
                <a:blip r:embed="rId8"/>
                <a:stretch>
                  <a:fillRect l="-2800" t="-28889" r="-340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781" y="4687453"/>
            <a:ext cx="2886737" cy="187793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324" y="4687453"/>
            <a:ext cx="2881559" cy="1737288"/>
          </a:xfrm>
          <a:prstGeom prst="rect">
            <a:avLst/>
          </a:prstGeom>
        </p:spPr>
      </p:pic>
      <p:sp>
        <p:nvSpPr>
          <p:cNvPr id="39" name="화살표: 오른쪽 7">
            <a:extLst>
              <a:ext uri="{FF2B5EF4-FFF2-40B4-BE49-F238E27FC236}">
                <a16:creationId xmlns:a16="http://schemas.microsoft.com/office/drawing/2014/main" id="{5FC6D612-4D02-41E6-997C-2D9BA3BD86A5}"/>
              </a:ext>
            </a:extLst>
          </p:cNvPr>
          <p:cNvSpPr/>
          <p:nvPr/>
        </p:nvSpPr>
        <p:spPr>
          <a:xfrm>
            <a:off x="4047273" y="5301208"/>
            <a:ext cx="767444" cy="34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5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436" y="306896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2.2 Gaussian Mixture Model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Gaussian Mixture Model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995624"/>
            <a:ext cx="2480222" cy="17310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29" y="1016732"/>
            <a:ext cx="2459171" cy="17310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38E1D9-CB89-4A95-80A8-0730A930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01" y="4872561"/>
            <a:ext cx="2312681" cy="18821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151" y="4884816"/>
            <a:ext cx="2177134" cy="182635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8200AC-C07A-4E4C-B292-039C1DEFCE62}"/>
              </a:ext>
            </a:extLst>
          </p:cNvPr>
          <p:cNvSpPr txBox="1">
            <a:spLocks/>
          </p:cNvSpPr>
          <p:nvPr/>
        </p:nvSpPr>
        <p:spPr>
          <a:xfrm>
            <a:off x="552631" y="1304764"/>
            <a:ext cx="10506075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 smtClean="0"/>
              <a:t>Challenges in K-means and Gaussian Model</a:t>
            </a:r>
          </a:p>
          <a:p>
            <a:pPr marL="0" indent="0">
              <a:buNone/>
            </a:pPr>
            <a:r>
              <a:rPr lang="en-US" altLang="ko-KR" sz="1700" b="1" dirty="0"/>
              <a:t> </a:t>
            </a:r>
            <a:r>
              <a:rPr lang="en-US" altLang="ko-KR" sz="1700" b="1" dirty="0" smtClean="0"/>
              <a:t>  - Euclidian Distance</a:t>
            </a:r>
            <a:r>
              <a:rPr lang="ko-KR" altLang="en-US" sz="1700" b="1" dirty="0" smtClean="0"/>
              <a:t>를 통해 </a:t>
            </a:r>
            <a:r>
              <a:rPr lang="en-US" altLang="ko-KR" sz="1700" b="1" dirty="0" smtClean="0"/>
              <a:t>data clustering  </a:t>
            </a:r>
            <a:r>
              <a:rPr lang="en-US" altLang="ko-KR" sz="1700" b="1" dirty="0"/>
              <a:t>=&gt;</a:t>
            </a:r>
            <a:r>
              <a:rPr lang="en-US" altLang="ko-KR" sz="1700" b="1" dirty="0">
                <a:solidFill>
                  <a:srgbClr val="FF0000"/>
                </a:solidFill>
              </a:rPr>
              <a:t>Circle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Shape</a:t>
            </a:r>
          </a:p>
          <a:p>
            <a:pPr marL="0" indent="0">
              <a:buNone/>
            </a:pPr>
            <a:r>
              <a:rPr lang="en-US" altLang="ko-KR" sz="1700" b="1" dirty="0" smtClean="0"/>
              <a:t>   - </a:t>
            </a:r>
            <a:r>
              <a:rPr lang="ko-KR" altLang="en-US" sz="1700" b="1" dirty="0" smtClean="0"/>
              <a:t>어느 </a:t>
            </a:r>
            <a:r>
              <a:rPr lang="en-US" altLang="ko-KR" sz="1700" b="1" dirty="0" smtClean="0"/>
              <a:t>clustering</a:t>
            </a:r>
            <a:r>
              <a:rPr lang="ko-KR" altLang="en-US" sz="1700" b="1" dirty="0" smtClean="0"/>
              <a:t>에 속하는지</a:t>
            </a:r>
            <a:r>
              <a:rPr lang="en-US" altLang="ko-KR" sz="1700" b="1" dirty="0" smtClean="0"/>
              <a:t>?</a:t>
            </a:r>
            <a:r>
              <a:rPr lang="en-US" altLang="ko-KR" sz="1700" b="1" dirty="0"/>
              <a:t> </a:t>
            </a:r>
            <a:r>
              <a:rPr lang="en-US" altLang="ko-KR" sz="1700" b="1" dirty="0" smtClean="0"/>
              <a:t>=&gt;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Hard Clustering</a:t>
            </a:r>
          </a:p>
          <a:p>
            <a:pPr marL="0" indent="0">
              <a:buNone/>
            </a:pPr>
            <a:r>
              <a:rPr lang="en-US" altLang="ko-KR" sz="1700" b="1" dirty="0">
                <a:solidFill>
                  <a:srgbClr val="FF0000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 </a:t>
            </a:r>
            <a:endParaRPr lang="en-US" altLang="ko-KR" sz="1700" b="1" dirty="0"/>
          </a:p>
          <a:p>
            <a:r>
              <a:rPr lang="en-US" altLang="ko-KR" sz="1700" b="1" dirty="0" smtClean="0"/>
              <a:t>Gaussian Mixture Model</a:t>
            </a:r>
          </a:p>
          <a:p>
            <a:pPr marL="0" indent="0">
              <a:buNone/>
            </a:pPr>
            <a:r>
              <a:rPr lang="en-US" altLang="ko-KR" sz="1700" b="1" dirty="0"/>
              <a:t> </a:t>
            </a:r>
            <a:r>
              <a:rPr lang="en-US" altLang="ko-KR" sz="1700" b="1" dirty="0" smtClean="0"/>
              <a:t>  - k-means</a:t>
            </a:r>
            <a:r>
              <a:rPr lang="ko-KR" altLang="en-US" sz="1700" b="1" dirty="0" smtClean="0"/>
              <a:t>의 한계점을 보완</a:t>
            </a:r>
            <a:endParaRPr lang="en-US" altLang="ko-KR" sz="1700" b="1" dirty="0" smtClean="0"/>
          </a:p>
          <a:p>
            <a:pPr marL="0" indent="0">
              <a:buNone/>
            </a:pPr>
            <a:r>
              <a:rPr lang="en-US" altLang="ko-KR" sz="1700" b="1" dirty="0"/>
              <a:t> </a:t>
            </a:r>
            <a:r>
              <a:rPr lang="en-US" altLang="ko-KR" sz="1700" b="1" dirty="0" smtClean="0"/>
              <a:t>  - </a:t>
            </a:r>
            <a:r>
              <a:rPr lang="ko-KR" altLang="en-US" sz="1700" b="1" dirty="0"/>
              <a:t>어느 </a:t>
            </a:r>
            <a:r>
              <a:rPr lang="en-US" altLang="ko-KR" sz="1700" b="1" dirty="0"/>
              <a:t>clustering</a:t>
            </a:r>
            <a:r>
              <a:rPr lang="ko-KR" altLang="en-US" sz="1700" b="1" dirty="0"/>
              <a:t>에 </a:t>
            </a:r>
            <a:r>
              <a:rPr lang="ko-KR" altLang="en-US" sz="1700" b="1" dirty="0" smtClean="0"/>
              <a:t>속할 확률이 얼마인지</a:t>
            </a:r>
            <a:r>
              <a:rPr lang="en-US" altLang="ko-KR" sz="1700" b="1" dirty="0" smtClean="0"/>
              <a:t>? </a:t>
            </a:r>
            <a:r>
              <a:rPr lang="en-US" altLang="ko-KR" sz="1700" b="1" dirty="0"/>
              <a:t>=&gt;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Soft clustering</a:t>
            </a:r>
          </a:p>
          <a:p>
            <a:pPr marL="0" indent="0">
              <a:buNone/>
            </a:pPr>
            <a:r>
              <a:rPr lang="en-US" altLang="ko-KR" sz="1700" b="1" dirty="0" smtClean="0"/>
              <a:t>   - but still not </a:t>
            </a:r>
            <a:r>
              <a:rPr lang="en-US" altLang="ko-KR" sz="1700" b="1" dirty="0" err="1" smtClean="0">
                <a:solidFill>
                  <a:srgbClr val="C00000"/>
                </a:solidFill>
              </a:rPr>
              <a:t>determing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 k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					</a:t>
            </a:r>
            <a:endParaRPr lang="ko-KR" altLang="en-US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428148" y="2888940"/>
            <a:ext cx="0" cy="1656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430411" y="454512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0056440" y="2888940"/>
            <a:ext cx="0" cy="1656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0058703" y="454512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767973" y="3334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814477" y="33929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742469" y="33929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768758" y="34650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7696750" y="34912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7804762" y="35010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768758" y="35370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7706465" y="35730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7768758" y="36353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7670461" y="36534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722254" y="3717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768758" y="37758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696750" y="37758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723039" y="3847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651031" y="38741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759043" y="38839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723039" y="39199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7660746" y="3955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7723039" y="40182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7624742" y="40363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8796300" y="37793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868308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868308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966605" y="378904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948700" y="36450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038613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9012324" y="367131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8894597" y="353701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858593" y="36450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822589" y="353701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786585" y="36090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8966605" y="35633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9038613" y="378904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9012324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948700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8948700" y="39317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8966605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904312" y="38250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8894597" y="39330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796300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8760296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8714577" y="36810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8688288" y="378904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8688288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688288" y="36090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074617" y="36090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110621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101100" y="36810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101100" y="38250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8832304" y="38970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8724292" y="353701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1460596" y="381532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1532604" y="38970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1532604" y="37530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1630901" y="38250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1612996" y="36810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1702909" y="37530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1676620" y="370731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1558893" y="357301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1522889" y="36810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1486885" y="357301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1450881" y="36450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1630901" y="35993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702909" y="38250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11676620" y="38970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11612996" y="38970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1612996" y="396772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11630901" y="37530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1568608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1558893" y="396906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1460596" y="37530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1424592" y="38970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1378873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11352584" y="38250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1352584" y="38970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1352584" y="36450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11738913" y="36450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1774917" y="37530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1765396" y="37170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11765396" y="386104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11496600" y="39330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11388588" y="357301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0396265" y="3356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0442769" y="3415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10370761" y="3415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10397050" y="3487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10325042" y="35141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10433054" y="35238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10397050" y="35598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10334757" y="35958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/>
          <p:cNvSpPr/>
          <p:nvPr/>
        </p:nvSpPr>
        <p:spPr>
          <a:xfrm>
            <a:off x="10397050" y="3658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/>
          <p:cNvSpPr/>
          <p:nvPr/>
        </p:nvSpPr>
        <p:spPr>
          <a:xfrm>
            <a:off x="10298753" y="36762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10350546" y="37398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397050" y="379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10325042" y="379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351331" y="38707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10279323" y="38970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10387335" y="39067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10351331" y="39427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10289038" y="3978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10351331" y="4041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10253034" y="40591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292244" y="3721986"/>
            <a:ext cx="74546" cy="93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0990006" y="3767705"/>
            <a:ext cx="74546" cy="933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7212124" y="3176972"/>
            <a:ext cx="1123609" cy="108012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8328248" y="3176972"/>
            <a:ext cx="1123609" cy="1080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 rot="444432">
            <a:off x="10202270" y="3202751"/>
            <a:ext cx="398275" cy="108012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11028548" y="3284984"/>
            <a:ext cx="1123609" cy="1080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88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Gaussian Mixture Model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356" y="4222028"/>
            <a:ext cx="3364442" cy="239349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4230900" y="1414247"/>
            <a:ext cx="233108" cy="362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68891" y="1110465"/>
            <a:ext cx="875753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(Weight)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4777772" y="2017213"/>
            <a:ext cx="2877" cy="2009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6886" y="2262351"/>
            <a:ext cx="1762342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Kth sub-population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4446" y="3127515"/>
                <a:ext cx="4392488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6" y="3127515"/>
                <a:ext cx="4392488" cy="282193"/>
              </a:xfrm>
              <a:prstGeom prst="rect">
                <a:avLst/>
              </a:prstGeom>
              <a:blipFill>
                <a:blip r:embed="rId3"/>
                <a:stretch>
                  <a:fillRect l="-13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1683578" y="4222028"/>
            <a:ext cx="3960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51630" y="4222028"/>
            <a:ext cx="288032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75666" y="4221088"/>
            <a:ext cx="21602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899602" y="4222027"/>
            <a:ext cx="7810" cy="147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16030" y="4222028"/>
            <a:ext cx="15620" cy="45469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68058" y="4222028"/>
            <a:ext cx="5653" cy="7560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72064" y="9388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8788" y="1130290"/>
            <a:ext cx="245259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Multi-Bernoulli distribution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763537" y="1447155"/>
            <a:ext cx="155999" cy="3166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2315580" y="1975525"/>
            <a:ext cx="35322" cy="2960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64037" y="2283226"/>
            <a:ext cx="190308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</a:rPr>
              <a:t>Gaussian distribution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6298" y="1001071"/>
                <a:ext cx="3308054" cy="2980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-Multi-Bernoulli distribution-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- prior 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-Gaussian distribution-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-Likelihood-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rgbClr val="FF0000"/>
                  </a:solidFill>
                </a:endParaRPr>
              </a:p>
              <a:p>
                <a:endParaRPr lang="en-US" altLang="ko-K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98" y="1001071"/>
                <a:ext cx="3308054" cy="2980496"/>
              </a:xfrm>
              <a:prstGeom prst="rect">
                <a:avLst/>
              </a:prstGeom>
              <a:blipFill>
                <a:blip r:embed="rId4"/>
                <a:stretch>
                  <a:fillRect t="-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724292" y="4221088"/>
                <a:ext cx="2923031" cy="2522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endParaRPr lang="en-US" altLang="ko-KR" sz="2400" b="0" dirty="0" smtClean="0"/>
              </a:p>
              <a:p>
                <a:endParaRPr lang="en-US" altLang="ko-KR" dirty="0"/>
              </a:p>
              <a:p>
                <a:r>
                  <a:rPr lang="en-US" altLang="ko-KR" b="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Ʃ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Ʃ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0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292" y="4221088"/>
                <a:ext cx="2923031" cy="2522998"/>
              </a:xfrm>
              <a:prstGeom prst="rect">
                <a:avLst/>
              </a:prstGeom>
              <a:blipFill>
                <a:blip r:embed="rId5"/>
                <a:stretch>
                  <a:fillRect l="-1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268" y="964283"/>
            <a:ext cx="714375" cy="1247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14167" y="1469812"/>
                <a:ext cx="603155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             =</m:t>
                          </m:r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167" y="1469812"/>
                <a:ext cx="6031556" cy="77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/>
          <p:cNvSpPr/>
          <p:nvPr/>
        </p:nvSpPr>
        <p:spPr>
          <a:xfrm>
            <a:off x="8552082" y="4073243"/>
            <a:ext cx="2916324" cy="752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328" y="3436676"/>
                <a:ext cx="521506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3436676"/>
                <a:ext cx="5215066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/>
          <p:cNvCxnSpPr/>
          <p:nvPr/>
        </p:nvCxnSpPr>
        <p:spPr>
          <a:xfrm>
            <a:off x="5186120" y="4361777"/>
            <a:ext cx="15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045274" y="4489097"/>
            <a:ext cx="0" cy="21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729350" y="4031776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3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50" y="4031776"/>
                <a:ext cx="4680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49230" y="5121834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230" y="5121834"/>
                <a:ext cx="4680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36631"/>
              </p:ext>
            </p:extLst>
          </p:nvPr>
        </p:nvGraphicFramePr>
        <p:xfrm>
          <a:off x="5226166" y="4523314"/>
          <a:ext cx="1661922" cy="2146046"/>
        </p:xfrm>
        <a:graphic>
          <a:graphicData uri="http://schemas.openxmlformats.org/drawingml/2006/table">
            <a:tbl>
              <a:tblPr/>
              <a:tblGrid>
                <a:gridCol w="554101">
                  <a:extLst>
                    <a:ext uri="{9D8B030D-6E8A-4147-A177-3AD203B41FA5}">
                      <a16:colId xmlns:a16="http://schemas.microsoft.com/office/drawing/2014/main" val="2987389229"/>
                    </a:ext>
                  </a:extLst>
                </a:gridCol>
                <a:gridCol w="554101">
                  <a:extLst>
                    <a:ext uri="{9D8B030D-6E8A-4147-A177-3AD203B41FA5}">
                      <a16:colId xmlns:a16="http://schemas.microsoft.com/office/drawing/2014/main" val="522682440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646164949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2467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08952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0536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0098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5525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44878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07837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946158" y="4257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사후 확률</a:t>
            </a:r>
            <a:endParaRPr lang="ko-KR" altLang="en-US" dirty="0"/>
          </a:p>
        </p:txBody>
      </p:sp>
      <p:sp>
        <p:nvSpPr>
          <p:cNvPr id="57" name="오른쪽 화살표 56"/>
          <p:cNvSpPr/>
          <p:nvPr/>
        </p:nvSpPr>
        <p:spPr>
          <a:xfrm>
            <a:off x="8148228" y="4289769"/>
            <a:ext cx="331846" cy="31030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777772" y="4073243"/>
            <a:ext cx="7150876" cy="278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86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3789040"/>
            <a:ext cx="9144000" cy="194421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5560" y="728700"/>
            <a:ext cx="75850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K-means Clustering</a:t>
            </a:r>
          </a:p>
          <a:p>
            <a:r>
              <a:rPr lang="en-US" altLang="ko-KR" sz="4800" dirty="0" smtClean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And Gaussian Mixture Model</a:t>
            </a:r>
          </a:p>
          <a:p>
            <a:r>
              <a:rPr lang="en-US" altLang="ko-KR" sz="4800" dirty="0" smtClean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With Probability Backgrounds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2517" y="4222539"/>
            <a:ext cx="4826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MVP Lab Seminar Episode 7</a:t>
            </a:r>
          </a:p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Sungju</a:t>
            </a:r>
            <a:r>
              <a:rPr lang="en-US" altLang="ko-KR" sz="3200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 Park</a:t>
            </a:r>
            <a:endParaRPr lang="ko-KR" altLang="en-US" sz="3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38800" y="2974109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1BEBC83-85BC-4525-84D6-F3EA28A2DAE8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EA077429-C4DC-45A0-9D14-1A80E92689B5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3D3C69C3-11F6-4C40-AE85-459D185153FA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F457FFAB-35FA-477B-9445-E43A8F3FA70B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9F6541A0-5528-4226-B38C-1BEC0A94251E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61A1A123-F6C7-4BA1-9133-75529B565F82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4109"/>
                <a:ext cx="3002424" cy="282193"/>
              </a:xfrm>
              <a:prstGeom prst="rect">
                <a:avLst/>
              </a:prstGeom>
              <a:blipFill>
                <a:blip r:embed="rId2"/>
                <a:stretch>
                  <a:fillRect l="-1826" t="-6522" r="-40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7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Gaussian Mixture Model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72064" y="9388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33922" y="1448801"/>
                <a:ext cx="2683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22" y="1448801"/>
                <a:ext cx="2683184" cy="276999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52055" y="1197866"/>
                <a:ext cx="2683184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55" y="1197866"/>
                <a:ext cx="2683184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57" y="2600908"/>
            <a:ext cx="2635493" cy="273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688288" y="1329246"/>
                <a:ext cx="2673028" cy="1307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:r>
                  <a:rPr lang="en-US" altLang="ko-KR" b="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Ʃ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Ʃ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0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1329246"/>
                <a:ext cx="2673028" cy="1307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358" y="2601741"/>
            <a:ext cx="2767929" cy="2797533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>
            <a:off x="9081162" y="2777601"/>
            <a:ext cx="15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940316" y="2904921"/>
            <a:ext cx="0" cy="21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624392" y="2447600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23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2447600"/>
                <a:ext cx="4680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544272" y="353765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3537658"/>
                <a:ext cx="4680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75916"/>
              </p:ext>
            </p:extLst>
          </p:nvPr>
        </p:nvGraphicFramePr>
        <p:xfrm>
          <a:off x="9188389" y="2939138"/>
          <a:ext cx="1661922" cy="2146046"/>
        </p:xfrm>
        <a:graphic>
          <a:graphicData uri="http://schemas.openxmlformats.org/drawingml/2006/table">
            <a:tbl>
              <a:tblPr/>
              <a:tblGrid>
                <a:gridCol w="554101">
                  <a:extLst>
                    <a:ext uri="{9D8B030D-6E8A-4147-A177-3AD203B41FA5}">
                      <a16:colId xmlns:a16="http://schemas.microsoft.com/office/drawing/2014/main" val="472619094"/>
                    </a:ext>
                  </a:extLst>
                </a:gridCol>
                <a:gridCol w="554101">
                  <a:extLst>
                    <a:ext uri="{9D8B030D-6E8A-4147-A177-3AD203B41FA5}">
                      <a16:colId xmlns:a16="http://schemas.microsoft.com/office/drawing/2014/main" val="2899690897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779943712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857578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9089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31703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11706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93461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511178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5D893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315F97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61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455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698FC85-0B40-49A5-91A6-7F59E09B9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404" y="1232756"/>
                <a:ext cx="11197244" cy="45940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 smtClean="0"/>
                  <a:t>Expectation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determine </a:t>
                </a:r>
                <a:r>
                  <a:rPr lang="ko-KR" altLang="en-US" dirty="0"/>
                  <a:t>하는 </a:t>
                </a:r>
                <a:r>
                  <a:rPr lang="ko-KR" altLang="en-US" dirty="0" smtClean="0"/>
                  <a:t>과정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Data</a:t>
                </a:r>
                <a:r>
                  <a:rPr lang="ko-KR" altLang="en-US" dirty="0" smtClean="0"/>
                  <a:t>의 각 </a:t>
                </a:r>
                <a:r>
                  <a:rPr lang="en-US" altLang="ko-KR" dirty="0" smtClean="0"/>
                  <a:t>Cluster</a:t>
                </a:r>
                <a:r>
                  <a:rPr lang="ko-KR" altLang="en-US" dirty="0" smtClean="0"/>
                  <a:t>에 들어갈 확률 계산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각 클러스터에 들어갈 확률을 계산</a:t>
                </a:r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r>
                  <a:rPr lang="en-US" altLang="ko-KR" b="1" dirty="0"/>
                  <a:t>Maximization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pt-B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b="1" dirty="0" smtClean="0"/>
                  <a:t> </a:t>
                </a:r>
                <a:r>
                  <a:rPr lang="ko-KR" altLang="en-US" dirty="0"/>
                  <a:t>업데이트하여 다시 계산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Weight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Gaussian parameter</a:t>
                </a:r>
                <a:r>
                  <a:rPr lang="ko-KR" altLang="en-US" dirty="0" smtClean="0"/>
                  <a:t>를 구함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sz="1800" dirty="0"/>
                  <a:t>Randomly </a:t>
                </a:r>
                <a:r>
                  <a:rPr lang="en-US" altLang="ko-KR" sz="1800" dirty="0" smtClean="0"/>
                  <a:t>assign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pt-BR" sz="18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 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 Find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the value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sz="1800" b="1" dirty="0">
                    <a:sym typeface="Wingdings" panose="05000000000000000000" pitchFamily="2" charset="2"/>
                  </a:rPr>
                  <a:t> 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Update the value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pt-BR" sz="18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endParaRPr lang="en-US" altLang="ko-KR" sz="1800" b="1" dirty="0" smtClean="0"/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698FC85-0B40-49A5-91A6-7F59E09B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1232756"/>
                <a:ext cx="11197244" cy="4594028"/>
              </a:xfrm>
              <a:prstGeom prst="rect">
                <a:avLst/>
              </a:prstGeom>
              <a:blipFill>
                <a:blip r:embed="rId2"/>
                <a:stretch>
                  <a:fillRect l="-490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C7C966-F997-4D2E-B208-52CAD7DB65C3}"/>
              </a:ext>
            </a:extLst>
          </p:cNvPr>
          <p:cNvCxnSpPr/>
          <p:nvPr/>
        </p:nvCxnSpPr>
        <p:spPr>
          <a:xfrm flipH="1">
            <a:off x="6185073" y="5762654"/>
            <a:ext cx="36195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4495B2-6512-4C4F-B822-CE3DCB997846}"/>
              </a:ext>
            </a:extLst>
          </p:cNvPr>
          <p:cNvCxnSpPr/>
          <p:nvPr/>
        </p:nvCxnSpPr>
        <p:spPr>
          <a:xfrm flipV="1">
            <a:off x="6185073" y="5014335"/>
            <a:ext cx="0" cy="7524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27">
            <a:extLst>
              <a:ext uri="{FF2B5EF4-FFF2-40B4-BE49-F238E27FC236}">
                <a16:creationId xmlns:a16="http://schemas.microsoft.com/office/drawing/2014/main" id="{2A4F3D2C-8013-46A4-8269-689F80AAAC43}"/>
              </a:ext>
            </a:extLst>
          </p:cNvPr>
          <p:cNvSpPr/>
          <p:nvPr/>
        </p:nvSpPr>
        <p:spPr>
          <a:xfrm>
            <a:off x="5070648" y="4239867"/>
            <a:ext cx="6858000" cy="192405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D113E-6586-4441-A1D1-F4F455914C6A}"/>
              </a:ext>
            </a:extLst>
          </p:cNvPr>
          <p:cNvSpPr txBox="1"/>
          <p:nvPr/>
        </p:nvSpPr>
        <p:spPr>
          <a:xfrm>
            <a:off x="7642398" y="6135342"/>
            <a:ext cx="171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Iteration</a:t>
            </a:r>
            <a:endParaRPr lang="ko-KR" altLang="en-US" sz="25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495B2-6512-4C4F-B822-CE3DCB997846}"/>
              </a:ext>
            </a:extLst>
          </p:cNvPr>
          <p:cNvCxnSpPr/>
          <p:nvPr/>
        </p:nvCxnSpPr>
        <p:spPr>
          <a:xfrm flipV="1">
            <a:off x="9804412" y="5013176"/>
            <a:ext cx="0" cy="7524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7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Gaussian Mixture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8812" y="1170306"/>
                <a:ext cx="4820615" cy="370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Intialization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</a:t>
                </a:r>
                <a:r>
                  <a:rPr lang="ko-KR" altLang="en-US" dirty="0" smtClean="0"/>
                  <a:t>으로 배정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2" y="1170306"/>
                <a:ext cx="4820615" cy="370807"/>
              </a:xfrm>
              <a:prstGeom prst="rect">
                <a:avLst/>
              </a:prstGeom>
              <a:blipFill>
                <a:blip r:embed="rId2"/>
                <a:stretch>
                  <a:fillRect l="-113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83332" y="3681028"/>
            <a:ext cx="3168352" cy="9721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ㅇㅊ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4831" y="3787965"/>
                <a:ext cx="3024289" cy="732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1" y="3787965"/>
                <a:ext cx="3024289" cy="732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화살표: 오른쪽 7">
            <a:extLst>
              <a:ext uri="{FF2B5EF4-FFF2-40B4-BE49-F238E27FC236}">
                <a16:creationId xmlns:a16="http://schemas.microsoft.com/office/drawing/2014/main" id="{5FC6D612-4D02-41E6-997C-2D9BA3BD86A5}"/>
              </a:ext>
            </a:extLst>
          </p:cNvPr>
          <p:cNvSpPr/>
          <p:nvPr/>
        </p:nvSpPr>
        <p:spPr>
          <a:xfrm>
            <a:off x="3575720" y="4015335"/>
            <a:ext cx="767444" cy="34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478474" y="2558253"/>
            <a:ext cx="3594190" cy="377622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19836" y="3716915"/>
            <a:ext cx="3168352" cy="9721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73253" y="3860931"/>
                <a:ext cx="2226763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53" y="3860931"/>
                <a:ext cx="2226763" cy="720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6651" y="3049828"/>
                <a:ext cx="1746760" cy="559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값을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설정</m:t>
                      </m:r>
                    </m:oMath>
                  </m:oMathPara>
                </a14:m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(Expectation)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51" y="3049828"/>
                <a:ext cx="1746760" cy="559192"/>
              </a:xfrm>
              <a:prstGeom prst="rect">
                <a:avLst/>
              </a:prstGeom>
              <a:blipFill>
                <a:blip r:embed="rId5"/>
                <a:stretch>
                  <a:fillRect l="-699" t="-3261" r="-349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87888" y="1808820"/>
                <a:ext cx="2260171" cy="555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pt-BR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. </m:t>
                    </m:r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optimize</a:t>
                </a:r>
              </a:p>
              <a:p>
                <a:pPr algn="ctr"/>
                <a:r>
                  <a:rPr lang="en-US" altLang="ko-KR" dirty="0" smtClean="0"/>
                  <a:t>(Maximization)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1808820"/>
                <a:ext cx="2260171" cy="555473"/>
              </a:xfrm>
              <a:prstGeom prst="rect">
                <a:avLst/>
              </a:prstGeom>
              <a:blipFill>
                <a:blip r:embed="rId6"/>
                <a:stretch>
                  <a:fillRect l="-270" t="-14286" r="-5946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653398" y="1779166"/>
                <a:ext cx="3401696" cy="247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pt-B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FF0000"/>
                        </a:solidFill>
                      </a:rPr>
                      <m:t>. </m:t>
                    </m:r>
                    <m:sSub>
                      <m:sSubPr>
                        <m:ctrlPr>
                          <a:rPr lang="pt-BR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Maximization 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하는 방법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98" y="1779166"/>
                <a:ext cx="3401696" cy="247568"/>
              </a:xfrm>
              <a:prstGeom prst="rect">
                <a:avLst/>
              </a:prstGeom>
              <a:blipFill>
                <a:blip r:embed="rId7"/>
                <a:stretch>
                  <a:fillRect l="-358" t="-27500" r="-268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4619836" y="2528900"/>
            <a:ext cx="3168352" cy="9721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89736" y="2670953"/>
                <a:ext cx="2045047" cy="650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36" y="2670953"/>
                <a:ext cx="2045047" cy="6504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>
          <a:xfrm>
            <a:off x="4259796" y="4919258"/>
            <a:ext cx="3924436" cy="9721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8511" y="5042830"/>
                <a:ext cx="4189737" cy="740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11" y="5042830"/>
                <a:ext cx="4189737" cy="740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01081" y="2670953"/>
                <a:ext cx="3685945" cy="306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,∑ </m:t>
                        </m:r>
                      </m:e>
                    </m:d>
                  </m:oMath>
                </a14:m>
                <a:r>
                  <a:rPr lang="en-US" altLang="ko-KR" sz="1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식에서 </a:t>
                </a:r>
                <a:r>
                  <a:rPr lang="en-US" altLang="ko-KR" sz="1400" dirty="0" smtClean="0"/>
                  <a:t>log</a:t>
                </a:r>
                <a:r>
                  <a:rPr lang="ko-KR" altLang="en-US" sz="1400" dirty="0" smtClean="0"/>
                  <a:t>를 적용한 후</a:t>
                </a:r>
                <a:endParaRPr lang="en-US" altLang="ko-KR" sz="1400" dirty="0" smtClean="0"/>
              </a:p>
              <a:p>
                <a:pPr algn="ctr"/>
                <a:endParaRPr lang="en-US" altLang="ko-K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,Ʃ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dirty="0"/>
                                <m:t> 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,Ʃ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dirty="0"/>
                                <m:t>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  <m:r>
                            <a:rPr lang="en-US" altLang="ko-KR" sz="1400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altLang="ko-KR" sz="1400" dirty="0"/>
                                <m:t>λ</m:t>
                              </m:r>
                              <m:r>
                                <m:rPr>
                                  <m:nor/>
                                </m:rPr>
                                <a:rPr lang="en-US" altLang="ko-KR" sz="1400" b="0" i="0" dirty="0" smtClean="0"/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altLang="ko-KR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pt-BR" sz="14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nary>
                            </m:e>
                          </m:fun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 </m:t>
                          </m:r>
                          <m:sSub>
                            <m:sSubPr>
                              <m:ctrlPr>
                                <a:rPr lang="pt-BR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pt-BR" sz="1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ko-KR" altLang="en-US" sz="1400" dirty="0" smtClean="0"/>
                  <a:t>을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pt-BR" sz="1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pt-BR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4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를 찾으면 된다</a:t>
                </a:r>
                <a:r>
                  <a:rPr lang="en-US" altLang="ko-KR" sz="1400" dirty="0" smtClean="0"/>
                  <a:t>/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81" y="2670953"/>
                <a:ext cx="3685945" cy="3060197"/>
              </a:xfrm>
              <a:prstGeom prst="rect">
                <a:avLst/>
              </a:prstGeom>
              <a:blipFill>
                <a:blip r:embed="rId10"/>
                <a:stretch>
                  <a:fillRect l="-497" t="-9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9732404" y="2672166"/>
            <a:ext cx="504056" cy="324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9840416" y="2433863"/>
            <a:ext cx="216024" cy="237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78474" y="2138605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MLE</a:t>
            </a:r>
            <a:r>
              <a:rPr lang="ko-KR" altLang="en-US" sz="1400" dirty="0" smtClean="0"/>
              <a:t>는 항상 모든 관측 데이터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69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2.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Clustering</a:t>
            </a: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Gaussian Mixture Model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880828"/>
            <a:ext cx="6728023" cy="4445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5380" y="1772816"/>
                <a:ext cx="3924436" cy="431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lphaLcParenBoth"/>
                </a:pPr>
                <a:r>
                  <a:rPr lang="ko-KR" altLang="en-US" dirty="0" smtClean="0"/>
                  <a:t>임의의 값으로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초기화</a:t>
                </a:r>
                <a:endParaRPr lang="en-US" altLang="ko-KR" dirty="0" smtClean="0"/>
              </a:p>
              <a:p>
                <a:r>
                  <a:rPr lang="ko-KR" altLang="en-US" dirty="0" smtClean="0"/>
                  <a:t>    그림에서와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균일하  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ko-KR" altLang="en-US" dirty="0" smtClean="0"/>
                  <a:t>게 초기화 됨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 초기 </a:t>
                </a:r>
                <a:r>
                  <a:rPr lang="ko-KR" altLang="en-US" dirty="0" err="1" smtClean="0"/>
                  <a:t>파라미터를</a:t>
                </a:r>
                <a:r>
                  <a:rPr lang="ko-KR" altLang="en-US" dirty="0" smtClean="0"/>
                  <a:t> 이용하여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후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사후확률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이용하여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pt-BR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. </m:t>
                    </m:r>
                    <m:sSub>
                      <m:sSubPr>
                        <m:ctrlPr>
                          <a:rPr lang="pt-BR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다시 </a:t>
                </a:r>
                <a:r>
                  <a:rPr lang="en-US" altLang="ko-KR" dirty="0" smtClean="0"/>
                  <a:t>optimizing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  <a:r>
                  <a:rPr lang="ko-KR" altLang="en-US" dirty="0" smtClean="0"/>
                  <a:t>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(d)~(f) </a:t>
                </a:r>
                <a:r>
                  <a:rPr lang="ko-KR" altLang="en-US" dirty="0" err="1" smtClean="0"/>
                  <a:t>수렴조건에</a:t>
                </a:r>
                <a:r>
                  <a:rPr lang="ko-KR" altLang="en-US" dirty="0" smtClean="0"/>
                  <a:t> 만족할 때 까지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</a:t>
                </a:r>
                <a:r>
                  <a:rPr lang="ko-KR" altLang="en-US" dirty="0" smtClean="0"/>
                  <a:t>반복</a:t>
                </a:r>
                <a:endParaRPr lang="en-US" altLang="ko-KR" dirty="0" smtClean="0"/>
              </a:p>
              <a:p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1772816"/>
                <a:ext cx="3924436" cy="4318618"/>
              </a:xfrm>
              <a:prstGeom prst="rect">
                <a:avLst/>
              </a:prstGeom>
              <a:blipFill>
                <a:blip r:embed="rId3"/>
                <a:stretch>
                  <a:fillRect l="-1711" t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47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3789040"/>
            <a:ext cx="9144000" cy="194421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51738" y="4222539"/>
            <a:ext cx="288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3. Python Codes</a:t>
            </a:r>
            <a:endParaRPr lang="ko-KR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3.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Clustering Python Code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-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K-means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731404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필요 라이브러리들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Blob </a:t>
            </a:r>
            <a:r>
              <a:rPr lang="ko-KR" altLang="en-US" dirty="0" smtClean="0"/>
              <a:t>형태의 데이터 분포 형성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K-means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시각화 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44" y="3136007"/>
            <a:ext cx="4762500" cy="5810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11" y="1658873"/>
            <a:ext cx="5715000" cy="9239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44" y="4113076"/>
            <a:ext cx="3295650" cy="5524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44" y="5083834"/>
            <a:ext cx="4991100" cy="7429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160" y="1657238"/>
            <a:ext cx="2083940" cy="16060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2317" y="1669407"/>
            <a:ext cx="2068563" cy="15938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6047" y="3933056"/>
            <a:ext cx="2121101" cy="16288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6160" y="3939588"/>
            <a:ext cx="2124236" cy="16288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0238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3.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Clustering Python Code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- Limitation of K-means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731404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1664804"/>
            <a:ext cx="8185134" cy="21508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38" y="4185084"/>
            <a:ext cx="8185134" cy="213371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3899756" y="1298261"/>
            <a:ext cx="11197244" cy="4723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                                - Local Minimum -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     - Global Minimum -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83332" y="1268760"/>
            <a:ext cx="11197244" cy="50500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 smtClean="0"/>
              <a:t>Sensitive to starting guess 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시작점에 따라 </a:t>
            </a:r>
            <a:r>
              <a:rPr lang="en-US" altLang="ko-KR" sz="1700" dirty="0" smtClean="0"/>
              <a:t>local minimum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에 도달하여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좋지 않는 성능을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 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낼 수 있다</a:t>
            </a:r>
            <a:r>
              <a:rPr lang="en-US" altLang="ko-KR" sz="1700" dirty="0" smtClean="0"/>
              <a:t>.</a:t>
            </a:r>
          </a:p>
          <a:p>
            <a:pPr marL="0" indent="0">
              <a:buNone/>
            </a:pPr>
            <a:r>
              <a:rPr lang="en-US" altLang="ko-KR" sz="1700" dirty="0" smtClean="0"/>
              <a:t>   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Gaussian Mixture Model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의 적절한 초기값을 설정할 때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K-means</a:t>
            </a:r>
            <a:r>
              <a:rPr lang="ko-KR" altLang="en-US" sz="1700" dirty="0" smtClean="0"/>
              <a:t>를 사용하는 경우가 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많다 </a:t>
            </a:r>
            <a:r>
              <a:rPr lang="en-US" altLang="ko-KR" sz="1700" dirty="0" smtClean="0"/>
              <a:t>. (Gaussian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분포는 중심보다 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멀어지면 </a:t>
            </a:r>
            <a:r>
              <a:rPr lang="ko-KR" altLang="en-US" sz="1700" dirty="0"/>
              <a:t>확률이 급격히 </a:t>
            </a:r>
            <a:r>
              <a:rPr lang="ko-KR" altLang="en-US" sz="1700" dirty="0" smtClean="0"/>
              <a:t>작아지기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때문에 몰린 곳으로 이동할 확률이 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높다</a:t>
            </a:r>
            <a:r>
              <a:rPr lang="en-US" altLang="ko-KR" sz="1700" dirty="0" smtClean="0"/>
              <a:t>.)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(k-means</a:t>
            </a:r>
            <a:r>
              <a:rPr lang="ko-KR" altLang="en-US" sz="1700" dirty="0" smtClean="0"/>
              <a:t>는 다른 </a:t>
            </a:r>
            <a:r>
              <a:rPr lang="en-US" altLang="ko-KR" sz="1700" dirty="0" smtClean="0"/>
              <a:t>clustering </a:t>
            </a:r>
            <a:r>
              <a:rPr lang="ko-KR" altLang="en-US" sz="1700" dirty="0" smtClean="0"/>
              <a:t>보다 상대적으로 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</a:t>
            </a:r>
            <a:r>
              <a:rPr lang="ko-KR" altLang="en-US" sz="1700" dirty="0" smtClean="0"/>
              <a:t>가깝기만 하면 되기 때문</a:t>
            </a:r>
            <a:r>
              <a:rPr lang="en-US" altLang="ko-KR" sz="1700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6431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3.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Clustering Python Code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- Limitation of K-means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731404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902423" y="1196752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반달</a:t>
            </a:r>
            <a:r>
              <a:rPr lang="en-US" altLang="ko-KR" dirty="0" smtClean="0"/>
              <a:t> </a:t>
            </a:r>
            <a:r>
              <a:rPr lang="ko-KR" altLang="en-US" dirty="0"/>
              <a:t>형태의 데이터 분포 </a:t>
            </a:r>
            <a:r>
              <a:rPr lang="ko-KR" altLang="en-US" dirty="0" smtClean="0"/>
              <a:t>형성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=&gt; Circle </a:t>
            </a:r>
            <a:r>
              <a:rPr lang="ko-KR" altLang="en-US" dirty="0" smtClean="0"/>
              <a:t>형태로 영역을 </a:t>
            </a:r>
            <a:r>
              <a:rPr lang="en-US" altLang="ko-KR" dirty="0" smtClean="0"/>
              <a:t>clustering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복잡한 형태의 </a:t>
            </a:r>
            <a:r>
              <a:rPr lang="en-US" altLang="ko-KR" dirty="0" smtClean="0"/>
              <a:t>boundary</a:t>
            </a:r>
            <a:r>
              <a:rPr lang="ko-KR" altLang="en-US" dirty="0" smtClean="0"/>
              <a:t>가 요구될 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원하는 형태로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이 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8" y="927306"/>
            <a:ext cx="3951134" cy="294218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545466" y="872716"/>
            <a:ext cx="2160240" cy="2240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84" y="1592796"/>
            <a:ext cx="2895600" cy="419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902423" y="4123357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적절한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개수 선언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K-means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개수를 학습할 수 없으므로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19" name="타원 18"/>
          <p:cNvSpPr/>
          <p:nvPr/>
        </p:nvSpPr>
        <p:spPr>
          <a:xfrm>
            <a:off x="8985626" y="1622926"/>
            <a:ext cx="2160240" cy="2240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65" y="3897052"/>
            <a:ext cx="3846415" cy="29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3.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Clustering Python Code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- Gaussian Mixture Model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731404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685002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필요 라이브러리들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Blob </a:t>
            </a:r>
            <a:r>
              <a:rPr lang="ko-KR" altLang="en-US" dirty="0" smtClean="0"/>
              <a:t>형태의 데이터 분포 형성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GMM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들어갈 확률을 크기로 표현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1" y="1612882"/>
            <a:ext cx="3286125" cy="5715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86" y="2626051"/>
            <a:ext cx="3514725" cy="5619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81" y="3631654"/>
            <a:ext cx="4076700" cy="7524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021" y="5018835"/>
            <a:ext cx="2409825" cy="971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75" y="3713751"/>
            <a:ext cx="3593118" cy="27856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81" y="5106589"/>
            <a:ext cx="3838575" cy="9810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3593" y="1024367"/>
            <a:ext cx="3490923" cy="26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1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3.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Clustering Python Code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- Gaussian Mixture Model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731404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902423" y="1196752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76" y="1943857"/>
            <a:ext cx="4838700" cy="3171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1" y="2024844"/>
            <a:ext cx="4743450" cy="3209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1054823" y="1349152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GMM</a:t>
            </a:r>
            <a:r>
              <a:rPr lang="ko-KR" altLang="en-US" dirty="0" smtClean="0"/>
              <a:t>은 데이터의 분포도 고려한다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5798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904" y="221739"/>
            <a:ext cx="2428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Contents</a:t>
            </a:r>
            <a:endParaRPr lang="ko-KR" altLang="en-US" sz="4800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904" y="1052736"/>
            <a:ext cx="718703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Probability Background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Probability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Discrete </a:t>
            </a:r>
            <a:r>
              <a:rPr lang="en-US" altLang="ko-KR" sz="2800" dirty="0" smtClean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Probability distribution</a:t>
            </a:r>
            <a:endParaRPr lang="en-US" altLang="ko-KR" sz="2800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Continuous </a:t>
            </a:r>
            <a:r>
              <a:rPr lang="en-US" altLang="ko-KR" sz="2800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Probability </a:t>
            </a:r>
            <a:r>
              <a:rPr lang="en-US" altLang="ko-KR" sz="2800" dirty="0" smtClean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distribution</a:t>
            </a:r>
            <a:endParaRPr lang="en-US" altLang="ko-KR" sz="2800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3600" b="1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32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Data Clustering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K-means Clustering (EM-algorithm)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Gaussian Mixture Model (EM-algorithm)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2800" b="1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3200" b="1" dirty="0"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Data Clustering Python Code</a:t>
            </a:r>
            <a:endParaRPr lang="en-US" altLang="ko-KR" sz="2800" b="1" dirty="0">
              <a:latin typeface="Calibri" panose="020F0502020204030204" pitchFamily="34" charset="0"/>
              <a:ea typeface="Kozuka Gothic Pro L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4" y="8620"/>
            <a:ext cx="88569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3. </a:t>
            </a: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Data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Clustering Python Code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  <a:p>
            <a:pPr lvl="0">
              <a:defRPr lang="ko-KR" altLang="en-US"/>
            </a:pPr>
            <a:r>
              <a:rPr lang="en-US" altLang="ko-KR" sz="3200" b="1" dirty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     </a:t>
            </a:r>
            <a:r>
              <a:rPr lang="en-US" altLang="ko-KR" sz="3200" b="1" dirty="0" smtClean="0">
                <a:solidFill>
                  <a:srgbClr val="6666FF"/>
                </a:solidFill>
                <a:latin typeface="Calibri"/>
                <a:ea typeface="Kozuka Gothic Pro L"/>
                <a:cs typeface="Calibri"/>
              </a:rPr>
              <a:t>- Gaussian Mixture Model</a:t>
            </a:r>
            <a:endParaRPr lang="en-US" altLang="ko-KR" sz="3200" b="1" dirty="0">
              <a:solidFill>
                <a:srgbClr val="6666FF"/>
              </a:solidFill>
              <a:latin typeface="Calibri"/>
              <a:ea typeface="Kozuka Gothic Pro L"/>
              <a:cs typeface="Calibri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731404" y="1232756"/>
            <a:ext cx="11197244" cy="45940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8FC85-0B40-49A5-91A6-7F59E09B9CA1}"/>
              </a:ext>
            </a:extLst>
          </p:cNvPr>
          <p:cNvSpPr txBox="1">
            <a:spLocks/>
          </p:cNvSpPr>
          <p:nvPr/>
        </p:nvSpPr>
        <p:spPr>
          <a:xfrm>
            <a:off x="902423" y="1196752"/>
            <a:ext cx="11197244" cy="57966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GMM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뿐만 아니라 어떤 복잡한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확률 모델로 </a:t>
            </a:r>
            <a:r>
              <a:rPr lang="en-US" altLang="ko-KR" dirty="0" smtClean="0"/>
              <a:t>Fitting</a:t>
            </a:r>
            <a:r>
              <a:rPr lang="ko-KR" altLang="en-US" dirty="0" smtClean="0"/>
              <a:t>하기에도 유용하다</a:t>
            </a:r>
            <a:endParaRPr lang="en-US" altLang="ko-KR" b="1" dirty="0"/>
          </a:p>
          <a:p>
            <a:r>
              <a:rPr lang="ko-KR" altLang="en-US" b="1" dirty="0" smtClean="0"/>
              <a:t>하나의 확률 분포로서 기능</a:t>
            </a:r>
            <a:r>
              <a:rPr lang="en-US" altLang="ko-KR" b="1" dirty="0" smtClean="0"/>
              <a:t>! (Single Gaussian</a:t>
            </a:r>
            <a:r>
              <a:rPr lang="ko-KR" altLang="en-US" b="1" dirty="0" smtClean="0"/>
              <a:t>으로는 설명되지 않는 데이터가 너무 많다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결국엔 확률 분포</a:t>
            </a:r>
            <a:endParaRPr lang="en-US" altLang="ko-KR" b="1" dirty="0" smtClean="0"/>
          </a:p>
          <a:p>
            <a:r>
              <a:rPr lang="en-US" altLang="ko-KR" b="1" dirty="0" smtClean="0"/>
              <a:t>Sampling</a:t>
            </a:r>
            <a:r>
              <a:rPr lang="ko-KR" altLang="en-US" b="1" dirty="0" smtClean="0"/>
              <a:t>을 통해 추가적인 </a:t>
            </a:r>
            <a:r>
              <a:rPr lang="en-US" altLang="ko-KR" b="1" dirty="0" smtClean="0"/>
              <a:t>Data </a:t>
            </a:r>
            <a:r>
              <a:rPr lang="ko-KR" altLang="en-US" b="1" dirty="0" smtClean="0"/>
              <a:t>생성 가능 </a:t>
            </a:r>
            <a:r>
              <a:rPr lang="en-US" altLang="ko-KR" b="1" dirty="0" smtClean="0"/>
              <a:t>-&gt; Generative Model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6" y="2057915"/>
            <a:ext cx="4629150" cy="3333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48" y="2079898"/>
            <a:ext cx="4638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2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524" y="2276872"/>
            <a:ext cx="8748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Thank you</a:t>
            </a:r>
            <a:endParaRPr lang="ko-KR" altLang="en-US" sz="8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8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440668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Reference</a:t>
            </a:r>
            <a:endParaRPr lang="ko-KR" altLang="en-US" sz="44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5400" y="1520788"/>
            <a:ext cx="9871613" cy="4647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본 세미나는 기본적으로 다음 두 강의에서 얻은 </a:t>
            </a:r>
            <a:r>
              <a:rPr lang="en-US" altLang="ko-KR" sz="2000"/>
              <a:t>Insight</a:t>
            </a:r>
            <a:r>
              <a:rPr lang="ko-KR" altLang="en-US" sz="2000"/>
              <a:t>를 기반으로 만들어 졌습니다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 b="1"/>
              <a:t>KAIST</a:t>
            </a:r>
            <a:r>
              <a:rPr lang="ko-KR" altLang="en-US" sz="2000" b="1"/>
              <a:t> 문일철 교수님의 </a:t>
            </a:r>
            <a:r>
              <a:rPr lang="en-US" altLang="ko-KR" sz="2000" b="1"/>
              <a:t>&lt;</a:t>
            </a:r>
            <a:r>
              <a:rPr lang="ko-KR" altLang="en-US" sz="2000" b="1"/>
              <a:t>인공지능 및 기계학습 개론</a:t>
            </a:r>
            <a:r>
              <a:rPr lang="en-US" altLang="ko-KR" sz="2000" b="1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2000" b="1"/>
              <a:t>연세대학교 김은태 교수님의 </a:t>
            </a:r>
            <a:r>
              <a:rPr lang="en-US" altLang="ko-KR" sz="2000" b="1"/>
              <a:t>2017-2</a:t>
            </a:r>
            <a:r>
              <a:rPr lang="ko-KR" altLang="en-US" sz="2000" b="1"/>
              <a:t>학기 </a:t>
            </a:r>
            <a:r>
              <a:rPr lang="en-US" altLang="ko-KR" sz="2000" b="1"/>
              <a:t>&lt;</a:t>
            </a:r>
            <a:r>
              <a:rPr lang="ko-KR" altLang="en-US" sz="2000" b="1"/>
              <a:t>기계학습</a:t>
            </a:r>
            <a:r>
              <a:rPr lang="en-US" altLang="ko-KR" sz="2000" b="1"/>
              <a:t>&gt;</a:t>
            </a:r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ko-KR" altLang="en-US" sz="2000"/>
              <a:t>추가적인 개념 정리는 다음에 정리되어 있으니 참고하시기 바랍니다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 b="1"/>
              <a:t>https://taeoh-kim.github.io/</a:t>
            </a:r>
          </a:p>
          <a:p>
            <a:pPr marL="285750" indent="-285750">
              <a:buFontTx/>
              <a:buChar char="-"/>
            </a:pPr>
            <a:r>
              <a:rPr lang="en-US" altLang="ko-KR" sz="2000" b="1">
                <a:hlinkClick r:id="rId2"/>
              </a:rPr>
              <a:t>“</a:t>
            </a:r>
            <a:r>
              <a:rPr lang="ko-KR" altLang="en-US" sz="2000" b="1">
                <a:hlinkClick r:id="rId2"/>
              </a:rPr>
              <a:t>머신러닝에서의 확률 분포</a:t>
            </a:r>
            <a:r>
              <a:rPr lang="en-US" altLang="ko-KR" sz="2000" b="1">
                <a:hlinkClick r:id="rId2"/>
              </a:rPr>
              <a:t>, </a:t>
            </a:r>
            <a:r>
              <a:rPr lang="ko-KR" altLang="en-US" sz="2000" b="1">
                <a:hlinkClick r:id="rId2"/>
              </a:rPr>
              <a:t>랜덤 변수 그리고 </a:t>
            </a:r>
            <a:r>
              <a:rPr lang="en-US" altLang="ko-KR" sz="2000" b="1">
                <a:hlinkClick r:id="rId2"/>
              </a:rPr>
              <a:t>Maximum Likelihood</a:t>
            </a:r>
            <a:r>
              <a:rPr lang="en-US" altLang="ko-KR" sz="2000" b="1"/>
              <a:t>”</a:t>
            </a:r>
          </a:p>
          <a:p>
            <a:pPr marL="285750" indent="-285750">
              <a:buFontTx/>
              <a:buChar char="-"/>
            </a:pPr>
            <a:r>
              <a:rPr lang="en-US" altLang="ko-KR" b="1">
                <a:hlinkClick r:id="rId3"/>
              </a:rPr>
              <a:t>“Bayes Theorem</a:t>
            </a:r>
            <a:r>
              <a:rPr lang="ko-KR" altLang="en-US" b="1">
                <a:hlinkClick r:id="rId3"/>
              </a:rPr>
              <a:t>과 </a:t>
            </a:r>
            <a:r>
              <a:rPr lang="en-US" altLang="ko-KR" b="1">
                <a:hlinkClick r:id="rId3"/>
              </a:rPr>
              <a:t>Sigmoid</a:t>
            </a:r>
            <a:r>
              <a:rPr lang="ko-KR" altLang="en-US" b="1">
                <a:hlinkClick r:id="rId3"/>
              </a:rPr>
              <a:t>와 </a:t>
            </a:r>
            <a:r>
              <a:rPr lang="en-US" altLang="ko-KR" b="1">
                <a:hlinkClick r:id="rId3"/>
              </a:rPr>
              <a:t>Softmax</a:t>
            </a:r>
            <a:r>
              <a:rPr lang="ko-KR" altLang="en-US" b="1">
                <a:hlinkClick r:id="rId3"/>
              </a:rPr>
              <a:t>사이의 관계</a:t>
            </a:r>
            <a:r>
              <a:rPr lang="en-US" altLang="ko-KR" b="1"/>
              <a:t>”</a:t>
            </a:r>
            <a:endParaRPr lang="ko-KR" altLang="en-US" b="1"/>
          </a:p>
          <a:p>
            <a:pPr marL="285750" indent="-285750">
              <a:buFontTx/>
              <a:buChar char="-"/>
            </a:pPr>
            <a:r>
              <a:rPr lang="en-US" altLang="ko-KR" b="1">
                <a:hlinkClick r:id="rId4"/>
              </a:rPr>
              <a:t>“Cross Entropy</a:t>
            </a:r>
            <a:r>
              <a:rPr lang="ko-KR" altLang="en-US" b="1">
                <a:hlinkClick r:id="rId4"/>
              </a:rPr>
              <a:t>의 정확한 확률적 의미</a:t>
            </a:r>
            <a:r>
              <a:rPr lang="en-US" altLang="ko-KR" b="1"/>
              <a:t>”</a:t>
            </a:r>
            <a:endParaRPr lang="ko-KR" altLang="en-US" b="1"/>
          </a:p>
          <a:p>
            <a:pPr marL="285750" indent="-285750">
              <a:buFontTx/>
              <a:buChar char="-"/>
            </a:pPr>
            <a:endParaRPr lang="ko-KR" altLang="en-US" sz="2000" b="1"/>
          </a:p>
          <a:p>
            <a:pPr marL="285750" indent="-285750">
              <a:buFontTx/>
              <a:buChar char="-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1374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440668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Reference</a:t>
            </a:r>
            <a:endParaRPr lang="ko-KR" altLang="en-US" sz="44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5400" y="1448780"/>
            <a:ext cx="11117146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/>
              <a:t>KAIST</a:t>
            </a:r>
            <a:r>
              <a:rPr lang="ko-KR" altLang="en-US" sz="2000" b="1"/>
              <a:t> 문일철 교수님의 </a:t>
            </a:r>
            <a:r>
              <a:rPr lang="en-US" altLang="ko-KR" sz="2000" b="1"/>
              <a:t>&lt;</a:t>
            </a:r>
            <a:r>
              <a:rPr lang="ko-KR" altLang="en-US" sz="2000" b="1"/>
              <a:t>인공지능 및 기계학습 개론</a:t>
            </a:r>
            <a:r>
              <a:rPr lang="en-US" altLang="ko-KR" sz="2000" b="1"/>
              <a:t>&gt;: </a:t>
            </a:r>
            <a:r>
              <a:rPr lang="ko-KR" altLang="en-US" sz="2000" b="1"/>
              <a:t>진경</a:t>
            </a:r>
            <a:r>
              <a:rPr lang="en-US" altLang="ko-KR" sz="2000" b="1"/>
              <a:t>/</a:t>
            </a:r>
            <a:r>
              <a:rPr lang="ko-KR" altLang="en-US" sz="2000" b="1"/>
              <a:t>우진</a:t>
            </a:r>
            <a:r>
              <a:rPr lang="en-US" altLang="ko-KR" sz="2000" b="1"/>
              <a:t>/</a:t>
            </a:r>
            <a:r>
              <a:rPr lang="ko-KR" altLang="en-US" sz="2000" b="1"/>
              <a:t>용주</a:t>
            </a:r>
            <a:r>
              <a:rPr lang="en-US" altLang="ko-KR" sz="2000" b="1"/>
              <a:t>/</a:t>
            </a:r>
            <a:r>
              <a:rPr lang="ko-KR" altLang="en-US" sz="2000" b="1"/>
              <a:t>성주 스터디 중에서</a:t>
            </a:r>
            <a:r>
              <a:rPr lang="en-US" altLang="ko-KR" sz="2000" b="1"/>
              <a:t>..</a:t>
            </a:r>
          </a:p>
          <a:p>
            <a:endParaRPr lang="en-US" altLang="ko-KR" sz="2000"/>
          </a:p>
          <a:p>
            <a:pPr marL="457200" indent="-457200">
              <a:buAutoNum type="arabicPeriod"/>
            </a:pPr>
            <a:r>
              <a:rPr lang="en-US" altLang="ko-KR" sz="2000"/>
              <a:t>Basic Probabilities</a:t>
            </a:r>
          </a:p>
          <a:p>
            <a:pPr marL="457200" indent="-457200">
              <a:buAutoNum type="arabicPeriod"/>
            </a:pPr>
            <a:r>
              <a:rPr lang="en-US" altLang="ko-KR" sz="2000"/>
              <a:t>Fundamentals of Machine Learning</a:t>
            </a:r>
          </a:p>
          <a:p>
            <a:pPr marL="457200" indent="-457200">
              <a:buAutoNum type="arabicPeriod"/>
            </a:pPr>
            <a:r>
              <a:rPr lang="en-US" altLang="ko-KR" sz="2000"/>
              <a:t>Naïve Bayes</a:t>
            </a:r>
          </a:p>
          <a:p>
            <a:pPr marL="457200" indent="-457200">
              <a:buAutoNum type="arabicPeriod"/>
            </a:pPr>
            <a:r>
              <a:rPr lang="en-US" altLang="ko-KR" sz="2000"/>
              <a:t>Logistic Regression</a:t>
            </a:r>
          </a:p>
          <a:p>
            <a:pPr marL="457200" indent="-457200">
              <a:buAutoNum type="arabicPeriod"/>
            </a:pPr>
            <a:r>
              <a:rPr lang="en-US" altLang="ko-KR" sz="2000"/>
              <a:t>Support Vector Machine</a:t>
            </a:r>
          </a:p>
          <a:p>
            <a:pPr marL="457200" indent="-457200">
              <a:buAutoNum type="arabicPeriod"/>
            </a:pPr>
            <a:r>
              <a:rPr lang="en-US" altLang="ko-KR" sz="2000"/>
              <a:t>Training/Testing and Regularization</a:t>
            </a:r>
          </a:p>
          <a:p>
            <a:pPr marL="457200" indent="-457200">
              <a:buAutoNum type="arabicPeriod"/>
            </a:pPr>
            <a:r>
              <a:rPr lang="en-US" altLang="ko-KR" sz="2000"/>
              <a:t>Bayesian Network</a:t>
            </a:r>
          </a:p>
          <a:p>
            <a:pPr marL="457200" indent="-457200">
              <a:buAutoNum type="arabicPeriod"/>
            </a:pPr>
            <a:r>
              <a:rPr lang="en-US" altLang="ko-KR" sz="2000">
                <a:highlight>
                  <a:srgbClr val="FFFF00"/>
                </a:highlight>
              </a:rPr>
              <a:t>K-Means Clustering and Gaussian Mixture Model</a:t>
            </a:r>
          </a:p>
          <a:p>
            <a:pPr marL="457200" indent="-457200">
              <a:buAutoNum type="arabicPeriod"/>
            </a:pPr>
            <a:r>
              <a:rPr lang="en-US" altLang="ko-KR" sz="2000"/>
              <a:t>Hidden Markov Model</a:t>
            </a:r>
          </a:p>
          <a:p>
            <a:pPr marL="457200" indent="-457200">
              <a:buAutoNum type="arabicPeriod"/>
            </a:pPr>
            <a:r>
              <a:rPr lang="en-US" altLang="ko-KR" sz="2000"/>
              <a:t>Sampling based Inference</a:t>
            </a:r>
          </a:p>
          <a:p>
            <a:pPr marL="457200" indent="-457200">
              <a:buAutoNum type="arabicPeriod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 b="1"/>
              <a:t>김은태 교수님의 </a:t>
            </a:r>
            <a:r>
              <a:rPr lang="en-US" altLang="ko-KR" sz="2000" b="1"/>
              <a:t>&lt;</a:t>
            </a:r>
            <a:r>
              <a:rPr lang="ko-KR" altLang="en-US" sz="2000" b="1"/>
              <a:t>기계학습</a:t>
            </a:r>
            <a:r>
              <a:rPr lang="en-US" altLang="ko-KR" sz="2000" b="1"/>
              <a:t>&gt;</a:t>
            </a:r>
          </a:p>
          <a:p>
            <a:endParaRPr lang="en-US" altLang="ko-KR" sz="2000"/>
          </a:p>
          <a:p>
            <a:r>
              <a:rPr lang="ko-KR" altLang="en-US" sz="2000"/>
              <a:t>확률</a:t>
            </a:r>
            <a:r>
              <a:rPr lang="en-US" altLang="ko-KR" sz="2000"/>
              <a:t>, </a:t>
            </a:r>
            <a:r>
              <a:rPr lang="ko-KR" altLang="en-US" sz="2000"/>
              <a:t>확률 분포 부분 발췌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482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3789040"/>
            <a:ext cx="9144000" cy="194421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29202" y="4222539"/>
            <a:ext cx="473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  <a:latin typeface="Calibri" panose="020F0502020204030204" pitchFamily="34" charset="0"/>
                <a:ea typeface="Kozuka Gothic Pro M" pitchFamily="34" charset="-128"/>
                <a:cs typeface="Calibri" panose="020F0502020204030204" pitchFamily="34" charset="0"/>
              </a:rPr>
              <a:t>Probability Backgrounds</a:t>
            </a:r>
            <a:endParaRPr lang="ko-KR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436" y="3068960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FF"/>
                </a:solidFill>
                <a:latin typeface="Calibri" panose="020F0502020204030204" pitchFamily="34" charset="0"/>
                <a:ea typeface="Kozuka Gothic Pro L" pitchFamily="34" charset="-128"/>
                <a:cs typeface="Calibri" panose="020F0502020204030204" pitchFamily="34" charset="0"/>
              </a:rPr>
              <a:t>1.1 Why Probability ?</a:t>
            </a:r>
            <a:endParaRPr lang="ko-KR" altLang="en-US" sz="3200" b="1" dirty="0">
              <a:solidFill>
                <a:srgbClr val="66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12206</TotalTime>
  <Words>1686</Words>
  <Application>Microsoft Office PowerPoint</Application>
  <PresentationFormat>와이드스크린</PresentationFormat>
  <Paragraphs>655</Paragraphs>
  <Slides>51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Kozuka Gothic Pro L</vt:lpstr>
      <vt:lpstr>Kozuka Gothic Pro M</vt:lpstr>
      <vt:lpstr>맑은 고딕</vt:lpstr>
      <vt:lpstr>함초롬바탕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sung ju park</cp:lastModifiedBy>
  <cp:revision>104</cp:revision>
  <dcterms:created xsi:type="dcterms:W3CDTF">2006-10-05T04:04:58Z</dcterms:created>
  <dcterms:modified xsi:type="dcterms:W3CDTF">2017-09-29T05:43:20Z</dcterms:modified>
</cp:coreProperties>
</file>