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77" r:id="rId4"/>
    <p:sldId id="281" r:id="rId5"/>
    <p:sldId id="279" r:id="rId6"/>
    <p:sldId id="280" r:id="rId7"/>
    <p:sldId id="257" r:id="rId8"/>
    <p:sldId id="259" r:id="rId9"/>
    <p:sldId id="267" r:id="rId10"/>
    <p:sldId id="270" r:id="rId11"/>
    <p:sldId id="269" r:id="rId12"/>
    <p:sldId id="282" r:id="rId13"/>
    <p:sldId id="271" r:id="rId14"/>
    <p:sldId id="283" r:id="rId15"/>
    <p:sldId id="268" r:id="rId16"/>
    <p:sldId id="273" r:id="rId17"/>
    <p:sldId id="275" r:id="rId18"/>
    <p:sldId id="274" r:id="rId19"/>
    <p:sldId id="272" r:id="rId20"/>
    <p:sldId id="260" r:id="rId21"/>
    <p:sldId id="278" r:id="rId22"/>
    <p:sldId id="261" r:id="rId23"/>
    <p:sldId id="284" r:id="rId24"/>
    <p:sldId id="286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7" autoAdjust="0"/>
    <p:restoredTop sz="82640" autoAdjust="0"/>
  </p:normalViewPr>
  <p:slideViewPr>
    <p:cSldViewPr snapToGrid="0">
      <p:cViewPr varScale="1">
        <p:scale>
          <a:sx n="94" d="100"/>
          <a:sy n="94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10A2-3753-4B6D-9611-118A3CCFB60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011D2-02F2-4D3E-A015-6B18A131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8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11D2-02F2-4D3E-A015-6B18A131CC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3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하얀 부분이 </a:t>
            </a:r>
            <a:r>
              <a:rPr lang="en-US" altLang="ko-KR" dirty="0"/>
              <a:t>highly activated part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실제로 사람이 표정을 구분할 때와 같은 특징들을 고려한다는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11D2-02F2-4D3E-A015-6B18A131CC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1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optimal local sparse </a:t>
            </a:r>
            <a:r>
              <a:rPr lang="en-US" altLang="ko-KR" dirty="0" err="1">
                <a:sym typeface="Wingdings" panose="05000000000000000000" pitchFamily="2" charset="2"/>
              </a:rPr>
              <a:t>sturcture</a:t>
            </a:r>
            <a:r>
              <a:rPr lang="ko-KR" altLang="en-US" dirty="0">
                <a:sym typeface="Wingdings" panose="05000000000000000000" pitchFamily="2" charset="2"/>
              </a:rPr>
              <a:t>를 반복해서 적용하고</a:t>
            </a:r>
            <a:r>
              <a:rPr lang="en-US" altLang="ko-KR" dirty="0">
                <a:sym typeface="Wingdings" panose="05000000000000000000" pitchFamily="2" charset="2"/>
              </a:rPr>
              <a:t>, correlation analysis</a:t>
            </a:r>
            <a:r>
              <a:rPr lang="ko-KR" altLang="en-US" dirty="0">
                <a:sym typeface="Wingdings" panose="05000000000000000000" pitchFamily="2" charset="2"/>
              </a:rPr>
              <a:t>를 잘 사용해보자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11D2-02F2-4D3E-A015-6B18A131CC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6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(a)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11D2-02F2-4D3E-A015-6B18A131CC1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29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인셉션</a:t>
            </a:r>
            <a:r>
              <a:rPr lang="ko-KR" altLang="en-US" dirty="0"/>
              <a:t> 모듈의 구조를 다음과 같이 </a:t>
            </a:r>
            <a:r>
              <a:rPr lang="en-US" altLang="ko-KR" dirty="0"/>
              <a:t>1x1</a:t>
            </a:r>
            <a:r>
              <a:rPr lang="ko-KR" altLang="en-US" dirty="0"/>
              <a:t> 연산을 적용한 후</a:t>
            </a:r>
            <a:endParaRPr lang="en-US" altLang="ko-KR" dirty="0"/>
          </a:p>
          <a:p>
            <a:r>
              <a:rPr lang="ko-KR" altLang="en-US" dirty="0"/>
              <a:t>채널 별로 </a:t>
            </a:r>
            <a:r>
              <a:rPr lang="en-US" altLang="ko-KR" dirty="0"/>
              <a:t>3x3 </a:t>
            </a:r>
            <a:r>
              <a:rPr lang="ko-KR" altLang="en-US" dirty="0"/>
              <a:t>연산을 적용하는 구조로 표현할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cross-channel correlation </a:t>
            </a:r>
            <a:r>
              <a:rPr lang="ko-KR" altLang="en-US" dirty="0"/>
              <a:t>과 </a:t>
            </a:r>
            <a:r>
              <a:rPr lang="en-US" altLang="ko-KR" dirty="0"/>
              <a:t>spatial correlation</a:t>
            </a:r>
            <a:r>
              <a:rPr lang="ko-KR" altLang="en-US" dirty="0"/>
              <a:t>을 완전히 분리해내고자 하는 생각으로 시작된 아이디어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11D2-02F2-4D3E-A015-6B18A131CC1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56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VGG-16</a:t>
            </a:r>
            <a:r>
              <a:rPr lang="ko-KR" altLang="en-US" dirty="0"/>
              <a:t>에 비해서 </a:t>
            </a:r>
            <a:r>
              <a:rPr lang="en-US" altLang="ko-KR" dirty="0"/>
              <a:t>plain-34</a:t>
            </a:r>
            <a:r>
              <a:rPr lang="ko-KR" altLang="en-US" dirty="0"/>
              <a:t>는 </a:t>
            </a:r>
            <a:r>
              <a:rPr lang="en-US" altLang="ko-KR" dirty="0"/>
              <a:t>error</a:t>
            </a:r>
            <a:r>
              <a:rPr lang="ko-KR" altLang="en-US" dirty="0"/>
              <a:t>가 증가한 반면</a:t>
            </a:r>
            <a:r>
              <a:rPr lang="en-US" altLang="ko-KR" dirty="0"/>
              <a:t>, ResNet-34 </a:t>
            </a:r>
            <a:r>
              <a:rPr lang="ko-KR" altLang="en-US" dirty="0"/>
              <a:t>모델에서는 </a:t>
            </a:r>
            <a:r>
              <a:rPr lang="en-US" altLang="ko-KR" dirty="0"/>
              <a:t>error</a:t>
            </a:r>
            <a:r>
              <a:rPr lang="ko-KR" altLang="en-US" dirty="0"/>
              <a:t>가 줄어든 것을 볼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더 깊은 구조의 </a:t>
            </a:r>
            <a:r>
              <a:rPr lang="en-US" altLang="ko-KR" dirty="0"/>
              <a:t>layer</a:t>
            </a:r>
            <a:r>
              <a:rPr lang="ko-KR" altLang="en-US" dirty="0"/>
              <a:t>에서는 </a:t>
            </a:r>
            <a:r>
              <a:rPr lang="en-US" altLang="ko-KR" dirty="0"/>
              <a:t>error</a:t>
            </a:r>
            <a:r>
              <a:rPr lang="ko-KR" altLang="en-US" dirty="0"/>
              <a:t>가 더 줄어든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11D2-02F2-4D3E-A015-6B18A131CC1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3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11D2-02F2-4D3E-A015-6B18A131CC1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3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4E970-68A4-4F65-A1F1-B32F85BA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ADC05-3B60-4CC3-A2BF-7032B22D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ED58A-091D-46B6-BE3E-0625E1BD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DF2A-7948-4D24-90F0-2E1A6E5E750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6BB9B-0AFA-43F1-8FF2-D2B2F8F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5EBDF-B246-4CDE-B569-BAFFB83C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752C-8ABF-4553-A7DA-F48CCCEF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2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EA09-80C8-4BC9-9202-79E931A0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A0E0D2-D5D6-488A-93C4-57D3636E5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C6269-E56D-4B0B-A793-3C97DEDE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DF2A-7948-4D24-90F0-2E1A6E5E750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B534-EC49-4884-9092-EC73E938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67FFA-3F12-4991-BCB6-A8E4121D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752C-8ABF-4553-A7DA-F48CCCEF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C9F39A-A818-4E35-9446-3757EED91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AC64D-64F1-46B4-B614-745825A92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647C1-C477-4255-B179-D3005BF0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DF2A-7948-4D24-90F0-2E1A6E5E750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02E77-F553-48E3-A01B-EB4BCE2A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95B7-8885-41F7-AC7C-3574A2E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752C-8ABF-4553-A7DA-F48CCCEF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4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1D265-BF5B-46DC-9181-878F34CF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CACC6-76CA-408D-AEEB-6D67EB9D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E5E60-1C4D-4D2F-9E70-E58B38B6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DF2A-7948-4D24-90F0-2E1A6E5E750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B21ED-985F-43E9-8904-072DA4A3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21312-176D-4FA8-9678-739BB629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752C-8ABF-4553-A7DA-F48CCCEF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8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90A70-A249-431A-A43F-0A2FF1B8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54704-6C0A-458F-8A79-976909354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05F1A-3CCE-4980-AF0A-4C510DE3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DF2A-7948-4D24-90F0-2E1A6E5E750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AFB3A-3A31-4A2C-95D4-6D57815E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B0BAA-8972-4507-986D-FA6232EF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752C-8ABF-4553-A7DA-F48CCCEF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2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A84C0-F456-416B-9068-BC5C3685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AF4EE-0EE0-4557-8F78-31C7DCB2F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149C3-0FF4-4C12-9811-5F29EE8E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86BA2-8541-4855-9CEC-77BED20D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DF2A-7948-4D24-90F0-2E1A6E5E750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BD787-5A8E-4454-B8FF-376053A2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C62B-872B-4A65-8E7C-8743446D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752C-8ABF-4553-A7DA-F48CCCEF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7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56F46-EDC7-4AA1-AB33-5274595F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D7647-5998-429E-AB00-1FAC8E0CB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EC27D-5993-416E-95B5-6C1ACA1C3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DD400F-E63E-4864-8EC4-2DCC72B6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78EDA8-9A33-4E1B-94B3-CBD301D2B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E7D7C6-87BA-4974-8BC0-EF48453B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DF2A-7948-4D24-90F0-2E1A6E5E750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06C7F-6923-481A-A7E6-6FC3B334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FD50D4-BAD5-456A-81F4-F3776FCE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752C-8ABF-4553-A7DA-F48CCCEF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C4BD4-45AE-4634-805C-17E9DF33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CCA090-B44A-4CCA-9EE3-DDCE0F45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DF2A-7948-4D24-90F0-2E1A6E5E750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B07CA9-9C92-4753-B1D9-DB91F147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AEE351-1683-4E93-BD12-FE9C3455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752C-8ABF-4553-A7DA-F48CCCEF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3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FACB56-A0CE-4673-A1E7-B3285387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DF2A-7948-4D24-90F0-2E1A6E5E750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AF7514-0190-4093-9AE3-BBBDE43E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C45E85-E0D2-4128-8A9C-66A64F8B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752C-8ABF-4553-A7DA-F48CCCEF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5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25465-C138-4A28-AF9E-AA7A3465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6542F-7A50-457B-9603-088363F6B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1B8AF-1DBD-4541-90CF-26236025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26673-36DF-4EA8-AA50-A2A37A0C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DF2A-7948-4D24-90F0-2E1A6E5E750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C7FF8-CC37-4E55-9B02-02967518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2889B-1E44-4E30-B264-AAC847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752C-8ABF-4553-A7DA-F48CCCEF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9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7443A-6393-4AA2-8212-7DE701D9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8DF363-ECD5-4BEC-8CE3-D74255C6A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00F96F-0758-4070-92D0-23F26946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1BFEE-4A29-48D5-AA04-DA94C38A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DF2A-7948-4D24-90F0-2E1A6E5E750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277EFE-6CC0-4E6C-8B4E-F9A92670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B9889-26BC-409D-AA5C-D34EDE17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752C-8ABF-4553-A7DA-F48CCCEF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3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2F0660-EA18-478C-AE9A-2DCFECA2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6D72E-B688-4973-9AE7-0F520EEE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9E99A-4CA2-4E82-9CAE-1ACF7158C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DF2A-7948-4D24-90F0-2E1A6E5E750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56CB9-9EE7-4F06-B9E5-3872EB625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32EB6-17F2-4C24-B462-E25C76E09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752C-8ABF-4553-A7DA-F48CCCEF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5F256-4D6E-47C3-B966-20F7939A0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3" y="1775506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altLang="ko-KR" dirty="0"/>
              <a:t>Face Emotion Recognition</a:t>
            </a:r>
            <a:br>
              <a:rPr lang="en-US" altLang="ko-KR" dirty="0"/>
            </a:br>
            <a:r>
              <a:rPr lang="en-US" altLang="ko-KR" sz="3100" dirty="0"/>
              <a:t>&amp;</a:t>
            </a:r>
            <a:br>
              <a:rPr lang="en-US" altLang="ko-KR" dirty="0"/>
            </a:br>
            <a:r>
              <a:rPr lang="en-US" altLang="ko-KR" dirty="0"/>
              <a:t>Architecture of CNNs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E64FC3-B222-48BE-9752-1D1E431F8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43" y="4255181"/>
            <a:ext cx="9144000" cy="1655762"/>
          </a:xfrm>
        </p:spPr>
        <p:txBody>
          <a:bodyPr/>
          <a:lstStyle/>
          <a:p>
            <a:r>
              <a:rPr lang="en-US" altLang="ko-KR" dirty="0"/>
              <a:t>17.11.03</a:t>
            </a:r>
          </a:p>
          <a:p>
            <a:r>
              <a:rPr lang="en-US" altLang="ko-KR" dirty="0"/>
              <a:t>Jinkyung, 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2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F343-BC46-4089-8FC9-1ECC6AA9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 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E67DC-91A7-4D85-8BAF-A7520D85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Considering spatial correlation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이 높은 </a:t>
            </a:r>
            <a:r>
              <a:rPr lang="en-US" altLang="ko-KR" dirty="0">
                <a:sym typeface="Wingdings" panose="05000000000000000000" pitchFamily="2" charset="2"/>
              </a:rPr>
              <a:t>node</a:t>
            </a:r>
            <a:r>
              <a:rPr lang="ko-KR" altLang="en-US" dirty="0">
                <a:sym typeface="Wingdings" panose="05000000000000000000" pitchFamily="2" charset="2"/>
              </a:rPr>
              <a:t>끼리 </a:t>
            </a:r>
            <a:r>
              <a:rPr lang="en-US" altLang="ko-KR" dirty="0">
                <a:sym typeface="Wingdings" panose="05000000000000000000" pitchFamily="2" charset="2"/>
              </a:rPr>
              <a:t>cluster </a:t>
            </a:r>
            <a:r>
              <a:rPr lang="ko-KR" altLang="en-US" dirty="0">
                <a:sym typeface="Wingdings" panose="05000000000000000000" pitchFamily="2" charset="2"/>
              </a:rPr>
              <a:t>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연결을 </a:t>
            </a:r>
            <a:r>
              <a:rPr lang="en-US" altLang="ko-KR" dirty="0">
                <a:sym typeface="Wingdings" panose="05000000000000000000" pitchFamily="2" charset="2"/>
              </a:rPr>
              <a:t>sparse</a:t>
            </a:r>
            <a:r>
              <a:rPr lang="ko-KR" altLang="en-US" dirty="0">
                <a:sym typeface="Wingdings" panose="05000000000000000000" pitchFamily="2" charset="2"/>
              </a:rPr>
              <a:t>하게 할 수 있음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max pooling</a:t>
            </a:r>
            <a:r>
              <a:rPr lang="ko-KR" altLang="en-US" sz="2000" dirty="0">
                <a:sym typeface="Wingdings" panose="05000000000000000000" pitchFamily="2" charset="2"/>
              </a:rPr>
              <a:t>은 당시 </a:t>
            </a:r>
            <a:r>
              <a:rPr lang="en-US" altLang="ko-KR" sz="2000" dirty="0" err="1">
                <a:sym typeface="Wingdings" panose="05000000000000000000" pitchFamily="2" charset="2"/>
              </a:rPr>
              <a:t>cnn</a:t>
            </a:r>
            <a:r>
              <a:rPr lang="ko-KR" altLang="en-US" sz="2000" dirty="0">
                <a:sym typeface="Wingdings" panose="05000000000000000000" pitchFamily="2" charset="2"/>
              </a:rPr>
              <a:t>에서 </a:t>
            </a:r>
            <a:r>
              <a:rPr lang="en-US" altLang="ko-KR" sz="2000" dirty="0">
                <a:sym typeface="Wingdings" panose="05000000000000000000" pitchFamily="2" charset="2"/>
              </a:rPr>
              <a:t>max pooling</a:t>
            </a:r>
            <a:r>
              <a:rPr lang="ko-KR" altLang="en-US" sz="2000" dirty="0">
                <a:sym typeface="Wingdings" panose="05000000000000000000" pitchFamily="2" charset="2"/>
              </a:rPr>
              <a:t>이 잘 되니까 넣어보자 해서 들어가 있음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2CEEED-2C18-45B0-98B2-F48AA6A3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63" y="4031978"/>
            <a:ext cx="3390875" cy="2144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851B4C-466B-4F04-A48D-AA0457DA38B9}"/>
              </a:ext>
            </a:extLst>
          </p:cNvPr>
          <p:cNvSpPr txBox="1"/>
          <p:nvPr/>
        </p:nvSpPr>
        <p:spPr>
          <a:xfrm>
            <a:off x="9372600" y="5007428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err="1">
                <a:sym typeface="Wingdings" panose="05000000000000000000" pitchFamily="2" charset="2"/>
              </a:rPr>
              <a:t>연산량만</a:t>
            </a:r>
            <a:r>
              <a:rPr lang="ko-KR" altLang="en-US" dirty="0">
                <a:sym typeface="Wingdings" panose="05000000000000000000" pitchFamily="2" charset="2"/>
              </a:rPr>
              <a:t> 많아지게 </a:t>
            </a:r>
            <a:r>
              <a:rPr lang="ko-KR" altLang="en-US" dirty="0" err="1">
                <a:sym typeface="Wingdings" panose="05000000000000000000" pitchFamily="2" charset="2"/>
              </a:rPr>
              <a:t>되잖아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layer-by-layer </a:t>
            </a:r>
            <a:r>
              <a:rPr lang="ko-KR" altLang="en-US" dirty="0">
                <a:sym typeface="Wingdings" panose="05000000000000000000" pitchFamily="2" charset="2"/>
              </a:rPr>
              <a:t>구조를 유지하면서 </a:t>
            </a:r>
            <a:r>
              <a:rPr lang="ko-KR" altLang="en-US" dirty="0" err="1">
                <a:sym typeface="Wingdings" panose="05000000000000000000" pitchFamily="2" charset="2"/>
              </a:rPr>
              <a:t>연산량</a:t>
            </a:r>
            <a:r>
              <a:rPr lang="ko-KR" altLang="en-US" dirty="0">
                <a:sym typeface="Wingdings" panose="05000000000000000000" pitchFamily="2" charset="2"/>
              </a:rPr>
              <a:t> 줄여보자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8D8F62-DA9A-4E37-8561-F2D7FDCCE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" t="8731" r="50000" b="15672"/>
          <a:stretch/>
        </p:blipFill>
        <p:spPr>
          <a:xfrm>
            <a:off x="4343401" y="3950516"/>
            <a:ext cx="5178003" cy="23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6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1E3E7-FF24-4938-93B3-62978ECD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73241-E489-407F-BFBA-13FD8F88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1x1 convolution</a:t>
            </a:r>
            <a:r>
              <a:rPr lang="ko-KR" altLang="en-US" dirty="0"/>
              <a:t>을 사용하여 </a:t>
            </a:r>
            <a:r>
              <a:rPr lang="en-US" altLang="ko-KR" dirty="0"/>
              <a:t>channel domain </a:t>
            </a:r>
            <a:r>
              <a:rPr lang="ko-KR" altLang="en-US" dirty="0"/>
              <a:t>을 줄인 후 </a:t>
            </a:r>
            <a:r>
              <a:rPr lang="en-US" altLang="ko-KR" dirty="0"/>
              <a:t>convolution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en-US" altLang="ko-KR" dirty="0" err="1"/>
              <a:t>NiN</a:t>
            </a:r>
            <a:r>
              <a:rPr lang="en-US" altLang="ko-KR" dirty="0"/>
              <a:t>(Network in Network)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190314-0482-4D16-A7DB-773D1F22058C}"/>
              </a:ext>
            </a:extLst>
          </p:cNvPr>
          <p:cNvGrpSpPr/>
          <p:nvPr/>
        </p:nvGrpSpPr>
        <p:grpSpPr>
          <a:xfrm>
            <a:off x="2588985" y="3153310"/>
            <a:ext cx="6458858" cy="3510562"/>
            <a:chOff x="2728685" y="3178710"/>
            <a:chExt cx="6458858" cy="3510562"/>
          </a:xfrm>
        </p:grpSpPr>
        <p:pic>
          <p:nvPicPr>
            <p:cNvPr id="2050" name="Picture 2" descr="figure.1">
              <a:extLst>
                <a:ext uri="{FF2B5EF4-FFF2-40B4-BE49-F238E27FC236}">
                  <a16:creationId xmlns:a16="http://schemas.microsoft.com/office/drawing/2014/main" id="{6400BFF5-CDE6-4F7C-BC41-322527A56F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67" b="15724"/>
            <a:stretch/>
          </p:blipFill>
          <p:spPr bwMode="auto">
            <a:xfrm>
              <a:off x="2728685" y="3178710"/>
              <a:ext cx="6458858" cy="351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A40436-AB38-4B80-AB8E-222351EF8412}"/>
                </a:ext>
              </a:extLst>
            </p:cNvPr>
            <p:cNvSpPr/>
            <p:nvPr/>
          </p:nvSpPr>
          <p:spPr>
            <a:xfrm>
              <a:off x="4559300" y="5181600"/>
              <a:ext cx="1282700" cy="609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CBC1A8-EFB8-4B04-B9AB-438A65F75758}"/>
                </a:ext>
              </a:extLst>
            </p:cNvPr>
            <p:cNvSpPr/>
            <p:nvPr/>
          </p:nvSpPr>
          <p:spPr>
            <a:xfrm>
              <a:off x="6054272" y="5181600"/>
              <a:ext cx="1282700" cy="609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8687E1F-9D7D-430D-B142-84379BC31851}"/>
                </a:ext>
              </a:extLst>
            </p:cNvPr>
            <p:cNvSpPr/>
            <p:nvPr/>
          </p:nvSpPr>
          <p:spPr>
            <a:xfrm>
              <a:off x="7645400" y="4413250"/>
              <a:ext cx="1282700" cy="609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06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41ED8-5C9B-4653-85A5-3DA677B7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127436-6714-4086-8147-4E795EAA3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862" y="1472974"/>
            <a:ext cx="8972448" cy="477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EE1BF3-779F-4DC6-B484-459E77016063}"/>
              </a:ext>
            </a:extLst>
          </p:cNvPr>
          <p:cNvSpPr/>
          <p:nvPr/>
        </p:nvSpPr>
        <p:spPr>
          <a:xfrm>
            <a:off x="1738086" y="2779486"/>
            <a:ext cx="8799286" cy="4572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089ED4-0D20-4A59-B75F-78BB2614BCD4}"/>
              </a:ext>
            </a:extLst>
          </p:cNvPr>
          <p:cNvSpPr/>
          <p:nvPr/>
        </p:nvSpPr>
        <p:spPr>
          <a:xfrm>
            <a:off x="1738086" y="3480524"/>
            <a:ext cx="8799286" cy="114046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A37188-C68A-4162-B94D-83F61B98BB1F}"/>
              </a:ext>
            </a:extLst>
          </p:cNvPr>
          <p:cNvSpPr/>
          <p:nvPr/>
        </p:nvSpPr>
        <p:spPr>
          <a:xfrm>
            <a:off x="1738086" y="4821281"/>
            <a:ext cx="8799286" cy="4572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A6FE3-CEBE-401B-9CB1-3F27E44E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1x1 conv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36A7E-A118-4411-BCB7-7C694DFC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54"/>
            <a:ext cx="10515600" cy="1703762"/>
          </a:xfrm>
        </p:spPr>
        <p:txBody>
          <a:bodyPr>
            <a:normAutofit/>
          </a:bodyPr>
          <a:lstStyle/>
          <a:p>
            <a:r>
              <a:rPr lang="en-US" altLang="ko-KR"/>
              <a:t>Dimension </a:t>
            </a:r>
            <a:r>
              <a:rPr lang="en-US" altLang="ko-KR" dirty="0"/>
              <a:t>Reduction(network</a:t>
            </a:r>
            <a:r>
              <a:rPr lang="ko-KR" altLang="en-US" dirty="0"/>
              <a:t>의 </a:t>
            </a:r>
            <a:r>
              <a:rPr lang="en-US" altLang="ko-KR" dirty="0"/>
              <a:t>filter </a:t>
            </a:r>
            <a:r>
              <a:rPr lang="ko-KR" altLang="en-US" dirty="0"/>
              <a:t>들끼리 </a:t>
            </a:r>
            <a:r>
              <a:rPr lang="en-US" altLang="ko-KR" dirty="0"/>
              <a:t>highly correlated </a:t>
            </a:r>
            <a:r>
              <a:rPr lang="ko-KR" altLang="en-US" dirty="0"/>
              <a:t>되어 있으므로 </a:t>
            </a:r>
            <a:r>
              <a:rPr lang="en-US" altLang="ko-KR" dirty="0"/>
              <a:t>= channel</a:t>
            </a:r>
            <a:r>
              <a:rPr lang="ko-KR" altLang="en-US" dirty="0"/>
              <a:t>을 줄여도 </a:t>
            </a:r>
            <a:r>
              <a:rPr lang="en-US" altLang="ko-KR" dirty="0"/>
              <a:t>representation</a:t>
            </a:r>
            <a:r>
              <a:rPr lang="ko-KR" altLang="en-US" dirty="0"/>
              <a:t>에 문제 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Bottleneck Architecture</a:t>
            </a:r>
            <a:r>
              <a:rPr lang="ko-KR" altLang="en-US" dirty="0"/>
              <a:t>에 사용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2491EC-3EAE-4EB1-B7B8-CC088C8BF941}"/>
              </a:ext>
            </a:extLst>
          </p:cNvPr>
          <p:cNvSpPr txBox="1">
            <a:spLocks/>
          </p:cNvSpPr>
          <p:nvPr/>
        </p:nvSpPr>
        <p:spPr>
          <a:xfrm>
            <a:off x="838200" y="34344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5x5 conv </a:t>
            </a:r>
            <a:r>
              <a:rPr lang="en-US" altLang="ko-KR" dirty="0">
                <a:sym typeface="Wingdings" panose="05000000000000000000" pitchFamily="2" charset="2"/>
              </a:rPr>
              <a:t> (3x3) + (3x3)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30B5901-38FB-4625-92E5-721DCF122DF8}"/>
              </a:ext>
            </a:extLst>
          </p:cNvPr>
          <p:cNvSpPr txBox="1">
            <a:spLocks/>
          </p:cNvSpPr>
          <p:nvPr/>
        </p:nvSpPr>
        <p:spPr>
          <a:xfrm>
            <a:off x="838200" y="4703650"/>
            <a:ext cx="10515600" cy="143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Representational power of NN↑</a:t>
            </a:r>
          </a:p>
          <a:p>
            <a:r>
              <a:rPr lang="en-US" altLang="ko-KR" dirty="0"/>
              <a:t>Computational Cost ↓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2AF31B-8983-441E-B746-071F7F287628}"/>
              </a:ext>
            </a:extLst>
          </p:cNvPr>
          <p:cNvGrpSpPr/>
          <p:nvPr/>
        </p:nvGrpSpPr>
        <p:grpSpPr>
          <a:xfrm>
            <a:off x="8142285" y="4531406"/>
            <a:ext cx="2486480" cy="1328092"/>
            <a:chOff x="8642348" y="3089422"/>
            <a:chExt cx="2486480" cy="13280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A92D4D-53CE-434D-8006-5510F909ACA0}"/>
                </a:ext>
              </a:extLst>
            </p:cNvPr>
            <p:cNvSpPr/>
            <p:nvPr/>
          </p:nvSpPr>
          <p:spPr>
            <a:xfrm>
              <a:off x="8642348" y="3490298"/>
              <a:ext cx="805543" cy="591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5x5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15CA0C-81FC-4C92-9AB0-86C16F1CD6C2}"/>
                </a:ext>
              </a:extLst>
            </p:cNvPr>
            <p:cNvSpPr/>
            <p:nvPr/>
          </p:nvSpPr>
          <p:spPr>
            <a:xfrm>
              <a:off x="10323285" y="3826138"/>
              <a:ext cx="805543" cy="591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3x3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E2E1E1-4A31-4B3E-BDC4-2A12C6DE18F0}"/>
                </a:ext>
              </a:extLst>
            </p:cNvPr>
            <p:cNvSpPr/>
            <p:nvPr/>
          </p:nvSpPr>
          <p:spPr>
            <a:xfrm>
              <a:off x="10323285" y="3089422"/>
              <a:ext cx="805543" cy="591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3x3</a:t>
              </a:r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B349938D-0131-4E38-AC66-F90A137E9834}"/>
                </a:ext>
              </a:extLst>
            </p:cNvPr>
            <p:cNvSpPr/>
            <p:nvPr/>
          </p:nvSpPr>
          <p:spPr>
            <a:xfrm>
              <a:off x="9639300" y="3680798"/>
              <a:ext cx="459013" cy="15680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7BCA4C7-E6C4-466F-A15E-6501F7E1F19E}"/>
                </a:ext>
              </a:extLst>
            </p:cNvPr>
            <p:cNvCxnSpPr>
              <a:stCxn id="11" idx="0"/>
              <a:endCxn id="12" idx="2"/>
            </p:cNvCxnSpPr>
            <p:nvPr/>
          </p:nvCxnSpPr>
          <p:spPr>
            <a:xfrm flipV="1">
              <a:off x="10726057" y="3680798"/>
              <a:ext cx="0" cy="145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338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4E3B0-99E7-493F-9160-B60CA25D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Inception–v2, v3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56B5F7-E75F-42E8-A778-01E41D97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(a) convolution factorization</a:t>
            </a:r>
          </a:p>
          <a:p>
            <a:r>
              <a:rPr lang="en-US" altLang="ko-KR" dirty="0"/>
              <a:t>(b) asymmetric convolution factorization </a:t>
            </a:r>
            <a:r>
              <a:rPr lang="en-US" altLang="ko-KR" dirty="0" err="1"/>
              <a:t>NxN</a:t>
            </a:r>
            <a:r>
              <a:rPr lang="en-US" altLang="ko-KR" dirty="0"/>
              <a:t>=(Nx1)(1xN)</a:t>
            </a:r>
          </a:p>
          <a:p>
            <a:r>
              <a:rPr lang="en-US" altLang="ko-KR" dirty="0"/>
              <a:t>(c) parallel computation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2F0AF9-FE01-4821-95E1-6CEAEDC0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7" y="3370263"/>
            <a:ext cx="1562100" cy="2152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5FCBC6-CB2D-496F-9A1B-D6C840398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41701"/>
            <a:ext cx="2562225" cy="2009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5F20D2-7309-4041-9A34-1D5F0854E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48" y="3333751"/>
            <a:ext cx="3233989" cy="21891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9B0DAD5-BCE9-44EE-91BA-070FB23C7A1D}"/>
              </a:ext>
            </a:extLst>
          </p:cNvPr>
          <p:cNvSpPr/>
          <p:nvPr/>
        </p:nvSpPr>
        <p:spPr>
          <a:xfrm>
            <a:off x="1855457" y="5586413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(a)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6E61BF-AFCF-445E-98AD-5580D210A3AA}"/>
              </a:ext>
            </a:extLst>
          </p:cNvPr>
          <p:cNvSpPr/>
          <p:nvPr/>
        </p:nvSpPr>
        <p:spPr>
          <a:xfrm>
            <a:off x="4493882" y="5586413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(b)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AB65DD-92B7-4BC1-96A5-F0131D6E86FC}"/>
              </a:ext>
            </a:extLst>
          </p:cNvPr>
          <p:cNvSpPr/>
          <p:nvPr/>
        </p:nvSpPr>
        <p:spPr>
          <a:xfrm>
            <a:off x="7649503" y="5522913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(c) 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578E64-D234-49C6-9923-37B437D74E57}"/>
              </a:ext>
            </a:extLst>
          </p:cNvPr>
          <p:cNvGrpSpPr/>
          <p:nvPr/>
        </p:nvGrpSpPr>
        <p:grpSpPr>
          <a:xfrm>
            <a:off x="2383166" y="2070577"/>
            <a:ext cx="7792924" cy="3294618"/>
            <a:chOff x="4137138" y="3333751"/>
            <a:chExt cx="7792924" cy="329461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69FD37-A76D-4591-9E98-ADFAAE375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3001"/>
            <a:stretch/>
          </p:blipFill>
          <p:spPr>
            <a:xfrm>
              <a:off x="4223113" y="3333751"/>
              <a:ext cx="7706949" cy="326257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0579959-45A8-426D-8CA2-AD90D47DD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9018"/>
            <a:stretch/>
          </p:blipFill>
          <p:spPr>
            <a:xfrm>
              <a:off x="4137138" y="6163035"/>
              <a:ext cx="7706949" cy="465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38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56FB7-3672-40CA-BE30-C4383704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X</a:t>
            </a:r>
            <a:r>
              <a:rPr lang="en-US" altLang="ko-KR" dirty="0" err="1"/>
              <a:t>ception</a:t>
            </a:r>
            <a:r>
              <a:rPr lang="en-US" altLang="ko-KR" dirty="0"/>
              <a:t> </a:t>
            </a:r>
            <a:r>
              <a:rPr lang="en-US" altLang="ko-KR" sz="4000" dirty="0"/>
              <a:t>=extreme Inception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545D6-C654-486F-B582-4A85E4B3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20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cross-channel correlation(1x1 conv)</a:t>
            </a:r>
            <a:r>
              <a:rPr lang="ko-KR" altLang="en-US" sz="2400" dirty="0"/>
              <a:t> 과 </a:t>
            </a:r>
            <a:r>
              <a:rPr lang="en-US" altLang="ko-KR" sz="2400" dirty="0"/>
              <a:t>spatial</a:t>
            </a:r>
            <a:r>
              <a:rPr lang="ko-KR" altLang="en-US" sz="2400" dirty="0"/>
              <a:t> </a:t>
            </a:r>
            <a:r>
              <a:rPr lang="en-US" altLang="ko-KR" sz="2400" dirty="0"/>
              <a:t>correlation(3x3, 5x5 conv)</a:t>
            </a:r>
            <a:r>
              <a:rPr lang="ko-KR" altLang="en-US" sz="2400" dirty="0"/>
              <a:t> 을 나누어 학습할 수 있는 </a:t>
            </a:r>
            <a:r>
              <a:rPr lang="en-US" altLang="ko-KR" sz="2400" dirty="0"/>
              <a:t>Inception module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spatial correlation</a:t>
            </a:r>
            <a:r>
              <a:rPr lang="ko-KR" altLang="en-US" sz="2400" dirty="0"/>
              <a:t>은 잘 표현하지만</a:t>
            </a:r>
            <a:r>
              <a:rPr lang="en-US" altLang="ko-KR" sz="2400" dirty="0"/>
              <a:t>, cross-channel correlation</a:t>
            </a:r>
            <a:r>
              <a:rPr lang="ko-KR" altLang="en-US" sz="2400" dirty="0"/>
              <a:t> 은 </a:t>
            </a:r>
            <a:r>
              <a:rPr lang="en-US" altLang="ko-KR" sz="2400" dirty="0"/>
              <a:t>weighted sum </a:t>
            </a:r>
            <a:r>
              <a:rPr lang="ko-KR" altLang="en-US" sz="2400" dirty="0"/>
              <a:t>으로 나타내기 때문에 </a:t>
            </a:r>
            <a:r>
              <a:rPr lang="en-US" altLang="ko-KR" sz="2400" dirty="0"/>
              <a:t>feature </a:t>
            </a:r>
            <a:r>
              <a:rPr lang="ko-KR" altLang="en-US" sz="2400" dirty="0"/>
              <a:t>사이의 </a:t>
            </a:r>
            <a:r>
              <a:rPr lang="en-US" altLang="ko-KR" sz="2400" dirty="0"/>
              <a:t>redundancy </a:t>
            </a:r>
            <a:r>
              <a:rPr lang="ko-KR" altLang="en-US" sz="2400" dirty="0"/>
              <a:t>가 많음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 1x1 conv </a:t>
            </a:r>
            <a:r>
              <a:rPr lang="ko-KR" altLang="en-US" sz="2400" dirty="0">
                <a:sym typeface="Wingdings" panose="05000000000000000000" pitchFamily="2" charset="2"/>
              </a:rPr>
              <a:t>를 사용해서 </a:t>
            </a:r>
            <a:r>
              <a:rPr lang="en-US" altLang="ko-KR" sz="2400" dirty="0">
                <a:sym typeface="Wingdings" panose="05000000000000000000" pitchFamily="2" charset="2"/>
              </a:rPr>
              <a:t>cross-channel correlation</a:t>
            </a:r>
            <a:r>
              <a:rPr lang="ko-KR" altLang="en-US" sz="2400" dirty="0">
                <a:sym typeface="Wingdings" panose="05000000000000000000" pitchFamily="2" charset="2"/>
              </a:rPr>
              <a:t>을 잘 보이게 하자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F4F6E0A7-3457-4010-8C6F-04F31025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748" y="2534282"/>
            <a:ext cx="7017104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2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56FB7-3672-40CA-BE30-C4383704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X</a:t>
            </a:r>
            <a:r>
              <a:rPr lang="en-US" altLang="ko-KR" dirty="0" err="1"/>
              <a:t>ception</a:t>
            </a:r>
            <a:r>
              <a:rPr lang="en-US" altLang="ko-KR" sz="3600" dirty="0" err="1"/>
              <a:t>:Depthwise</a:t>
            </a:r>
            <a:r>
              <a:rPr lang="en-US" altLang="ko-KR" sz="3600" dirty="0"/>
              <a:t> Separable 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545D6-C654-486F-B582-4A85E4B3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1x1 conv </a:t>
            </a:r>
            <a:r>
              <a:rPr lang="ko-KR" altLang="en-US" dirty="0"/>
              <a:t>연산 후 </a:t>
            </a:r>
            <a:r>
              <a:rPr lang="en-US" altLang="ko-KR" dirty="0"/>
              <a:t>ReLU</a:t>
            </a:r>
            <a:r>
              <a:rPr lang="ko-KR" altLang="en-US" dirty="0"/>
              <a:t> 를 통해</a:t>
            </a:r>
            <a:r>
              <a:rPr lang="en-US" altLang="ko-KR" dirty="0"/>
              <a:t> non-linearity </a:t>
            </a:r>
            <a:r>
              <a:rPr lang="ko-KR" altLang="en-US" dirty="0"/>
              <a:t>적용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cross-channel </a:t>
            </a:r>
            <a:r>
              <a:rPr lang="ko-KR" altLang="en-US" dirty="0"/>
              <a:t>과 </a:t>
            </a:r>
            <a:r>
              <a:rPr lang="en-US" altLang="ko-KR" dirty="0"/>
              <a:t>spatial correlation </a:t>
            </a:r>
            <a:r>
              <a:rPr lang="ko-KR" altLang="en-US" dirty="0"/>
              <a:t>의 역할을 완전히 분리</a:t>
            </a:r>
            <a:endParaRPr lang="en-US" altLang="ko-KR" dirty="0"/>
          </a:p>
          <a:p>
            <a:r>
              <a:rPr lang="en-US" altLang="ko-KR" dirty="0"/>
              <a:t>deep feature spaces </a:t>
            </a:r>
            <a:r>
              <a:rPr lang="ko-KR" altLang="en-US" dirty="0"/>
              <a:t>에서 </a:t>
            </a:r>
            <a:r>
              <a:rPr lang="en-US" altLang="ko-KR" dirty="0"/>
              <a:t>non-linearity</a:t>
            </a:r>
            <a:r>
              <a:rPr lang="ko-KR" altLang="en-US" dirty="0"/>
              <a:t>를 사용했을 때 더 좋은 결과를 보임</a:t>
            </a:r>
            <a:r>
              <a:rPr lang="en-US" altLang="ko-KR" dirty="0"/>
              <a:t>.(empirically)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F9DC5DF-5328-40D0-9151-6110F3156CD9}"/>
              </a:ext>
            </a:extLst>
          </p:cNvPr>
          <p:cNvGrpSpPr/>
          <p:nvPr/>
        </p:nvGrpSpPr>
        <p:grpSpPr>
          <a:xfrm>
            <a:off x="2678797" y="3749672"/>
            <a:ext cx="6311891" cy="2263327"/>
            <a:chOff x="2940054" y="3550100"/>
            <a:chExt cx="6311891" cy="22633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ABFFEE4-D679-4853-9BD8-10B826F0064C}"/>
                </a:ext>
              </a:extLst>
            </p:cNvPr>
            <p:cNvSpPr/>
            <p:nvPr/>
          </p:nvSpPr>
          <p:spPr>
            <a:xfrm>
              <a:off x="7306346" y="4146170"/>
              <a:ext cx="776514" cy="385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3x3</a:t>
              </a:r>
              <a:endParaRPr lang="ko-KR" altLang="en-US" sz="1600" b="1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5847CF5-A88A-4274-A6D6-7D17F29D5618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7694603" y="4531330"/>
              <a:ext cx="0" cy="208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659B09-80D2-408A-B20D-F61AE2F5FFC7}"/>
                </a:ext>
              </a:extLst>
            </p:cNvPr>
            <p:cNvSpPr/>
            <p:nvPr/>
          </p:nvSpPr>
          <p:spPr>
            <a:xfrm>
              <a:off x="6212334" y="4146170"/>
              <a:ext cx="776514" cy="385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3x3</a:t>
              </a:r>
              <a:endParaRPr lang="ko-KR" altLang="en-US" sz="1600" b="1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FD2E984-3F27-4517-B7BF-A99742F0A46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6600591" y="4531330"/>
              <a:ext cx="12701" cy="222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40060C-01E6-45E8-B06A-224A22227163}"/>
                </a:ext>
              </a:extLst>
            </p:cNvPr>
            <p:cNvSpPr/>
            <p:nvPr/>
          </p:nvSpPr>
          <p:spPr>
            <a:xfrm>
              <a:off x="5131023" y="4146170"/>
              <a:ext cx="776514" cy="385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3x3</a:t>
              </a:r>
              <a:endParaRPr lang="ko-KR" altLang="en-US" sz="1600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80A8D2-1D22-4911-8E85-133E2DA09D78}"/>
                </a:ext>
              </a:extLst>
            </p:cNvPr>
            <p:cNvSpPr/>
            <p:nvPr/>
          </p:nvSpPr>
          <p:spPr>
            <a:xfrm>
              <a:off x="2940054" y="4739625"/>
              <a:ext cx="6311891" cy="116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03E73AE-4D58-4EA7-B130-7068568EF724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5519280" y="4531330"/>
              <a:ext cx="0" cy="20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3460D04-FADF-47FA-A2DD-4A08D4E61AFB}"/>
                </a:ext>
              </a:extLst>
            </p:cNvPr>
            <p:cNvSpPr/>
            <p:nvPr/>
          </p:nvSpPr>
          <p:spPr>
            <a:xfrm>
              <a:off x="5167087" y="5600746"/>
              <a:ext cx="1857825" cy="2126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Input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BA5CF6-84CF-419C-96FC-1712058685AC}"/>
                </a:ext>
              </a:extLst>
            </p:cNvPr>
            <p:cNvSpPr/>
            <p:nvPr/>
          </p:nvSpPr>
          <p:spPr>
            <a:xfrm>
              <a:off x="5131023" y="3550100"/>
              <a:ext cx="1857825" cy="2126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/>
                <a:t>Concat</a:t>
              </a:r>
              <a:endParaRPr lang="ko-KR" altLang="en-US" sz="1600" b="1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E006EA-F646-49C1-B2C9-C7793B4D5A96}"/>
                </a:ext>
              </a:extLst>
            </p:cNvPr>
            <p:cNvCxnSpPr>
              <a:stCxn id="11" idx="0"/>
              <a:endCxn id="15" idx="2"/>
            </p:cNvCxnSpPr>
            <p:nvPr/>
          </p:nvCxnSpPr>
          <p:spPr>
            <a:xfrm flipV="1">
              <a:off x="5519280" y="3762781"/>
              <a:ext cx="540656" cy="38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AD47F95-1E30-4018-A876-DA80CEC303CF}"/>
                </a:ext>
              </a:extLst>
            </p:cNvPr>
            <p:cNvCxnSpPr>
              <a:stCxn id="9" idx="0"/>
              <a:endCxn id="15" idx="2"/>
            </p:cNvCxnSpPr>
            <p:nvPr/>
          </p:nvCxnSpPr>
          <p:spPr>
            <a:xfrm flipH="1" flipV="1">
              <a:off x="6059936" y="3762781"/>
              <a:ext cx="540655" cy="38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D8BD561-54E2-4242-92F3-15237470B0F3}"/>
                </a:ext>
              </a:extLst>
            </p:cNvPr>
            <p:cNvCxnSpPr>
              <a:stCxn id="7" idx="0"/>
              <a:endCxn id="15" idx="2"/>
            </p:cNvCxnSpPr>
            <p:nvPr/>
          </p:nvCxnSpPr>
          <p:spPr>
            <a:xfrm flipH="1" flipV="1">
              <a:off x="6059936" y="3762781"/>
              <a:ext cx="1634667" cy="383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766899-E9E3-4C74-BF32-EFA520F8714B}"/>
                </a:ext>
              </a:extLst>
            </p:cNvPr>
            <p:cNvSpPr/>
            <p:nvPr/>
          </p:nvSpPr>
          <p:spPr>
            <a:xfrm>
              <a:off x="5707743" y="5097070"/>
              <a:ext cx="776514" cy="385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1x1</a:t>
              </a:r>
              <a:endParaRPr lang="ko-KR" altLang="en-US" sz="1600" b="1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BF87AF-790E-472B-BAAB-DA090B1C8FE9}"/>
                </a:ext>
              </a:extLst>
            </p:cNvPr>
            <p:cNvCxnSpPr>
              <a:cxnSpLocks/>
              <a:stCxn id="19" idx="0"/>
              <a:endCxn id="12" idx="2"/>
            </p:cNvCxnSpPr>
            <p:nvPr/>
          </p:nvCxnSpPr>
          <p:spPr>
            <a:xfrm flipV="1">
              <a:off x="6096000" y="4856468"/>
              <a:ext cx="0" cy="240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DE9869D-6FFC-4772-B15C-BEAB16F8D3C9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flipV="1">
              <a:off x="6096000" y="5482230"/>
              <a:ext cx="0" cy="118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DE34CF-32BF-4A95-938D-DBEECC9E4DBC}"/>
                </a:ext>
              </a:extLst>
            </p:cNvPr>
            <p:cNvSpPr/>
            <p:nvPr/>
          </p:nvSpPr>
          <p:spPr>
            <a:xfrm>
              <a:off x="8475431" y="4146170"/>
              <a:ext cx="776514" cy="385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3x3</a:t>
              </a:r>
              <a:endParaRPr lang="ko-KR" altLang="en-US" sz="1600" b="1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F82EF89-5132-4E5F-ABCD-BDCE0BDD51C2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8863688" y="4531330"/>
              <a:ext cx="0" cy="208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986F3A9-0510-4C34-8EDA-37598193E98D}"/>
                </a:ext>
              </a:extLst>
            </p:cNvPr>
            <p:cNvSpPr/>
            <p:nvPr/>
          </p:nvSpPr>
          <p:spPr>
            <a:xfrm>
              <a:off x="4021365" y="4149922"/>
              <a:ext cx="776514" cy="385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3x3</a:t>
              </a:r>
              <a:endParaRPr lang="ko-KR" altLang="en-US" sz="1600" b="1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D64C87B-1815-4069-8E71-7E40617D50DD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H="1" flipV="1">
              <a:off x="4409622" y="4535082"/>
              <a:ext cx="6350" cy="208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32EF1F-A896-4A9F-8FD3-E5C7E1275803}"/>
                </a:ext>
              </a:extLst>
            </p:cNvPr>
            <p:cNvSpPr/>
            <p:nvPr/>
          </p:nvSpPr>
          <p:spPr>
            <a:xfrm>
              <a:off x="2940054" y="4149922"/>
              <a:ext cx="776514" cy="385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3x3</a:t>
              </a:r>
              <a:endParaRPr lang="ko-KR" altLang="en-US" sz="1600" b="1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F80255B-7A50-4BE4-ADCD-37F6662EC5A4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328311" y="4535082"/>
              <a:ext cx="0" cy="20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D8EA776-A5D3-4B71-A665-516B8C42E752}"/>
                </a:ext>
              </a:extLst>
            </p:cNvPr>
            <p:cNvCxnSpPr>
              <a:stCxn id="24" idx="0"/>
              <a:endCxn id="15" idx="2"/>
            </p:cNvCxnSpPr>
            <p:nvPr/>
          </p:nvCxnSpPr>
          <p:spPr>
            <a:xfrm flipV="1">
              <a:off x="4409622" y="3762781"/>
              <a:ext cx="1650314" cy="387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E832649-7CE1-4E5F-AB50-4596379F575F}"/>
                </a:ext>
              </a:extLst>
            </p:cNvPr>
            <p:cNvCxnSpPr>
              <a:stCxn id="26" idx="0"/>
              <a:endCxn id="15" idx="2"/>
            </p:cNvCxnSpPr>
            <p:nvPr/>
          </p:nvCxnSpPr>
          <p:spPr>
            <a:xfrm flipV="1">
              <a:off x="3328311" y="3762781"/>
              <a:ext cx="2731625" cy="387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84D2D20-6750-4177-9BE4-4CCDC259BB02}"/>
                </a:ext>
              </a:extLst>
            </p:cNvPr>
            <p:cNvCxnSpPr>
              <a:stCxn id="22" idx="0"/>
              <a:endCxn id="15" idx="2"/>
            </p:cNvCxnSpPr>
            <p:nvPr/>
          </p:nvCxnSpPr>
          <p:spPr>
            <a:xfrm flipH="1" flipV="1">
              <a:off x="6059936" y="3762781"/>
              <a:ext cx="2803752" cy="38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07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3A7C267-5817-494C-84D8-AAAE68378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346" y="1176336"/>
            <a:ext cx="7870372" cy="55102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B56FB7-3672-40CA-BE30-C4383704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X</a:t>
            </a:r>
            <a:r>
              <a:rPr lang="en-US" altLang="ko-KR" dirty="0" err="1"/>
              <a:t>ception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871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56FB7-3672-40CA-BE30-C4383704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X</a:t>
            </a:r>
            <a:r>
              <a:rPr lang="en-US" altLang="ko-KR" dirty="0" err="1"/>
              <a:t>ception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545D6-C654-486F-B582-4A85E4B3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27" y="4310743"/>
            <a:ext cx="8131629" cy="1698171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계산량</a:t>
            </a:r>
            <a:r>
              <a:rPr lang="en-US" altLang="ko-KR" sz="2400" dirty="0"/>
              <a:t>, parameter</a:t>
            </a:r>
            <a:r>
              <a:rPr lang="ko-KR" altLang="en-US" sz="2400" dirty="0"/>
              <a:t> 수를 줄이면서</a:t>
            </a:r>
            <a:r>
              <a:rPr lang="en-US" altLang="ko-KR" sz="2400" dirty="0"/>
              <a:t> </a:t>
            </a:r>
            <a:r>
              <a:rPr lang="ko-KR" altLang="en-US" sz="2400" dirty="0"/>
              <a:t>큰 이미지 인식의 고속화 가능</a:t>
            </a:r>
            <a:endParaRPr lang="en-US" altLang="ko-KR" sz="2400" dirty="0"/>
          </a:p>
          <a:p>
            <a:r>
              <a:rPr lang="en-US" altLang="ko-KR" sz="2400" b="1" dirty="0"/>
              <a:t>sparse</a:t>
            </a:r>
            <a:r>
              <a:rPr lang="en-US" altLang="ko-KR" sz="2400" dirty="0"/>
              <a:t> connection</a:t>
            </a:r>
            <a:r>
              <a:rPr lang="ko-KR" altLang="en-US" sz="2400" dirty="0"/>
              <a:t>을 만들고</a:t>
            </a:r>
            <a:r>
              <a:rPr lang="en-US" altLang="ko-KR" sz="2400" dirty="0"/>
              <a:t>, </a:t>
            </a:r>
            <a:r>
              <a:rPr lang="en-US" altLang="ko-KR" sz="2400" b="1" dirty="0"/>
              <a:t>correlation</a:t>
            </a:r>
            <a:r>
              <a:rPr lang="ko-KR" altLang="en-US" sz="2400" dirty="0"/>
              <a:t>이 높은 것끼리 묶으면 좋은 결과가 나올 것이다 라는 가정 하에 나옴 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9A188A7-2C18-4C3C-96F6-EA44256F52D2}"/>
              </a:ext>
            </a:extLst>
          </p:cNvPr>
          <p:cNvSpPr/>
          <p:nvPr/>
        </p:nvSpPr>
        <p:spPr>
          <a:xfrm>
            <a:off x="1930401" y="4310743"/>
            <a:ext cx="1248228" cy="682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444551-D21C-4DE1-8503-8AEFD54E1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1"/>
          <a:stretch/>
        </p:blipFill>
        <p:spPr>
          <a:xfrm>
            <a:off x="474635" y="2166030"/>
            <a:ext cx="5407988" cy="1666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E2B1B-B3AB-4638-8688-574EE54FEF1D}"/>
              </a:ext>
            </a:extLst>
          </p:cNvPr>
          <p:cNvSpPr txBox="1"/>
          <p:nvPr/>
        </p:nvSpPr>
        <p:spPr>
          <a:xfrm>
            <a:off x="835477" y="1677247"/>
            <a:ext cx="285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ImageNet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F16231-AD05-40CB-844B-BD793115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53" y="2514600"/>
            <a:ext cx="4821147" cy="10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E2AF6-C1FC-4A73-910B-1A4C665D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6FC82-ED6C-4BAF-8A1D-3CD55460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가 깊어지면서 생기는 성능 저하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H(x)</a:t>
            </a:r>
            <a:r>
              <a:rPr lang="ko-KR" altLang="en-US" dirty="0">
                <a:sym typeface="Wingdings" panose="05000000000000000000" pitchFamily="2" charset="2"/>
              </a:rPr>
              <a:t>의 차이</a:t>
            </a:r>
            <a:r>
              <a:rPr lang="en-US" altLang="ko-KR" dirty="0">
                <a:sym typeface="Wingdings" panose="05000000000000000000" pitchFamily="2" charset="2"/>
              </a:rPr>
              <a:t>(residual)</a:t>
            </a:r>
            <a:r>
              <a:rPr lang="ko-KR" altLang="en-US" dirty="0">
                <a:sym typeface="Wingdings" panose="05000000000000000000" pitchFamily="2" charset="2"/>
              </a:rPr>
              <a:t>를 학습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최종 학습 내용</a:t>
            </a:r>
            <a:r>
              <a:rPr lang="en-US" altLang="ko-KR" dirty="0">
                <a:sym typeface="Wingdings" panose="05000000000000000000" pitchFamily="2" charset="2"/>
              </a:rPr>
              <a:t>: H(x)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output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of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stacking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layer: </a:t>
            </a:r>
            <a:r>
              <a:rPr lang="en-US" altLang="ko-KR" sz="2400" b="1" u="sng" dirty="0">
                <a:sym typeface="Wingdings" panose="05000000000000000000" pitchFamily="2" charset="2"/>
              </a:rPr>
              <a:t>F(x) = H(x) - x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Input: x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deep</a:t>
            </a:r>
            <a:r>
              <a:rPr lang="ko-KR" altLang="en-US" dirty="0"/>
              <a:t> 구조에서 쉬운 최적화</a:t>
            </a:r>
            <a:r>
              <a:rPr lang="en-US" altLang="ko-KR" dirty="0"/>
              <a:t>, </a:t>
            </a:r>
            <a:r>
              <a:rPr lang="ko-KR" altLang="en-US" dirty="0"/>
              <a:t>좋은 성능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3965FC-C6B3-4EAC-9BB6-9334D775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63" y="1138238"/>
            <a:ext cx="4457550" cy="2638425"/>
          </a:xfrm>
          <a:prstGeom prst="rect">
            <a:avLst/>
          </a:prstGeom>
        </p:spPr>
      </p:pic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83B0939F-3C33-4020-B325-DAB21D032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r="16133" b="20270"/>
          <a:stretch/>
        </p:blipFill>
        <p:spPr bwMode="auto">
          <a:xfrm>
            <a:off x="7929637" y="3712370"/>
            <a:ext cx="3560771" cy="30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674A952-76AF-414E-95EB-7CA9D753F419}"/>
              </a:ext>
            </a:extLst>
          </p:cNvPr>
          <p:cNvSpPr/>
          <p:nvPr/>
        </p:nvSpPr>
        <p:spPr>
          <a:xfrm>
            <a:off x="7829550" y="1957388"/>
            <a:ext cx="842962" cy="617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64D43-BBD7-41A1-B567-DE5AD4B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6CE4D-ADDE-454F-862A-4EBAD3BC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Face Emotion Recognition</a:t>
            </a:r>
          </a:p>
          <a:p>
            <a:r>
              <a:rPr lang="en-US" altLang="ko-KR" dirty="0"/>
              <a:t>Reference Papers</a:t>
            </a:r>
          </a:p>
          <a:p>
            <a:r>
              <a:rPr lang="en-US" altLang="ko-KR" dirty="0"/>
              <a:t>CNN architecture</a:t>
            </a:r>
          </a:p>
          <a:p>
            <a:pPr marL="0" indent="0">
              <a:buNone/>
            </a:pPr>
            <a:r>
              <a:rPr lang="en-US" altLang="ko-KR" dirty="0"/>
              <a:t>	- Inception Model</a:t>
            </a:r>
            <a:br>
              <a:rPr lang="en-US" altLang="ko-KR" dirty="0"/>
            </a:br>
            <a:r>
              <a:rPr lang="en-US" altLang="ko-KR" dirty="0"/>
              <a:t>	- </a:t>
            </a:r>
            <a:r>
              <a:rPr lang="en-US" altLang="ko-KR" dirty="0" err="1"/>
              <a:t>Xception</a:t>
            </a:r>
            <a:r>
              <a:rPr lang="en-US" altLang="ko-KR" dirty="0"/>
              <a:t> Model</a:t>
            </a:r>
          </a:p>
          <a:p>
            <a:r>
              <a:rPr lang="en-US" altLang="ko-KR" dirty="0"/>
              <a:t>Experiments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089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8EBC-50DD-49E3-BB6F-428197BB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DEBBA-6894-4AD0-BA08-7EBAA3A2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tensorflow 1.1, python 3.5.3</a:t>
            </a:r>
          </a:p>
          <a:p>
            <a:r>
              <a:rPr lang="en-US" altLang="ko-KR" dirty="0"/>
              <a:t>cost function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  - loss = tf.reduce_mean(</a:t>
            </a:r>
            <a:r>
              <a:rPr lang="en-US" altLang="ko-KR" sz="1600" dirty="0" err="1"/>
              <a:t>tf.nn.sparse_softmax_cross_entropy_with_logits</a:t>
            </a:r>
            <a:r>
              <a:rPr lang="en-US" altLang="ko-KR" sz="1600" dirty="0"/>
              <a:t>(logits=model, labels=</a:t>
            </a:r>
            <a:r>
              <a:rPr lang="en-US" altLang="ko-KR" sz="1600" dirty="0" err="1"/>
              <a:t>label_batch</a:t>
            </a:r>
            <a:r>
              <a:rPr lang="en-US" altLang="ko-KR" sz="1600" dirty="0"/>
              <a:t>))</a:t>
            </a:r>
          </a:p>
          <a:p>
            <a:r>
              <a:rPr lang="en-US" altLang="ko-KR" dirty="0"/>
              <a:t>optimizer: </a:t>
            </a:r>
            <a:r>
              <a:rPr lang="en-US" altLang="ko-KR" dirty="0" err="1"/>
              <a:t>GradientDescentOptimizer</a:t>
            </a:r>
            <a:endParaRPr lang="en-US" altLang="ko-KR" dirty="0"/>
          </a:p>
          <a:p>
            <a:r>
              <a:rPr lang="en-US" altLang="ko-KR" dirty="0"/>
              <a:t>learning rate: 0.005</a:t>
            </a:r>
          </a:p>
          <a:p>
            <a:r>
              <a:rPr lang="en-US" altLang="ko-KR" dirty="0" err="1"/>
              <a:t>epoch_num_train</a:t>
            </a:r>
            <a:r>
              <a:rPr lang="en-US" altLang="ko-KR" dirty="0"/>
              <a:t>: 200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1026" name="Picture 2" descr="http://cfile21.uf.tistory.com/image/264EB248579821AA219220">
            <a:extLst>
              <a:ext uri="{FF2B5EF4-FFF2-40B4-BE49-F238E27FC236}">
                <a16:creationId xmlns:a16="http://schemas.microsoft.com/office/drawing/2014/main" id="{708FFFA2-0A9E-4E13-8F47-4207545D8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t="26582" r="15719" b="53777"/>
          <a:stretch/>
        </p:blipFill>
        <p:spPr bwMode="auto">
          <a:xfrm>
            <a:off x="2082800" y="2767408"/>
            <a:ext cx="4953000" cy="66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6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64D43-BBD7-41A1-B567-DE5AD4BD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CF2617-48BE-4EF5-8060-F4A28EBDE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72" y="2180109"/>
            <a:ext cx="919321" cy="91932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3EC068-4FB9-439F-83C1-913E2E852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71" y="3230874"/>
            <a:ext cx="942975" cy="942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1D89B2-A4C5-4A54-A2D9-AAE577F8C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12" y="2180108"/>
            <a:ext cx="919321" cy="919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81671E-43BD-4F41-9090-E53201719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11" y="3230875"/>
            <a:ext cx="942975" cy="942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D877F8-DAEB-43D8-AA31-290C17E25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07" y="3230872"/>
            <a:ext cx="942975" cy="942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4F8FE0-0FD8-4633-90A1-7C4841A0C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08" y="2186935"/>
            <a:ext cx="912493" cy="9124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20CC783-E38E-43AF-9DE4-75547A706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97" y="3230874"/>
            <a:ext cx="912494" cy="912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2935F7D-B0B1-4372-9B22-1AB0D220A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97" y="2186935"/>
            <a:ext cx="912493" cy="9124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5DE9F47-5562-4006-BE79-F5EE98C76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85" y="2433631"/>
            <a:ext cx="1331592" cy="1331592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8DD4509-89FA-4807-8A2C-F05AF0A239F9}"/>
              </a:ext>
            </a:extLst>
          </p:cNvPr>
          <p:cNvSpPr/>
          <p:nvPr/>
        </p:nvSpPr>
        <p:spPr>
          <a:xfrm>
            <a:off x="4038441" y="2934173"/>
            <a:ext cx="1373819" cy="330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8E1294-F20C-4B62-9E44-6680236E3B91}"/>
              </a:ext>
            </a:extLst>
          </p:cNvPr>
          <p:cNvSpPr txBox="1"/>
          <p:nvPr/>
        </p:nvSpPr>
        <p:spPr>
          <a:xfrm>
            <a:off x="3836906" y="3121098"/>
            <a:ext cx="17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x8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1C75B1-B844-40BF-9E73-94FDBAEA8B6F}"/>
              </a:ext>
            </a:extLst>
          </p:cNvPr>
          <p:cNvSpPr/>
          <p:nvPr/>
        </p:nvSpPr>
        <p:spPr>
          <a:xfrm>
            <a:off x="3853120" y="252375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Augmentation</a:t>
            </a:r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0A7BAE1-2956-4196-B15D-15B54833D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29654"/>
              </p:ext>
            </p:extLst>
          </p:nvPr>
        </p:nvGraphicFramePr>
        <p:xfrm>
          <a:off x="2031999" y="4508166"/>
          <a:ext cx="812800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228314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0932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5338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20557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423073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545485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51048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1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31960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32776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57720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38640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25368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39720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5916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7C5ACF-0A93-4353-AB5F-392CF1E35CFE}"/>
              </a:ext>
            </a:extLst>
          </p:cNvPr>
          <p:cNvSpPr/>
          <p:nvPr/>
        </p:nvSpPr>
        <p:spPr>
          <a:xfrm>
            <a:off x="1204949" y="1621063"/>
            <a:ext cx="489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DataBase</a:t>
            </a:r>
            <a:r>
              <a:rPr lang="en-US" altLang="ko-KR" sz="2400" dirty="0"/>
              <a:t>: FER-2013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883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6A6F1-6279-4E46-BFFE-F7B6942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273BB-6122-4913-B1DA-ACE8E9C2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900" y="1825624"/>
            <a:ext cx="5422900" cy="4937125"/>
          </a:xfrm>
        </p:spPr>
        <p:txBody>
          <a:bodyPr/>
          <a:lstStyle/>
          <a:p>
            <a:r>
              <a:rPr lang="en-US" altLang="ko-KR" dirty="0"/>
              <a:t>mini-</a:t>
            </a:r>
            <a:r>
              <a:rPr lang="en-US" altLang="ko-KR" dirty="0" err="1"/>
              <a:t>Xception</a:t>
            </a:r>
            <a:r>
              <a:rPr lang="en-US" altLang="ko-KR" dirty="0"/>
              <a:t> architecture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img_width</a:t>
            </a:r>
            <a:r>
              <a:rPr lang="en-US" altLang="ko-KR" dirty="0"/>
              <a:t>, </a:t>
            </a:r>
            <a:r>
              <a:rPr lang="en-US" altLang="ko-KR" dirty="0" err="1"/>
              <a:t>img_height</a:t>
            </a:r>
            <a:r>
              <a:rPr lang="en-US" altLang="ko-KR" dirty="0"/>
              <a:t>, feature map)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37CABA-AD2D-4E9C-BBBC-7AA6A590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2723"/>
            <a:ext cx="4964402" cy="49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24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32A35-1327-4BAA-BD6A-F0A94AFB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9AEB62B-C10A-4199-992D-D3717BD3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58" y="1690688"/>
            <a:ext cx="5333333" cy="400000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E4E6FE-AF5E-45BA-B576-E8448C68E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90583" cy="38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904C8-1E98-4695-8C0C-28740DB5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Trials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1F096-CED9-4A83-ABCF-36D816B4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구조 변형</a:t>
            </a:r>
            <a:endParaRPr lang="en-US" altLang="ko-KR" dirty="0"/>
          </a:p>
          <a:p>
            <a:r>
              <a:rPr lang="en-US" altLang="ko-KR" dirty="0"/>
              <a:t>layer </a:t>
            </a:r>
            <a:r>
              <a:rPr lang="ko-KR" altLang="en-US" dirty="0"/>
              <a:t>사이의 </a:t>
            </a:r>
            <a:r>
              <a:rPr lang="en-US" altLang="ko-KR" dirty="0"/>
              <a:t>batch normalization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class balance </a:t>
            </a:r>
            <a:r>
              <a:rPr lang="ko-KR" altLang="en-US" dirty="0"/>
              <a:t>맞추기</a:t>
            </a:r>
            <a:endParaRPr lang="en-US" altLang="ko-KR" dirty="0"/>
          </a:p>
          <a:p>
            <a:r>
              <a:rPr lang="en-US" altLang="ko-KR" dirty="0"/>
              <a:t>parameter(</a:t>
            </a:r>
            <a:r>
              <a:rPr lang="en-US" altLang="ko-KR" dirty="0" err="1"/>
              <a:t>lr</a:t>
            </a:r>
            <a:r>
              <a:rPr lang="en-US" altLang="ko-KR" dirty="0"/>
              <a:t>, batch size, epoch) </a:t>
            </a:r>
            <a:r>
              <a:rPr lang="ko-KR" altLang="en-US" dirty="0"/>
              <a:t>값 변경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3523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328B4-FFE5-4ABE-B6D3-5E58C725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75" y="2765425"/>
            <a:ext cx="10515600" cy="13255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95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FER-2013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0100" cy="4351338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28709 training set, 7178 test set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48x48 pixel grayscale images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7 emotions ( Angry, Disgust, Fear, Happy, Sad, Surprise, Neutral 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08A69E-8677-4BFF-9E76-12741906B37C}"/>
              </a:ext>
            </a:extLst>
          </p:cNvPr>
          <p:cNvGrpSpPr/>
          <p:nvPr/>
        </p:nvGrpSpPr>
        <p:grpSpPr>
          <a:xfrm>
            <a:off x="2632077" y="4001294"/>
            <a:ext cx="6222999" cy="2765637"/>
            <a:chOff x="4332289" y="4035823"/>
            <a:chExt cx="6222999" cy="27656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32"/>
            <a:stretch/>
          </p:blipFill>
          <p:spPr>
            <a:xfrm>
              <a:off x="4332289" y="4035823"/>
              <a:ext cx="3263900" cy="276563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61" r="8883" b="8594"/>
            <a:stretch/>
          </p:blipFill>
          <p:spPr>
            <a:xfrm>
              <a:off x="7469188" y="4092363"/>
              <a:ext cx="3086100" cy="2709097"/>
            </a:xfrm>
            <a:prstGeom prst="rect">
              <a:avLst/>
            </a:prstGeom>
          </p:spPr>
        </p:pic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FFAD854-5071-408C-987B-38E0CCCCF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21873"/>
              </p:ext>
            </p:extLst>
          </p:nvPr>
        </p:nvGraphicFramePr>
        <p:xfrm>
          <a:off x="1889126" y="3350683"/>
          <a:ext cx="812800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228314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0932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5338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20557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423073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545485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51048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1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6198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5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62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87640-0EC2-49AE-8916-E6FDAE8E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Emotion Classification(1)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1F00E-96A6-437E-8A93-14E8D93F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0683"/>
            <a:ext cx="10515600" cy="1816279"/>
          </a:xfrm>
        </p:spPr>
        <p:txBody>
          <a:bodyPr/>
          <a:lstStyle/>
          <a:p>
            <a:r>
              <a:rPr lang="en-US" altLang="ko-KR" dirty="0"/>
              <a:t>training with FER-2013 DB, 66% accuracy on SFEW DB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DFFA78-EAD3-4812-9FCF-6349EAFD3B3E}"/>
              </a:ext>
            </a:extLst>
          </p:cNvPr>
          <p:cNvSpPr/>
          <p:nvPr/>
        </p:nvSpPr>
        <p:spPr>
          <a:xfrm>
            <a:off x="838200" y="51115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Yu,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Zhiding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and Cha Zhang. </a:t>
            </a:r>
            <a:r>
              <a:rPr lang="en-US" altLang="ko-KR" b="1" dirty="0">
                <a:solidFill>
                  <a:srgbClr val="222222"/>
                </a:solidFill>
                <a:latin typeface="Arial" panose="020B0604020202020204" pitchFamily="34" charset="0"/>
              </a:rPr>
              <a:t>"Image based static facial expression recognition with multiple deep network learning."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ko-KR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2015 ACM on International Conference on Multimodal Interaction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ACM, 2015.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E61D1-6FEF-489E-9488-09E0B882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6" y="1787436"/>
            <a:ext cx="7639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7F18-1340-4510-A044-DF2E7D24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Emotion Classification(2)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C9424-C78D-4338-861F-8A994816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382"/>
            <a:ext cx="5891213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Fully-convolutional neural network</a:t>
            </a:r>
          </a:p>
          <a:p>
            <a:r>
              <a:rPr lang="en-US" altLang="ko-KR" b="1" dirty="0"/>
              <a:t>mini-</a:t>
            </a:r>
            <a:r>
              <a:rPr lang="en-US" altLang="ko-KR" b="1" dirty="0" err="1"/>
              <a:t>Xception</a:t>
            </a:r>
            <a:endParaRPr lang="en-US" altLang="ko-KR" b="1" dirty="0"/>
          </a:p>
          <a:p>
            <a:r>
              <a:rPr lang="en-US" altLang="ko-KR" u="sng" dirty="0"/>
              <a:t>4 residual depth-wise separable convolutions </a:t>
            </a:r>
            <a:r>
              <a:rPr lang="en-US" altLang="ko-KR" dirty="0"/>
              <a:t>followed by a batch normalization and ReLU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5EBCB4-0A21-45E2-931E-B3437FB6B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6"/>
          <a:stretch/>
        </p:blipFill>
        <p:spPr>
          <a:xfrm>
            <a:off x="7115176" y="528638"/>
            <a:ext cx="4457700" cy="5991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15656F-CFE3-429D-BA53-69A16BF0E564}"/>
              </a:ext>
            </a:extLst>
          </p:cNvPr>
          <p:cNvSpPr txBox="1"/>
          <p:nvPr/>
        </p:nvSpPr>
        <p:spPr>
          <a:xfrm>
            <a:off x="8242300" y="6450568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 mini-</a:t>
            </a:r>
            <a:r>
              <a:rPr lang="en-US" altLang="ko-KR" b="1" dirty="0" err="1"/>
              <a:t>Xception</a:t>
            </a:r>
            <a:r>
              <a:rPr lang="en-US" altLang="ko-KR" b="1" dirty="0"/>
              <a:t> ]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058314-66CB-4868-827B-81A66B93C24D}"/>
              </a:ext>
            </a:extLst>
          </p:cNvPr>
          <p:cNvSpPr/>
          <p:nvPr/>
        </p:nvSpPr>
        <p:spPr>
          <a:xfrm>
            <a:off x="955675" y="5445482"/>
            <a:ext cx="7286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Arriaga, O.,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Valdenegro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-Toro, M., &amp;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Plöger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P., “</a:t>
            </a:r>
            <a:r>
              <a:rPr lang="en-US" altLang="ko-KR" b="1" i="1" dirty="0">
                <a:solidFill>
                  <a:srgbClr val="222222"/>
                </a:solidFill>
                <a:latin typeface="Arial" panose="020B0604020202020204" pitchFamily="34" charset="0"/>
              </a:rPr>
              <a:t>Real-time Convolutional Neural Networks for Emotion and Gender Classification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.” </a:t>
            </a:r>
            <a:r>
              <a:rPr lang="en-US" altLang="ko-KR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arXiv:1710.07557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.(2017)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68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7F18-1340-4510-A044-DF2E7D24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Emotion Classification(2)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C9424-C78D-4338-861F-8A994816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382"/>
            <a:ext cx="5891213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Accuracy of 66% </a:t>
            </a:r>
          </a:p>
          <a:p>
            <a:r>
              <a:rPr lang="en-US" altLang="ko-KR" u="sng" dirty="0"/>
              <a:t>less parameters</a:t>
            </a:r>
            <a:r>
              <a:rPr lang="en-US" altLang="ko-KR" sz="2200" dirty="0"/>
              <a:t> (about 60,000)</a:t>
            </a:r>
            <a:endParaRPr lang="en-US" altLang="ko-KR" dirty="0"/>
          </a:p>
          <a:p>
            <a:r>
              <a:rPr lang="en-US" altLang="ko-KR" u="sng" dirty="0"/>
              <a:t>real-time</a:t>
            </a:r>
            <a:r>
              <a:rPr lang="en-US" altLang="ko-KR" dirty="0"/>
              <a:t> emotion classification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CA22B7-67E8-41C1-8D7B-1D032A2E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88" y="1842765"/>
            <a:ext cx="5068648" cy="4064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AD3A99-75FC-46F2-9ECC-D7F53B44894A}"/>
              </a:ext>
            </a:extLst>
          </p:cNvPr>
          <p:cNvSpPr txBox="1"/>
          <p:nvPr/>
        </p:nvSpPr>
        <p:spPr>
          <a:xfrm>
            <a:off x="7096006" y="5907720"/>
            <a:ext cx="462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learned features(AN, HP, SA, SU)</a:t>
            </a:r>
          </a:p>
          <a:p>
            <a:r>
              <a:rPr lang="en-US" altLang="ko-KR" dirty="0"/>
              <a:t>, guided back propagation visualization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3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7F18-1340-4510-A044-DF2E7D24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Emotion Classification(2)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C9424-C78D-4338-861F-8A994816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Global</a:t>
            </a:r>
            <a:r>
              <a:rPr lang="ko-KR" altLang="en-US" dirty="0"/>
              <a:t> </a:t>
            </a:r>
            <a:r>
              <a:rPr lang="en-US" altLang="ko-KR" dirty="0"/>
              <a:t>Average</a:t>
            </a:r>
            <a:r>
              <a:rPr lang="ko-KR" altLang="en-US" dirty="0"/>
              <a:t> </a:t>
            </a:r>
            <a:r>
              <a:rPr lang="en-US" altLang="ko-KR" dirty="0"/>
              <a:t>Pooling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global feature</a:t>
            </a:r>
            <a:r>
              <a:rPr lang="ko-KR" altLang="en-US" dirty="0"/>
              <a:t>를 추출</a:t>
            </a:r>
            <a:endParaRPr lang="en-US" altLang="ko-KR" b="1" dirty="0"/>
          </a:p>
          <a:p>
            <a:r>
              <a:rPr lang="en-US" altLang="ko-KR" b="1" dirty="0"/>
              <a:t>[Inception V3]</a:t>
            </a:r>
          </a:p>
          <a:p>
            <a:pPr marL="0" indent="0">
              <a:buNone/>
            </a:pPr>
            <a:r>
              <a:rPr lang="en-US" altLang="ko-KR" dirty="0"/>
              <a:t>- deep architecture, low computational cost</a:t>
            </a:r>
          </a:p>
          <a:p>
            <a:r>
              <a:rPr lang="en-US" altLang="ko-KR" b="1" dirty="0"/>
              <a:t>[</a:t>
            </a:r>
            <a:r>
              <a:rPr lang="en-US" altLang="ko-KR" b="1" dirty="0" err="1"/>
              <a:t>Xception</a:t>
            </a:r>
            <a:r>
              <a:rPr lang="en-US" altLang="ko-KR" b="1" dirty="0"/>
              <a:t>]</a:t>
            </a:r>
          </a:p>
          <a:p>
            <a:pPr marL="0" indent="0">
              <a:buNone/>
            </a:pPr>
            <a:r>
              <a:rPr lang="en-US" altLang="ko-KR" dirty="0"/>
              <a:t>- residual module </a:t>
            </a:r>
            <a:r>
              <a:rPr lang="ko-KR" altLang="en-US" dirty="0"/>
              <a:t>과 </a:t>
            </a:r>
            <a:r>
              <a:rPr lang="en-US" altLang="ko-KR" dirty="0"/>
              <a:t>depth-wise separable convolution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depth-wise separable convolution,</a:t>
            </a:r>
            <a:r>
              <a:rPr lang="ko-KR" altLang="en-US" dirty="0"/>
              <a:t> </a:t>
            </a:r>
            <a:r>
              <a:rPr lang="en-US" altLang="ko-KR" dirty="0"/>
              <a:t>parameter </a:t>
            </a:r>
            <a:r>
              <a:rPr lang="ko-KR" altLang="en-US" dirty="0"/>
              <a:t>수 감소</a:t>
            </a:r>
          </a:p>
        </p:txBody>
      </p:sp>
    </p:spTree>
    <p:extLst>
      <p:ext uri="{BB962C8B-B14F-4D97-AF65-F5344CB8AC3E}">
        <p14:creationId xmlns:p14="http://schemas.microsoft.com/office/powerpoint/2010/main" val="99160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F343-BC46-4089-8FC9-1ECC6AA9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7E67DC-91A7-4D85-8BAF-A7520D853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Deep,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Wide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high performance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But,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overfitting∙gradient</a:t>
                </a:r>
                <a:r>
                  <a:rPr lang="en-US" altLang="ko-KR" dirty="0">
                    <a:sym typeface="Wingdings" panose="05000000000000000000" pitchFamily="2" charset="2"/>
                  </a:rPr>
                  <a:t> vanishing </a:t>
                </a:r>
                <a:r>
                  <a:rPr lang="ko-KR" altLang="en-US" dirty="0">
                    <a:sym typeface="Wingdings" panose="05000000000000000000" pitchFamily="2" charset="2"/>
                  </a:rPr>
                  <a:t>의 문제 발생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- </a:t>
                </a:r>
                <a:r>
                  <a:rPr lang="ko-KR" altLang="en-US" dirty="0">
                    <a:sym typeface="Wingdings" panose="05000000000000000000" pitchFamily="2" charset="2"/>
                  </a:rPr>
                  <a:t>성능 측면에서는 </a:t>
                </a:r>
                <a:r>
                  <a:rPr lang="en-US" altLang="ko-KR" dirty="0">
                    <a:sym typeface="Wingdings" panose="05000000000000000000" pitchFamily="2" charset="2"/>
                  </a:rPr>
                  <a:t>sparse</a:t>
                </a:r>
                <a:r>
                  <a:rPr lang="ko-KR" altLang="en-US" dirty="0">
                    <a:sym typeface="Wingdings" panose="05000000000000000000" pitchFamily="2" charset="2"/>
                  </a:rPr>
                  <a:t> 구조가 좋고</a:t>
                </a:r>
                <a:r>
                  <a:rPr lang="en-US" altLang="ko-KR" dirty="0">
                    <a:sym typeface="Wingdings" panose="05000000000000000000" pitchFamily="2" charset="2"/>
                  </a:rPr>
                  <a:t>,</a:t>
                </a:r>
              </a:p>
              <a:p>
                <a:pPr>
                  <a:buFontTx/>
                  <a:buChar char="-"/>
                </a:pPr>
                <a:r>
                  <a:rPr lang="ko-KR" altLang="en-US" dirty="0">
                    <a:sym typeface="Wingdings" panose="05000000000000000000" pitchFamily="2" charset="2"/>
                  </a:rPr>
                  <a:t>연산 측면에서는 </a:t>
                </a:r>
                <a:r>
                  <a:rPr lang="en-US" altLang="ko-KR" dirty="0">
                    <a:sym typeface="Wingdings" panose="05000000000000000000" pitchFamily="2" charset="2"/>
                  </a:rPr>
                  <a:t>dense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connection </a:t>
                </a:r>
                <a:r>
                  <a:rPr lang="ko-KR" altLang="en-US" dirty="0">
                    <a:sym typeface="Wingdings" panose="05000000000000000000" pitchFamily="2" charset="2"/>
                  </a:rPr>
                  <a:t>을 사용해야 리소스의 손실이 적게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일어남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전체적인 </a:t>
                </a:r>
                <a:r>
                  <a:rPr lang="en-US" altLang="ko-KR" dirty="0">
                    <a:sym typeface="Wingdings" panose="05000000000000000000" pitchFamily="2" charset="2"/>
                  </a:rPr>
                  <a:t>layer</a:t>
                </a:r>
                <a:r>
                  <a:rPr lang="ko-KR" altLang="en-US" dirty="0">
                    <a:sym typeface="Wingdings" panose="05000000000000000000" pitchFamily="2" charset="2"/>
                  </a:rPr>
                  <a:t>의 연결은 </a:t>
                </a:r>
                <a:r>
                  <a:rPr lang="en-US" altLang="ko-KR" dirty="0">
                    <a:sym typeface="Wingdings" panose="05000000000000000000" pitchFamily="2" charset="2"/>
                  </a:rPr>
                  <a:t>sparse</a:t>
                </a:r>
                <a:r>
                  <a:rPr lang="ko-KR" altLang="en-US" dirty="0">
                    <a:sym typeface="Wingdings" panose="05000000000000000000" pitchFamily="2" charset="2"/>
                  </a:rPr>
                  <a:t>하게 하되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세부적인 연산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𝑾𝒙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  <a:r>
                  <a:rPr lang="ko-KR" altLang="en-US" dirty="0">
                    <a:sym typeface="Wingdings" panose="05000000000000000000" pitchFamily="2" charset="2"/>
                  </a:rPr>
                  <a:t>은 </a:t>
                </a:r>
                <a:r>
                  <a:rPr lang="en-US" altLang="ko-KR" dirty="0">
                    <a:sym typeface="Wingdings" panose="05000000000000000000" pitchFamily="2" charset="2"/>
                  </a:rPr>
                  <a:t>dense</a:t>
                </a:r>
                <a:r>
                  <a:rPr lang="ko-KR" altLang="en-US" dirty="0">
                    <a:sym typeface="Wingdings" panose="05000000000000000000" pitchFamily="2" charset="2"/>
                  </a:rPr>
                  <a:t>하게 처리할 수 있는 구조가 있을까</a:t>
                </a:r>
                <a:r>
                  <a:rPr lang="en-US" altLang="ko-KR" dirty="0">
                    <a:sym typeface="Wingdings" panose="05000000000000000000" pitchFamily="2" charset="2"/>
                  </a:rPr>
                  <a:t>?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7E67DC-91A7-4D85-8BAF-A7520D853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381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21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F5C35-2AAC-42EE-9C5E-DB38552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Layer-wise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2E05E-E109-470C-9766-9BFC90E0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layer-by-layer</a:t>
            </a:r>
            <a:r>
              <a:rPr lang="ko-KR" altLang="en-US" dirty="0"/>
              <a:t>로 다음과 같이</a:t>
            </a:r>
            <a:r>
              <a:rPr lang="en-US" altLang="ko-KR" dirty="0"/>
              <a:t> correlation</a:t>
            </a:r>
            <a:r>
              <a:rPr lang="ko-KR" altLang="en-US" dirty="0"/>
              <a:t>을 고려하면</a:t>
            </a:r>
            <a:br>
              <a:rPr lang="en-US" altLang="ko-KR" dirty="0"/>
            </a:br>
            <a:r>
              <a:rPr lang="en-US" altLang="ko-KR" dirty="0"/>
              <a:t>: input</a:t>
            </a:r>
            <a:r>
              <a:rPr lang="ko-KR" altLang="en-US" dirty="0"/>
              <a:t>으로 들어오는 </a:t>
            </a:r>
            <a:r>
              <a:rPr lang="en-US" altLang="ko-KR" dirty="0"/>
              <a:t>node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지난 </a:t>
            </a:r>
            <a:r>
              <a:rPr lang="en-US" altLang="ko-KR" dirty="0"/>
              <a:t>output</a:t>
            </a:r>
            <a:r>
              <a:rPr lang="ko-KR" altLang="en-US" dirty="0"/>
              <a:t>과 </a:t>
            </a:r>
            <a:r>
              <a:rPr lang="en-US" altLang="ko-KR" dirty="0"/>
              <a:t>correlation</a:t>
            </a:r>
            <a:r>
              <a:rPr lang="ko-KR" altLang="en-US" dirty="0"/>
              <a:t> 이 높은 </a:t>
            </a:r>
            <a:r>
              <a:rPr lang="en-US" altLang="ko-KR" dirty="0"/>
              <a:t>node</a:t>
            </a:r>
            <a:r>
              <a:rPr lang="ko-KR" altLang="en-US" dirty="0"/>
              <a:t>가 있으면 그 둘을 연결하되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node</a:t>
            </a:r>
            <a:r>
              <a:rPr lang="ko-KR" altLang="en-US" dirty="0"/>
              <a:t>에서는 연결하지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cluster</a:t>
            </a:r>
            <a:r>
              <a:rPr lang="ko-KR" altLang="en-US" dirty="0">
                <a:sym typeface="Wingdings" panose="05000000000000000000" pitchFamily="2" charset="2"/>
              </a:rPr>
              <a:t> 생기고</a:t>
            </a:r>
            <a:r>
              <a:rPr lang="en-US" altLang="ko-KR" dirty="0">
                <a:sym typeface="Wingdings" panose="05000000000000000000" pitchFamily="2" charset="2"/>
              </a:rPr>
              <a:t>, sparse</a:t>
            </a:r>
            <a:r>
              <a:rPr lang="ko-KR" altLang="en-US" dirty="0">
                <a:sym typeface="Wingdings" panose="05000000000000000000" pitchFamily="2" charset="2"/>
              </a:rPr>
              <a:t>한 구조 </a:t>
            </a:r>
            <a:r>
              <a:rPr lang="en-US" altLang="ko-KR" dirty="0">
                <a:sym typeface="Wingdings" panose="05000000000000000000" pitchFamily="2" charset="2"/>
              </a:rPr>
              <a:t>(=Hebbian Principle)</a:t>
            </a:r>
            <a:endParaRPr lang="en-US" altLang="ko-KR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5B572D8-DD25-459A-82B4-39BF7A56D9DE}"/>
              </a:ext>
            </a:extLst>
          </p:cNvPr>
          <p:cNvGrpSpPr/>
          <p:nvPr/>
        </p:nvGrpSpPr>
        <p:grpSpPr>
          <a:xfrm>
            <a:off x="2895598" y="4342246"/>
            <a:ext cx="6400803" cy="1834717"/>
            <a:chOff x="3098798" y="4115594"/>
            <a:chExt cx="6400803" cy="183471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DEECAB8-F05F-40E5-95D0-53061BEBDF9A}"/>
                </a:ext>
              </a:extLst>
            </p:cNvPr>
            <p:cNvSpPr/>
            <p:nvPr/>
          </p:nvSpPr>
          <p:spPr>
            <a:xfrm>
              <a:off x="3098798" y="5025686"/>
              <a:ext cx="304800" cy="319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E8EA040-4BB9-49CD-A1B3-9C678D88BAD6}"/>
                </a:ext>
              </a:extLst>
            </p:cNvPr>
            <p:cNvSpPr/>
            <p:nvPr/>
          </p:nvSpPr>
          <p:spPr>
            <a:xfrm>
              <a:off x="3955141" y="5025686"/>
              <a:ext cx="304800" cy="319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1C1E3FE-4AFB-47CC-AFFD-E69502626B10}"/>
                </a:ext>
              </a:extLst>
            </p:cNvPr>
            <p:cNvSpPr/>
            <p:nvPr/>
          </p:nvSpPr>
          <p:spPr>
            <a:xfrm>
              <a:off x="4811484" y="5025686"/>
              <a:ext cx="304800" cy="319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B0C2926-DA44-4CF4-9F19-4A2E7DB93244}"/>
                </a:ext>
              </a:extLst>
            </p:cNvPr>
            <p:cNvSpPr/>
            <p:nvPr/>
          </p:nvSpPr>
          <p:spPr>
            <a:xfrm>
              <a:off x="5682342" y="5025686"/>
              <a:ext cx="304800" cy="319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99E5C2-3128-474D-BADF-E79BF8CA9D37}"/>
                </a:ext>
              </a:extLst>
            </p:cNvPr>
            <p:cNvSpPr/>
            <p:nvPr/>
          </p:nvSpPr>
          <p:spPr>
            <a:xfrm>
              <a:off x="6538685" y="5025686"/>
              <a:ext cx="304800" cy="319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50CFBCE-687D-41D6-B246-4FE633BA2FEF}"/>
                </a:ext>
              </a:extLst>
            </p:cNvPr>
            <p:cNvSpPr/>
            <p:nvPr/>
          </p:nvSpPr>
          <p:spPr>
            <a:xfrm>
              <a:off x="7395028" y="5025686"/>
              <a:ext cx="304800" cy="319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7C0A34D-04B1-4960-8508-FBF2A24775DA}"/>
                </a:ext>
              </a:extLst>
            </p:cNvPr>
            <p:cNvSpPr/>
            <p:nvPr/>
          </p:nvSpPr>
          <p:spPr>
            <a:xfrm>
              <a:off x="3098798" y="4115594"/>
              <a:ext cx="304800" cy="3193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C8BEE59-7312-48C0-81C8-C7F8FEA05D6F}"/>
                </a:ext>
              </a:extLst>
            </p:cNvPr>
            <p:cNvSpPr/>
            <p:nvPr/>
          </p:nvSpPr>
          <p:spPr>
            <a:xfrm>
              <a:off x="3955141" y="4115594"/>
              <a:ext cx="304800" cy="3193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459455-AAD9-4662-BD89-74DD071F985F}"/>
                </a:ext>
              </a:extLst>
            </p:cNvPr>
            <p:cNvSpPr/>
            <p:nvPr/>
          </p:nvSpPr>
          <p:spPr>
            <a:xfrm>
              <a:off x="4811484" y="4115594"/>
              <a:ext cx="304800" cy="3193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7163F8E-2C74-4DD5-97E1-F976A73C403C}"/>
                </a:ext>
              </a:extLst>
            </p:cNvPr>
            <p:cNvSpPr/>
            <p:nvPr/>
          </p:nvSpPr>
          <p:spPr>
            <a:xfrm>
              <a:off x="5682342" y="4115594"/>
              <a:ext cx="304800" cy="3193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FCCBE2C-569F-442B-984F-279FBEB97A17}"/>
                </a:ext>
              </a:extLst>
            </p:cNvPr>
            <p:cNvSpPr/>
            <p:nvPr/>
          </p:nvSpPr>
          <p:spPr>
            <a:xfrm>
              <a:off x="6538685" y="4115594"/>
              <a:ext cx="304800" cy="3193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8336B4D-E16E-4B18-9731-BDFE7FD4BED5}"/>
                </a:ext>
              </a:extLst>
            </p:cNvPr>
            <p:cNvSpPr/>
            <p:nvPr/>
          </p:nvSpPr>
          <p:spPr>
            <a:xfrm>
              <a:off x="7395028" y="4115594"/>
              <a:ext cx="304800" cy="3193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576B40C-FF4A-4549-9AED-7DE26D025021}"/>
                </a:ext>
              </a:extLst>
            </p:cNvPr>
            <p:cNvSpPr/>
            <p:nvPr/>
          </p:nvSpPr>
          <p:spPr>
            <a:xfrm>
              <a:off x="8338458" y="4115594"/>
              <a:ext cx="304800" cy="3193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2B616C5-3C92-418C-9870-9B5711234B52}"/>
                </a:ext>
              </a:extLst>
            </p:cNvPr>
            <p:cNvSpPr/>
            <p:nvPr/>
          </p:nvSpPr>
          <p:spPr>
            <a:xfrm>
              <a:off x="9194801" y="4115594"/>
              <a:ext cx="304800" cy="3193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15EBD26-6EFB-4B60-A9B7-74957C97BBB4}"/>
                </a:ext>
              </a:extLst>
            </p:cNvPr>
            <p:cNvCxnSpPr>
              <a:cxnSpLocks/>
              <a:stCxn id="4" idx="0"/>
              <a:endCxn id="13" idx="4"/>
            </p:cNvCxnSpPr>
            <p:nvPr/>
          </p:nvCxnSpPr>
          <p:spPr>
            <a:xfrm flipV="1">
              <a:off x="3251198" y="4434908"/>
              <a:ext cx="0" cy="59077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ED81FE4-2915-42F7-B0EA-966E6C5468C3}"/>
                </a:ext>
              </a:extLst>
            </p:cNvPr>
            <p:cNvCxnSpPr>
              <a:cxnSpLocks/>
              <a:stCxn id="4" idx="0"/>
              <a:endCxn id="14" idx="4"/>
            </p:cNvCxnSpPr>
            <p:nvPr/>
          </p:nvCxnSpPr>
          <p:spPr>
            <a:xfrm flipV="1">
              <a:off x="3251198" y="4434908"/>
              <a:ext cx="856343" cy="59077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2D94643-9B82-47B7-8BFA-FBD455018ABC}"/>
                </a:ext>
              </a:extLst>
            </p:cNvPr>
            <p:cNvCxnSpPr>
              <a:stCxn id="13" idx="4"/>
              <a:endCxn id="5" idx="0"/>
            </p:cNvCxnSpPr>
            <p:nvPr/>
          </p:nvCxnSpPr>
          <p:spPr>
            <a:xfrm>
              <a:off x="3251198" y="4434908"/>
              <a:ext cx="856343" cy="59077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EAC6D28-7323-43B0-8410-9585F5E07427}"/>
                </a:ext>
              </a:extLst>
            </p:cNvPr>
            <p:cNvCxnSpPr>
              <a:stCxn id="5" idx="0"/>
              <a:endCxn id="16" idx="4"/>
            </p:cNvCxnSpPr>
            <p:nvPr/>
          </p:nvCxnSpPr>
          <p:spPr>
            <a:xfrm flipV="1">
              <a:off x="4107541" y="4434908"/>
              <a:ext cx="1727201" cy="59077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AB8CC8E-177F-485E-A938-2A9525D5D9C1}"/>
                </a:ext>
              </a:extLst>
            </p:cNvPr>
            <p:cNvCxnSpPr>
              <a:cxnSpLocks/>
              <a:stCxn id="4" idx="0"/>
              <a:endCxn id="15" idx="4"/>
            </p:cNvCxnSpPr>
            <p:nvPr/>
          </p:nvCxnSpPr>
          <p:spPr>
            <a:xfrm flipV="1">
              <a:off x="3251198" y="4434908"/>
              <a:ext cx="1712686" cy="59077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C30D4E9-057D-4E00-AE96-82CCB6646D4D}"/>
                </a:ext>
              </a:extLst>
            </p:cNvPr>
            <p:cNvCxnSpPr>
              <a:stCxn id="5" idx="0"/>
              <a:endCxn id="18" idx="4"/>
            </p:cNvCxnSpPr>
            <p:nvPr/>
          </p:nvCxnSpPr>
          <p:spPr>
            <a:xfrm flipV="1">
              <a:off x="4107541" y="4434908"/>
              <a:ext cx="3439887" cy="59077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0F07948-DE5F-475E-BFFE-E77CFE055DB0}"/>
                </a:ext>
              </a:extLst>
            </p:cNvPr>
            <p:cNvCxnSpPr>
              <a:stCxn id="9" idx="0"/>
              <a:endCxn id="18" idx="4"/>
            </p:cNvCxnSpPr>
            <p:nvPr/>
          </p:nvCxnSpPr>
          <p:spPr>
            <a:xfrm flipV="1">
              <a:off x="7547428" y="4434908"/>
              <a:ext cx="0" cy="59077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690C29B-9FE9-4377-9C4F-47BF69FAFD4D}"/>
                </a:ext>
              </a:extLst>
            </p:cNvPr>
            <p:cNvCxnSpPr>
              <a:stCxn id="17" idx="4"/>
              <a:endCxn id="9" idx="0"/>
            </p:cNvCxnSpPr>
            <p:nvPr/>
          </p:nvCxnSpPr>
          <p:spPr>
            <a:xfrm>
              <a:off x="6691085" y="4434908"/>
              <a:ext cx="856343" cy="59077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2F7BBFB-C43E-47BC-89A6-FBDDD5E0A29B}"/>
                </a:ext>
              </a:extLst>
            </p:cNvPr>
            <p:cNvCxnSpPr>
              <a:stCxn id="9" idx="0"/>
              <a:endCxn id="19" idx="4"/>
            </p:cNvCxnSpPr>
            <p:nvPr/>
          </p:nvCxnSpPr>
          <p:spPr>
            <a:xfrm flipV="1">
              <a:off x="7547428" y="4434908"/>
              <a:ext cx="943430" cy="59077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오른쪽 대괄호 47">
              <a:extLst>
                <a:ext uri="{FF2B5EF4-FFF2-40B4-BE49-F238E27FC236}">
                  <a16:creationId xmlns:a16="http://schemas.microsoft.com/office/drawing/2014/main" id="{83ADCE7B-8327-47F7-89BB-52BCB24D110F}"/>
                </a:ext>
              </a:extLst>
            </p:cNvPr>
            <p:cNvSpPr/>
            <p:nvPr/>
          </p:nvSpPr>
          <p:spPr>
            <a:xfrm rot="5400000">
              <a:off x="3590128" y="5082271"/>
              <a:ext cx="168731" cy="846592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오른쪽 대괄호 48">
              <a:extLst>
                <a:ext uri="{FF2B5EF4-FFF2-40B4-BE49-F238E27FC236}">
                  <a16:creationId xmlns:a16="http://schemas.microsoft.com/office/drawing/2014/main" id="{75F40CF4-6B66-4A9E-97D2-756017639488}"/>
                </a:ext>
              </a:extLst>
            </p:cNvPr>
            <p:cNvSpPr/>
            <p:nvPr/>
          </p:nvSpPr>
          <p:spPr>
            <a:xfrm rot="5400000">
              <a:off x="5766249" y="3808755"/>
              <a:ext cx="194363" cy="3367997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EA4FBD-5CD7-4FBE-94F8-E0FC51D4BD76}"/>
                </a:ext>
              </a:extLst>
            </p:cNvPr>
            <p:cNvSpPr txBox="1"/>
            <p:nvPr/>
          </p:nvSpPr>
          <p:spPr>
            <a:xfrm>
              <a:off x="5167992" y="5597224"/>
              <a:ext cx="163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correlated</a:t>
              </a:r>
              <a:endParaRPr lang="ko-KR" altLang="en-US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78946F3-2BD7-443A-A985-97D9B1B90A1C}"/>
                </a:ext>
              </a:extLst>
            </p:cNvPr>
            <p:cNvSpPr txBox="1"/>
            <p:nvPr/>
          </p:nvSpPr>
          <p:spPr>
            <a:xfrm>
              <a:off x="3135991" y="5611757"/>
              <a:ext cx="163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correlated</a:t>
              </a:r>
              <a:endParaRPr lang="ko-KR" altLang="en-US" sz="16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166D504-6EBC-45D7-ACA5-40AB236F9CDA}"/>
                </a:ext>
              </a:extLst>
            </p:cNvPr>
            <p:cNvSpPr/>
            <p:nvPr/>
          </p:nvSpPr>
          <p:spPr>
            <a:xfrm>
              <a:off x="3135991" y="4299971"/>
              <a:ext cx="253092" cy="25649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4140094-8092-47BC-B1A1-0B6997231B43}"/>
                </a:ext>
              </a:extLst>
            </p:cNvPr>
            <p:cNvSpPr/>
            <p:nvPr/>
          </p:nvSpPr>
          <p:spPr>
            <a:xfrm>
              <a:off x="7413714" y="4299971"/>
              <a:ext cx="253092" cy="25649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82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864</Words>
  <Application>Microsoft Office PowerPoint</Application>
  <PresentationFormat>와이드스크린</PresentationFormat>
  <Paragraphs>182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Cambria Math</vt:lpstr>
      <vt:lpstr>Wingdings</vt:lpstr>
      <vt:lpstr>Office 테마</vt:lpstr>
      <vt:lpstr>Face Emotion Recognition &amp; Architecture of CNNs</vt:lpstr>
      <vt:lpstr>Contents</vt:lpstr>
      <vt:lpstr>FER-2013</vt:lpstr>
      <vt:lpstr>Emotion Classification(1)</vt:lpstr>
      <vt:lpstr>Emotion Classification(2)</vt:lpstr>
      <vt:lpstr>Emotion Classification(2)</vt:lpstr>
      <vt:lpstr>Emotion Classification(2)</vt:lpstr>
      <vt:lpstr>Inception Module</vt:lpstr>
      <vt:lpstr>Layer-wise Learning</vt:lpstr>
      <vt:lpstr>Inception Module</vt:lpstr>
      <vt:lpstr>Inception Module</vt:lpstr>
      <vt:lpstr>Inception Module</vt:lpstr>
      <vt:lpstr>1x1 conv</vt:lpstr>
      <vt:lpstr>Inception–v2, v3</vt:lpstr>
      <vt:lpstr>Xception =extreme Inception</vt:lpstr>
      <vt:lpstr>Xception:Depthwise Separable Convolution</vt:lpstr>
      <vt:lpstr>Xception</vt:lpstr>
      <vt:lpstr>Xception</vt:lpstr>
      <vt:lpstr>Residual Module</vt:lpstr>
      <vt:lpstr>Experiments</vt:lpstr>
      <vt:lpstr>Experiments</vt:lpstr>
      <vt:lpstr>Experiments</vt:lpstr>
      <vt:lpstr>Experiments</vt:lpstr>
      <vt:lpstr>Other Trials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Jinkyung Do</dc:creator>
  <cp:lastModifiedBy>Jinkyung Do</cp:lastModifiedBy>
  <cp:revision>85</cp:revision>
  <dcterms:created xsi:type="dcterms:W3CDTF">2017-10-19T04:08:19Z</dcterms:created>
  <dcterms:modified xsi:type="dcterms:W3CDTF">2017-11-03T09:10:12Z</dcterms:modified>
</cp:coreProperties>
</file>