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</p:sldIdLst>
  <p:sldSz cx="9144000" cy="6858000" type="screen4x3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C2676-09BA-4D8D-A5D3-60F1717DFE07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1C1D6-BB2F-4557-B069-DA0EAA310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38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0F00-5E58-427F-A068-77F508F4A655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7C74-BFE7-4427-9F29-3391AE9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0F00-5E58-427F-A068-77F508F4A655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7C74-BFE7-4427-9F29-3391AE9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3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0F00-5E58-427F-A068-77F508F4A655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7C74-BFE7-4427-9F29-3391AE9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0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0F00-5E58-427F-A068-77F508F4A655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7C74-BFE7-4427-9F29-3391AE9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0F00-5E58-427F-A068-77F508F4A655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7C74-BFE7-4427-9F29-3391AE9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2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0F00-5E58-427F-A068-77F508F4A655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7C74-BFE7-4427-9F29-3391AE9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1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0F00-5E58-427F-A068-77F508F4A655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7C74-BFE7-4427-9F29-3391AE9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8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0F00-5E58-427F-A068-77F508F4A655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7C74-BFE7-4427-9F29-3391AE9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9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0F00-5E58-427F-A068-77F508F4A655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7C74-BFE7-4427-9F29-3391AE9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6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0F00-5E58-427F-A068-77F508F4A655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7C74-BFE7-4427-9F29-3391AE9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0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0F00-5E58-427F-A068-77F508F4A655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7C74-BFE7-4427-9F29-3391AE9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1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50F00-5E58-427F-A068-77F508F4A655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D7C74-BFE7-4427-9F29-3391AE9FD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1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w.elnn.kr/search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937709"/>
            <a:ext cx="6858000" cy="692270"/>
          </a:xfrm>
        </p:spPr>
        <p:txBody>
          <a:bodyPr>
            <a:noAutofit/>
          </a:bodyPr>
          <a:lstStyle/>
          <a:p>
            <a:r>
              <a:rPr lang="en-US" altLang="ko-KR" sz="4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Natural Language Processing</a:t>
            </a:r>
            <a:endParaRPr lang="ko-KR" altLang="en-US" sz="4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43000" y="2680939"/>
            <a:ext cx="6858000" cy="45935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Word2Vec Algorithm</a:t>
            </a:r>
            <a:endParaRPr lang="ko-KR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027" y="4109968"/>
            <a:ext cx="2754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연세대학교 전기전자공학부</a:t>
            </a:r>
            <a:endParaRPr lang="en-US" altLang="ko-KR" sz="135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영상 및 비디오 패턴인식 연구실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3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이형민</a:t>
            </a:r>
            <a:endParaRPr lang="en-US" altLang="ko-KR" sz="135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minimonia@yonsei.ac.kr</a:t>
            </a:r>
          </a:p>
        </p:txBody>
      </p:sp>
    </p:spTree>
    <p:extLst>
      <p:ext uri="{BB962C8B-B14F-4D97-AF65-F5344CB8AC3E}">
        <p14:creationId xmlns:p14="http://schemas.microsoft.com/office/powerpoint/2010/main" val="11183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2413507" y="347679"/>
            <a:ext cx="4451231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WordNet Project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2544" y="1222181"/>
            <a:ext cx="163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Problems…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62676" y="2182947"/>
            <a:ext cx="77810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의미는 비슷하지만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맥락에서 쓰이지 않는 단어들이 존재한다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ex) Good </a:t>
            </a:r>
            <a:r>
              <a:rPr lang="ko-KR" altLang="en-US" dirty="0" smtClean="0"/>
              <a:t>≒ </a:t>
            </a:r>
            <a:r>
              <a:rPr lang="en-US" altLang="ko-KR" dirty="0" smtClean="0"/>
              <a:t>Skillful</a:t>
            </a:r>
          </a:p>
          <a:p>
            <a:r>
              <a:rPr lang="en-US" altLang="ko-KR" dirty="0"/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 The weather is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good</a:t>
            </a:r>
            <a:r>
              <a:rPr lang="en-US" altLang="ko-KR" dirty="0" smtClean="0">
                <a:sym typeface="Wingdings" panose="05000000000000000000" pitchFamily="2" charset="2"/>
              </a:rPr>
              <a:t>!  </a:t>
            </a:r>
            <a:r>
              <a:rPr lang="ko-KR" altLang="en-US" dirty="0" smtClean="0"/>
              <a:t>≠  </a:t>
            </a:r>
            <a:r>
              <a:rPr lang="en-US" altLang="ko-KR" dirty="0" smtClean="0"/>
              <a:t>The weather is </a:t>
            </a:r>
            <a:r>
              <a:rPr lang="en-US" altLang="ko-KR" dirty="0" smtClean="0">
                <a:solidFill>
                  <a:srgbClr val="FF0000"/>
                </a:solidFill>
              </a:rPr>
              <a:t>skillful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신조어가 탄생하면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추가하기가 쉽지 않다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주관적이다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‘</a:t>
            </a:r>
            <a:r>
              <a:rPr lang="ko-KR" altLang="en-US" dirty="0" smtClean="0"/>
              <a:t>동의어다</a:t>
            </a:r>
            <a:r>
              <a:rPr lang="en-US" altLang="ko-KR" dirty="0" smtClean="0"/>
              <a:t>.’ or ‘</a:t>
            </a:r>
            <a:r>
              <a:rPr lang="ko-KR" altLang="en-US" dirty="0" smtClean="0"/>
              <a:t>동의어가 아니다</a:t>
            </a:r>
            <a:r>
              <a:rPr lang="en-US" altLang="ko-KR" dirty="0" smtClean="0"/>
              <a:t>.’</a:t>
            </a:r>
            <a:r>
              <a:rPr lang="ko-KR" altLang="en-US" dirty="0"/>
              <a:t> </a:t>
            </a:r>
            <a:r>
              <a:rPr lang="ko-KR" altLang="en-US" dirty="0" smtClean="0"/>
              <a:t>와 같이 </a:t>
            </a:r>
            <a:r>
              <a:rPr lang="ko-KR" altLang="en-US" dirty="0" smtClean="0">
                <a:solidFill>
                  <a:srgbClr val="FF0000"/>
                </a:solidFill>
              </a:rPr>
              <a:t>극단적</a:t>
            </a:r>
            <a:r>
              <a:rPr lang="ko-KR" altLang="en-US" dirty="0" smtClean="0"/>
              <a:t>인 관계 정의로 인해 각 단어가 </a:t>
            </a:r>
            <a:r>
              <a:rPr lang="ko-KR" altLang="en-US" dirty="0" smtClean="0">
                <a:solidFill>
                  <a:srgbClr val="FF0000"/>
                </a:solidFill>
              </a:rPr>
              <a:t>얼마나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비슷한지</a:t>
            </a:r>
            <a:r>
              <a:rPr lang="ko-KR" altLang="en-US" dirty="0" smtClean="0"/>
              <a:t> 등의 정도를 나타내기가 애매하다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26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1257568" y="347679"/>
            <a:ext cx="7265331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One – Hot Vector Representation 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8555" y="1500405"/>
            <a:ext cx="7781027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단어를 벡터로써 표현하려는 첫번째 시도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다른 성분들은 전부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성분만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벡터로 단어 하나를 표현한다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68" y="2527360"/>
            <a:ext cx="7019925" cy="1009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8555" y="3942110"/>
            <a:ext cx="7781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단어 간의 유사성을 측정하는 것이 불가능하다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70" y="4448402"/>
            <a:ext cx="82391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118882" y="2650932"/>
            <a:ext cx="9240779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“Representing a word with its </a:t>
            </a:r>
            <a:r>
              <a:rPr lang="en-US" altLang="ko-KR" sz="4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Surroundings</a:t>
            </a:r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02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118882" y="287300"/>
            <a:ext cx="9240779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“Representing a word with its Surroundings”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71" y="1877794"/>
            <a:ext cx="7639050" cy="1876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9746" y="4148714"/>
            <a:ext cx="7781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Full Document: </a:t>
            </a:r>
            <a:r>
              <a:rPr lang="ko-KR" altLang="en-US" dirty="0" smtClean="0"/>
              <a:t>그 단어를 포함하는 문서 전체를 활용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Windows: </a:t>
            </a:r>
            <a:r>
              <a:rPr lang="ko-KR" altLang="en-US" dirty="0" smtClean="0"/>
              <a:t>중심 단어 주변 몇 개의 단어만을 활용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19842" y="5244860"/>
            <a:ext cx="50205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3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2499772" y="261421"/>
            <a:ext cx="4289216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Cooccurence</a:t>
            </a:r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Matrix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13" y="1992111"/>
            <a:ext cx="7781027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중심 단어를 기준으로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좌우의 </a:t>
            </a:r>
            <a:r>
              <a:rPr lang="en-US" altLang="ko-KR" dirty="0" smtClean="0"/>
              <a:t>m</a:t>
            </a:r>
            <a:r>
              <a:rPr lang="ko-KR" altLang="en-US" dirty="0" smtClean="0"/>
              <a:t>개의 단어 중 어떤 단어가 몇 번 등장하는 지를 </a:t>
            </a:r>
            <a:r>
              <a:rPr lang="en-US" altLang="ko-KR" dirty="0" smtClean="0"/>
              <a:t>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‘</a:t>
            </a:r>
            <a:r>
              <a:rPr lang="en-US" altLang="ko-KR" sz="2000" dirty="0" smtClean="0">
                <a:solidFill>
                  <a:srgbClr val="FF0000"/>
                </a:solidFill>
              </a:rPr>
              <a:t>Symmetric Matrix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Example: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2422" y="3600244"/>
            <a:ext cx="2605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I like deep learning.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I like NLP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I enjoy flying</a:t>
            </a:r>
          </a:p>
        </p:txBody>
      </p:sp>
    </p:spTree>
    <p:extLst>
      <p:ext uri="{BB962C8B-B14F-4D97-AF65-F5344CB8AC3E}">
        <p14:creationId xmlns:p14="http://schemas.microsoft.com/office/powerpoint/2010/main" val="24523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2499772" y="261421"/>
            <a:ext cx="4289216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Cooccurence</a:t>
            </a:r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Matrix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1268" y="1512651"/>
            <a:ext cx="2605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I like deep learning.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I like NLP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I enjoy flying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80" y="2575344"/>
            <a:ext cx="7239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2499772" y="261421"/>
            <a:ext cx="4289216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Cooccurence</a:t>
            </a:r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Matrix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7802" y="993396"/>
            <a:ext cx="163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Problem…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85039" y="1955722"/>
            <a:ext cx="7781027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단어의 수가 많아질수록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차원이 급격하게 늘어난다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메모리 문제 발생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380226" y="2503645"/>
            <a:ext cx="4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PCA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Singular Value Decomposition(SVD)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759789" y="3146847"/>
            <a:ext cx="32780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89" y="3518291"/>
            <a:ext cx="59912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4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2499772" y="261421"/>
            <a:ext cx="4289216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Cooccurence</a:t>
            </a:r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Matrix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74" y="1731145"/>
            <a:ext cx="6934411" cy="42038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27802" y="993396"/>
            <a:ext cx="163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With SVD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76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2499772" y="261421"/>
            <a:ext cx="4289216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Cooccurence</a:t>
            </a:r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Matrix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7802" y="993396"/>
            <a:ext cx="163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With SVD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94" y="1455061"/>
            <a:ext cx="5852172" cy="43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2499772" y="261421"/>
            <a:ext cx="4289216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Cooccurence</a:t>
            </a:r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Matrix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7854" y="967517"/>
            <a:ext cx="279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Problems with SVD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48941" y="1608940"/>
            <a:ext cx="6954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시간 복잡도가 매우 높다</a:t>
            </a:r>
            <a:r>
              <a:rPr lang="en-US" altLang="ko-KR" dirty="0" smtClean="0"/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새로운 단어를 추가하기가 어렵다</a:t>
            </a:r>
            <a:r>
              <a:rPr lang="en-US" altLang="ko-KR" dirty="0" smtClean="0"/>
              <a:t>.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높은 차원의 벡터를 줄일 것이 아니라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처음부터 낮은 차원의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벡터를 만들자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!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627" y="1557641"/>
            <a:ext cx="955826" cy="5687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8941" y="3543024"/>
            <a:ext cx="7506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Rumelhart</a:t>
            </a:r>
            <a:r>
              <a:rPr lang="en-US" altLang="ko-KR" sz="1600" dirty="0"/>
              <a:t>, David E., Geoffrey E. Hinton, and Ronald J. Williams. "Learning representations by back-propagating errors." </a:t>
            </a:r>
            <a:r>
              <a:rPr lang="en-US" altLang="ko-KR" sz="1600" i="1" dirty="0"/>
              <a:t>Cognitive modeling</a:t>
            </a:r>
            <a:r>
              <a:rPr lang="en-US" altLang="ko-KR" sz="1600" dirty="0"/>
              <a:t> 5.3 (1988): 1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Bengio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Yoshua</a:t>
            </a:r>
            <a:r>
              <a:rPr lang="en-US" altLang="ko-KR" sz="1600" dirty="0"/>
              <a:t>, et al. "A neural probabilistic language model." </a:t>
            </a:r>
            <a:r>
              <a:rPr lang="en-US" altLang="ko-KR" sz="1600" i="1" dirty="0"/>
              <a:t>Journal of machine learning research</a:t>
            </a:r>
            <a:r>
              <a:rPr lang="en-US" altLang="ko-KR" sz="1600" dirty="0"/>
              <a:t> 3.Feb (2003): 1137-1155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Collobert</a:t>
            </a:r>
            <a:r>
              <a:rPr lang="en-US" altLang="ko-KR" sz="1600" dirty="0"/>
              <a:t>, Ronan, et al. "Natural language processing (almost) from scratch." </a:t>
            </a:r>
            <a:r>
              <a:rPr lang="en-US" altLang="ko-KR" sz="1600" i="1" dirty="0"/>
              <a:t>Journal of Machine Learning Research</a:t>
            </a:r>
            <a:r>
              <a:rPr lang="en-US" altLang="ko-KR" sz="1600" dirty="0"/>
              <a:t> 12.Aug (2011): 2493-2537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Mikolov</a:t>
            </a:r>
            <a:r>
              <a:rPr lang="en-US" altLang="ko-KR" sz="1600" dirty="0"/>
              <a:t>, Tomas, et al. "Distributed representations of words and phrases and their compositionality." </a:t>
            </a:r>
            <a:r>
              <a:rPr lang="en-US" altLang="ko-KR" sz="1600" i="1" dirty="0"/>
              <a:t>Advances in neural information processing systems</a:t>
            </a:r>
            <a:r>
              <a:rPr lang="en-US" altLang="ko-KR" sz="1600" dirty="0"/>
              <a:t>. 2013.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1535502" y="5745040"/>
            <a:ext cx="49084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중심 단어를 이용하여 주변 단어를 예측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!  Word2Vec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6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7812" y="2746205"/>
            <a:ext cx="8966188" cy="10407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is Natural Language Processing(NLP)?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96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6686" y="1146040"/>
            <a:ext cx="7679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일반적인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알고리즘과 마찬가지로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목적함수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Obejctive</a:t>
            </a:r>
            <a:r>
              <a:rPr lang="en-US" altLang="ko-KR" dirty="0" smtClean="0"/>
              <a:t> Function)</a:t>
            </a:r>
            <a:r>
              <a:rPr lang="ko-KR" altLang="en-US" dirty="0" smtClean="0"/>
              <a:t>를 정의한 후</a:t>
            </a:r>
            <a:r>
              <a:rPr lang="en-US" altLang="ko-KR" dirty="0" smtClean="0"/>
              <a:t>, Gradient Decent </a:t>
            </a:r>
            <a:r>
              <a:rPr lang="ko-KR" altLang="en-US" dirty="0" smtClean="0"/>
              <a:t>등의 방법으로 최적화한다</a:t>
            </a:r>
            <a:r>
              <a:rPr lang="en-US" altLang="ko-KR" dirty="0" smtClean="0"/>
              <a:t>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69" y="2203846"/>
            <a:ext cx="6590852" cy="1480051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823171" y="3938661"/>
            <a:ext cx="8120375" cy="540131"/>
            <a:chOff x="823171" y="3938661"/>
            <a:chExt cx="8120375" cy="54013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171" y="3938661"/>
              <a:ext cx="1528176" cy="54013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351347" y="3990902"/>
              <a:ext cx="6592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:</a:t>
              </a:r>
              <a:r>
                <a:rPr lang="ko-KR" altLang="en-US" dirty="0" smtClean="0"/>
                <a:t>고정된 중심 단어         에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대하여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그 주변에            가 존재할 확률  </a:t>
              </a:r>
              <a:endParaRPr lang="ko-KR" altLang="en-US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8215" y="4049053"/>
              <a:ext cx="321424" cy="291101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3161" y="4060063"/>
              <a:ext cx="606545" cy="297326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1983242" y="4925518"/>
            <a:ext cx="5606505" cy="679911"/>
            <a:chOff x="2053751" y="4925518"/>
            <a:chExt cx="5606505" cy="67991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2173" y="5294850"/>
              <a:ext cx="606545" cy="29732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6813" y="5308103"/>
              <a:ext cx="606545" cy="29732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053751" y="4925518"/>
              <a:ext cx="5606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P(</a:t>
              </a:r>
              <a:r>
                <a:rPr lang="ko-KR" altLang="en-US" dirty="0" smtClean="0"/>
                <a:t>나는</a:t>
              </a:r>
              <a:r>
                <a:rPr lang="en-US" altLang="ko-KR" dirty="0"/>
                <a:t> </a:t>
              </a:r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고양이를</a:t>
              </a:r>
              <a:r>
                <a:rPr lang="ko-KR" altLang="en-US" dirty="0" smtClean="0"/>
                <a:t>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좋아한다</a:t>
              </a:r>
              <a:r>
                <a:rPr lang="en-US" altLang="ko-KR" dirty="0" smtClean="0"/>
                <a:t>)  &gt;  P(</a:t>
              </a:r>
              <a:r>
                <a:rPr lang="ko-KR" altLang="en-US" dirty="0" smtClean="0"/>
                <a:t>나는 </a:t>
              </a:r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고양이를</a:t>
              </a:r>
              <a:r>
                <a:rPr lang="ko-KR" altLang="en-US" dirty="0" smtClean="0"/>
                <a:t>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강아지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0523" y="5295899"/>
              <a:ext cx="321424" cy="291101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3889" y="5291933"/>
              <a:ext cx="321424" cy="291101"/>
            </a:xfrm>
            <a:prstGeom prst="rect">
              <a:avLst/>
            </a:prstGeom>
          </p:spPr>
        </p:pic>
      </p:grpSp>
      <p:sp>
        <p:nvSpPr>
          <p:cNvPr id="22" name="제목 1"/>
          <p:cNvSpPr txBox="1">
            <a:spLocks/>
          </p:cNvSpPr>
          <p:nvPr/>
        </p:nvSpPr>
        <p:spPr>
          <a:xfrm>
            <a:off x="1885525" y="271538"/>
            <a:ext cx="5369295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Word2Vec: Fundamentals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39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82" y="2791105"/>
            <a:ext cx="4695825" cy="14097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46686" y="4662318"/>
            <a:ext cx="767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중심 단어의 </a:t>
            </a:r>
            <a:r>
              <a:rPr lang="en-US" altLang="ko-KR" dirty="0" smtClean="0"/>
              <a:t>input vector</a:t>
            </a:r>
            <a:r>
              <a:rPr lang="ko-KR" altLang="en-US" dirty="0" smtClean="0"/>
              <a:t>와 주변 단어의 </a:t>
            </a:r>
            <a:r>
              <a:rPr lang="en-US" altLang="ko-KR" dirty="0" smtClean="0"/>
              <a:t>output vector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correlation</a:t>
            </a:r>
            <a:r>
              <a:rPr lang="ko-KR" altLang="en-US" dirty="0" smtClean="0"/>
              <a:t>이 극대화 되는 방향으로 </a:t>
            </a:r>
            <a:r>
              <a:rPr lang="en-US" altLang="ko-KR" dirty="0" smtClean="0"/>
              <a:t>Optimization</a:t>
            </a:r>
            <a:r>
              <a:rPr lang="ko-KR" altLang="en-US" dirty="0" smtClean="0"/>
              <a:t>이 진행된다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6686" y="1146040"/>
            <a:ext cx="76796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기본적으로 한 단어에 대응하는 벡터는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개씩 </a:t>
            </a:r>
            <a:r>
              <a:rPr lang="ko-KR" altLang="en-US" dirty="0" smtClean="0"/>
              <a:t>존재한다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v: Input Vector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ym typeface="Wingdings" panose="05000000000000000000" pitchFamily="2" charset="2"/>
              </a:rPr>
              <a:t>중심 단어로서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주변 단어를 예측할 때 쓰이는 </a:t>
            </a:r>
            <a:r>
              <a:rPr lang="en-US" altLang="ko-KR" dirty="0" smtClean="0">
                <a:sym typeface="Wingdings" panose="05000000000000000000" pitchFamily="2" charset="2"/>
              </a:rPr>
              <a:t>vector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u: Output Vector  </a:t>
            </a:r>
            <a:r>
              <a:rPr lang="ko-KR" altLang="en-US" sz="1600" dirty="0" smtClean="0">
                <a:sym typeface="Wingdings" panose="05000000000000000000" pitchFamily="2" charset="2"/>
              </a:rPr>
              <a:t>주변 단어로서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중심단어로부터 예측 당할 때 쓰이는 </a:t>
            </a:r>
            <a:r>
              <a:rPr lang="en-US" altLang="ko-KR" dirty="0" smtClean="0">
                <a:sym typeface="Wingdings" panose="05000000000000000000" pitchFamily="2" charset="2"/>
              </a:rPr>
              <a:t>vector</a:t>
            </a: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885525" y="271538"/>
            <a:ext cx="5369295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Word2Vec: Fundamentals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585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02752" y="1032407"/>
            <a:ext cx="2452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왜 </a:t>
            </a:r>
            <a:r>
              <a:rPr lang="en-US" altLang="ko-KR" sz="2000" b="1" dirty="0" smtClean="0"/>
              <a:t>Vector</a:t>
            </a:r>
            <a:r>
              <a:rPr lang="ko-KR" altLang="en-US" sz="2000" b="1" dirty="0" smtClean="0"/>
              <a:t>가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개인가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6684" y="1452278"/>
            <a:ext cx="767961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단어 하나에 대응하는 벡터가 한 가지 밖에 없다면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0829" y="2056115"/>
            <a:ext cx="377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나는 서울에 거주한다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그의 거주지는 서울이다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서울 거주민이 증가하는 추세다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5029201" y="2221143"/>
            <a:ext cx="767531" cy="5003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57339" y="2148143"/>
            <a:ext cx="295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중심 단어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거주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주변에는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서울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많이 등장한다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907103" y="4375197"/>
            <a:ext cx="2122098" cy="1801317"/>
            <a:chOff x="2907103" y="3805853"/>
            <a:chExt cx="2122098" cy="1801317"/>
          </a:xfrm>
        </p:grpSpPr>
        <p:cxnSp>
          <p:nvCxnSpPr>
            <p:cNvPr id="10" name="직선 화살표 연결선 9"/>
            <p:cNvCxnSpPr/>
            <p:nvPr/>
          </p:nvCxnSpPr>
          <p:spPr>
            <a:xfrm flipV="1">
              <a:off x="2907103" y="4080295"/>
              <a:ext cx="1604514" cy="152687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388738" y="3805853"/>
              <a:ext cx="6404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거주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524001" y="3314210"/>
            <a:ext cx="7395712" cy="711831"/>
            <a:chOff x="1524001" y="3314210"/>
            <a:chExt cx="7395712" cy="711831"/>
          </a:xfrm>
        </p:grpSpPr>
        <p:sp>
          <p:nvSpPr>
            <p:cNvPr id="16" name="오른쪽 화살표 15"/>
            <p:cNvSpPr/>
            <p:nvPr/>
          </p:nvSpPr>
          <p:spPr>
            <a:xfrm>
              <a:off x="1524001" y="3314210"/>
              <a:ext cx="767531" cy="50033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91533" y="3379710"/>
              <a:ext cx="6628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‘</a:t>
              </a:r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거주</a:t>
              </a:r>
              <a:r>
                <a:rPr lang="en-US" altLang="ko-KR" dirty="0" smtClean="0"/>
                <a:t>’</a:t>
              </a:r>
              <a:r>
                <a:rPr lang="ko-KR" altLang="en-US" dirty="0" smtClean="0"/>
                <a:t>와 </a:t>
              </a:r>
              <a:r>
                <a:rPr lang="en-US" altLang="ko-KR" dirty="0" smtClean="0"/>
                <a:t>‘</a:t>
              </a:r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서울</a:t>
              </a:r>
              <a:r>
                <a:rPr lang="en-US" altLang="ko-KR" dirty="0" smtClean="0"/>
                <a:t>’</a:t>
              </a:r>
              <a:r>
                <a:rPr lang="ko-KR" altLang="en-US" dirty="0" smtClean="0"/>
                <a:t>에 해당하는 </a:t>
              </a:r>
              <a:r>
                <a:rPr lang="en-US" altLang="ko-KR" dirty="0" smtClean="0"/>
                <a:t>Vector</a:t>
              </a:r>
              <a:r>
                <a:rPr lang="ko-KR" altLang="en-US" dirty="0" smtClean="0"/>
                <a:t>의 거리가 가까워지는 방향으로 학습이 진행된다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907103" y="4713751"/>
            <a:ext cx="2416449" cy="1462763"/>
            <a:chOff x="2907103" y="4713751"/>
            <a:chExt cx="2416449" cy="1462763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2907103" y="4960189"/>
              <a:ext cx="1837425" cy="121632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83089" y="4713751"/>
              <a:ext cx="6404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서울</a:t>
              </a:r>
              <a:endParaRPr lang="ko-KR" altLang="en-US" dirty="0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777446" y="4922020"/>
            <a:ext cx="28488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거주</a:t>
            </a:r>
            <a:r>
              <a:rPr lang="en-US" altLang="ko-KR" sz="2800" dirty="0" smtClean="0">
                <a:solidFill>
                  <a:srgbClr val="FF0000"/>
                </a:solidFill>
              </a:rPr>
              <a:t> </a:t>
            </a:r>
            <a:r>
              <a:rPr lang="ko-KR" altLang="en-US" sz="3600" dirty="0">
                <a:solidFill>
                  <a:srgbClr val="FF0000"/>
                </a:solidFill>
              </a:rPr>
              <a:t>≒</a:t>
            </a:r>
            <a:r>
              <a:rPr lang="ko-KR" altLang="en-US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</a:rPr>
              <a:t>서울 </a:t>
            </a:r>
            <a:r>
              <a:rPr lang="en-US" altLang="ko-KR" sz="2800" dirty="0" smtClean="0">
                <a:solidFill>
                  <a:srgbClr val="FF0000"/>
                </a:solidFill>
              </a:rPr>
              <a:t>????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1885525" y="271538"/>
            <a:ext cx="5369295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Word2Vec: Fundamentals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81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46684" y="1081336"/>
            <a:ext cx="767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문제를 해결하기 위해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중심 단어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로서 역할을 할 때와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주변 단어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로서 역할을 할 때의 벡터를 다르게 설정한다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앞의 식을 다시 살펴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46684" y="1891134"/>
            <a:ext cx="767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v: Input Vector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ym typeface="Wingdings" panose="05000000000000000000" pitchFamily="2" charset="2"/>
              </a:rPr>
              <a:t>중심 단어로서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역할을 할 때 쓰이는 </a:t>
            </a:r>
            <a:r>
              <a:rPr lang="en-US" altLang="ko-KR" sz="1600" dirty="0" smtClean="0">
                <a:sym typeface="Wingdings" panose="05000000000000000000" pitchFamily="2" charset="2"/>
              </a:rPr>
              <a:t>V</a:t>
            </a:r>
            <a:r>
              <a:rPr lang="en-US" altLang="ko-KR" dirty="0" smtClean="0">
                <a:sym typeface="Wingdings" panose="05000000000000000000" pitchFamily="2" charset="2"/>
              </a:rPr>
              <a:t>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u: Output Vector  </a:t>
            </a:r>
            <a:r>
              <a:rPr lang="ko-KR" altLang="en-US" sz="1600" dirty="0" smtClean="0">
                <a:sym typeface="Wingdings" panose="05000000000000000000" pitchFamily="2" charset="2"/>
              </a:rPr>
              <a:t>주변 단어로서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역할을 할 때 쓰이는 </a:t>
            </a:r>
            <a:r>
              <a:rPr lang="en-US" altLang="ko-KR" sz="1600" dirty="0" smtClean="0">
                <a:sym typeface="Wingdings" panose="05000000000000000000" pitchFamily="2" charset="2"/>
              </a:rPr>
              <a:t>V</a:t>
            </a:r>
            <a:r>
              <a:rPr lang="en-US" altLang="ko-KR" dirty="0" smtClean="0">
                <a:sym typeface="Wingdings" panose="05000000000000000000" pitchFamily="2" charset="2"/>
              </a:rPr>
              <a:t>ector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82" y="2791105"/>
            <a:ext cx="4695825" cy="14097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46686" y="4507043"/>
            <a:ext cx="767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중심 단어의 </a:t>
            </a:r>
            <a:r>
              <a:rPr lang="en-US" altLang="ko-KR" dirty="0" smtClean="0"/>
              <a:t>input vector      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fix </a:t>
            </a:r>
            <a:r>
              <a:rPr lang="ko-KR" altLang="en-US" dirty="0" smtClean="0"/>
              <a:t>되었을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주변 단어들의 </a:t>
            </a:r>
            <a:r>
              <a:rPr lang="en-US" altLang="ko-KR" dirty="0" smtClean="0"/>
              <a:t>output vector       </a:t>
            </a:r>
            <a:r>
              <a:rPr lang="ko-KR" altLang="en-US" dirty="0" smtClean="0"/>
              <a:t>를       와 가까운 위치가 되도록 배치한다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552" y="4576171"/>
            <a:ext cx="273800" cy="2419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376" y="4844022"/>
            <a:ext cx="375877" cy="29305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669" y="4844022"/>
            <a:ext cx="273800" cy="241963"/>
          </a:xfrm>
          <a:prstGeom prst="rect">
            <a:avLst/>
          </a:prstGeom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1885525" y="271538"/>
            <a:ext cx="5369295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Word2Vec: Fundamentals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80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295292" y="2641287"/>
            <a:ext cx="2122098" cy="1801317"/>
            <a:chOff x="2907103" y="3805853"/>
            <a:chExt cx="2122098" cy="1801317"/>
          </a:xfrm>
        </p:grpSpPr>
        <p:cxnSp>
          <p:nvCxnSpPr>
            <p:cNvPr id="11" name="직선 화살표 연결선 10"/>
            <p:cNvCxnSpPr/>
            <p:nvPr/>
          </p:nvCxnSpPr>
          <p:spPr>
            <a:xfrm flipV="1">
              <a:off x="2907103" y="4080295"/>
              <a:ext cx="1604514" cy="15268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388738" y="3805853"/>
              <a:ext cx="6404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거주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295292" y="2915729"/>
            <a:ext cx="2330184" cy="1526876"/>
            <a:chOff x="3010620" y="2562046"/>
            <a:chExt cx="2330184" cy="1526876"/>
          </a:xfrm>
        </p:grpSpPr>
        <p:cxnSp>
          <p:nvCxnSpPr>
            <p:cNvPr id="14" name="직선 화살표 연결선 13"/>
            <p:cNvCxnSpPr/>
            <p:nvPr/>
          </p:nvCxnSpPr>
          <p:spPr>
            <a:xfrm flipV="1">
              <a:off x="3010620" y="2820838"/>
              <a:ext cx="1801866" cy="126808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00341" y="2562046"/>
              <a:ext cx="6404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서울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295292" y="2524593"/>
            <a:ext cx="1732014" cy="1918011"/>
            <a:chOff x="3010620" y="2170910"/>
            <a:chExt cx="1732014" cy="1918011"/>
          </a:xfrm>
        </p:grpSpPr>
        <p:cxnSp>
          <p:nvCxnSpPr>
            <p:cNvPr id="24" name="직선 화살표 연결선 23"/>
            <p:cNvCxnSpPr/>
            <p:nvPr/>
          </p:nvCxnSpPr>
          <p:spPr>
            <a:xfrm flipV="1">
              <a:off x="3010620" y="2456881"/>
              <a:ext cx="1411783" cy="163204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02171" y="2170910"/>
              <a:ext cx="6404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부산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28702" y="1251205"/>
            <a:ext cx="377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나는 서울에 거주한다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그의 거주지는 서울이다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서울 거주민이 증가하는 추세다</a:t>
            </a:r>
            <a:r>
              <a:rPr lang="en-US" altLang="ko-KR" dirty="0" smtClean="0"/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99806" y="1250382"/>
            <a:ext cx="377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나는 부산에 거주한다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그의 거주지는 부산이다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부산 거주민이 증가하는 추세다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6425245" y="2355316"/>
            <a:ext cx="2347819" cy="338554"/>
            <a:chOff x="6425245" y="2355316"/>
            <a:chExt cx="2347819" cy="338554"/>
          </a:xfrm>
        </p:grpSpPr>
        <p:cxnSp>
          <p:nvCxnSpPr>
            <p:cNvPr id="35" name="직선 화살표 연결선 34"/>
            <p:cNvCxnSpPr/>
            <p:nvPr/>
          </p:nvCxnSpPr>
          <p:spPr>
            <a:xfrm>
              <a:off x="6425245" y="2528907"/>
              <a:ext cx="727493" cy="36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152738" y="2355316"/>
              <a:ext cx="16203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Input Vector (v)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425245" y="2693870"/>
            <a:ext cx="2347819" cy="338554"/>
            <a:chOff x="6425245" y="2355316"/>
            <a:chExt cx="2347819" cy="338554"/>
          </a:xfrm>
        </p:grpSpPr>
        <p:cxnSp>
          <p:nvCxnSpPr>
            <p:cNvPr id="40" name="직선 화살표 연결선 39"/>
            <p:cNvCxnSpPr/>
            <p:nvPr/>
          </p:nvCxnSpPr>
          <p:spPr>
            <a:xfrm>
              <a:off x="6425245" y="2528907"/>
              <a:ext cx="727493" cy="363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152738" y="2355316"/>
              <a:ext cx="16203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1">
                      <a:lumMod val="75000"/>
                    </a:schemeClr>
                  </a:solidFill>
                </a:rPr>
                <a:t>Output Vector (u)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제목 1"/>
          <p:cNvSpPr txBox="1">
            <a:spLocks/>
          </p:cNvSpPr>
          <p:nvPr/>
        </p:nvSpPr>
        <p:spPr>
          <a:xfrm>
            <a:off x="1885525" y="271538"/>
            <a:ext cx="5369295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Word2Vec: Fundamentals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04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295292" y="2915729"/>
            <a:ext cx="2330184" cy="1526876"/>
            <a:chOff x="3010620" y="2562046"/>
            <a:chExt cx="2330184" cy="1526876"/>
          </a:xfrm>
        </p:grpSpPr>
        <p:cxnSp>
          <p:nvCxnSpPr>
            <p:cNvPr id="14" name="직선 화살표 연결선 13"/>
            <p:cNvCxnSpPr/>
            <p:nvPr/>
          </p:nvCxnSpPr>
          <p:spPr>
            <a:xfrm flipV="1">
              <a:off x="3010620" y="2820838"/>
              <a:ext cx="1801866" cy="126808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00341" y="2562046"/>
              <a:ext cx="6404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서울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295292" y="2524593"/>
            <a:ext cx="1732014" cy="1918011"/>
            <a:chOff x="3010620" y="2170910"/>
            <a:chExt cx="1732014" cy="1918011"/>
          </a:xfrm>
        </p:grpSpPr>
        <p:cxnSp>
          <p:nvCxnSpPr>
            <p:cNvPr id="24" name="직선 화살표 연결선 23"/>
            <p:cNvCxnSpPr/>
            <p:nvPr/>
          </p:nvCxnSpPr>
          <p:spPr>
            <a:xfrm flipV="1">
              <a:off x="3010620" y="2456881"/>
              <a:ext cx="1411783" cy="163204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02171" y="2170910"/>
              <a:ext cx="6404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부산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28702" y="1251205"/>
            <a:ext cx="377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나는 서울에 거주한다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그의 거주지는 서울이다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서울 거주민이 증가하는 추세다</a:t>
            </a:r>
            <a:r>
              <a:rPr lang="en-US" altLang="ko-KR" dirty="0" smtClean="0"/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99806" y="1250382"/>
            <a:ext cx="377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나는 부산에 거주한다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그의 거주지는 부산이다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부산 거주민이 증가하는 추세다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6425245" y="2355316"/>
            <a:ext cx="2347819" cy="338554"/>
            <a:chOff x="6425245" y="2355316"/>
            <a:chExt cx="2347819" cy="338554"/>
          </a:xfrm>
        </p:grpSpPr>
        <p:cxnSp>
          <p:nvCxnSpPr>
            <p:cNvPr id="35" name="직선 화살표 연결선 34"/>
            <p:cNvCxnSpPr/>
            <p:nvPr/>
          </p:nvCxnSpPr>
          <p:spPr>
            <a:xfrm>
              <a:off x="6425245" y="2528907"/>
              <a:ext cx="727493" cy="36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152738" y="2355316"/>
              <a:ext cx="16203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</a:rPr>
                <a:t>Input Vector (v)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425245" y="2693870"/>
            <a:ext cx="2347819" cy="338554"/>
            <a:chOff x="6425245" y="2355316"/>
            <a:chExt cx="2347819" cy="338554"/>
          </a:xfrm>
        </p:grpSpPr>
        <p:cxnSp>
          <p:nvCxnSpPr>
            <p:cNvPr id="40" name="직선 화살표 연결선 39"/>
            <p:cNvCxnSpPr/>
            <p:nvPr/>
          </p:nvCxnSpPr>
          <p:spPr>
            <a:xfrm>
              <a:off x="6425245" y="2528907"/>
              <a:ext cx="727493" cy="363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152738" y="2355316"/>
              <a:ext cx="16203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1">
                      <a:lumMod val="75000"/>
                    </a:schemeClr>
                  </a:solidFill>
                </a:rPr>
                <a:t>Output Vector (u)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477772" y="3886201"/>
            <a:ext cx="2182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chemeClr val="accent1">
                    <a:lumMod val="75000"/>
                  </a:schemeClr>
                </a:solidFill>
              </a:rPr>
              <a:t>부산</a:t>
            </a:r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≒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800" dirty="0" smtClean="0">
                <a:solidFill>
                  <a:schemeClr val="accent1">
                    <a:lumMod val="75000"/>
                  </a:schemeClr>
                </a:solidFill>
              </a:rPr>
              <a:t>서울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64" y="5074522"/>
            <a:ext cx="767961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정리하자면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주변 단어들의 분포</a:t>
            </a:r>
            <a:r>
              <a:rPr lang="ko-KR" altLang="en-US" dirty="0" smtClean="0"/>
              <a:t>가 유사하면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유사한 의미의 단어가 되게끔 학습을 한 것이다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결국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단어들이 </a:t>
            </a:r>
            <a:r>
              <a:rPr lang="ko-KR" altLang="en-US" dirty="0" smtClean="0">
                <a:solidFill>
                  <a:srgbClr val="FF0000"/>
                </a:solidFill>
              </a:rPr>
              <a:t>단어가 갖는 의미</a:t>
            </a:r>
            <a:r>
              <a:rPr lang="ko-KR" altLang="en-US" dirty="0" smtClean="0"/>
              <a:t>에 따라 좌표 공간상에 </a:t>
            </a:r>
            <a:r>
              <a:rPr lang="ko-KR" altLang="en-US" dirty="0" smtClean="0">
                <a:solidFill>
                  <a:srgbClr val="FF0000"/>
                </a:solidFill>
              </a:rPr>
              <a:t>벡터</a:t>
            </a:r>
            <a:r>
              <a:rPr lang="ko-KR" altLang="en-US" dirty="0" smtClean="0"/>
              <a:t>로서 표현되도록 할 수 있게 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885525" y="271538"/>
            <a:ext cx="5369295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Word2Vec: Fundamentals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77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 txBox="1">
            <a:spLocks/>
          </p:cNvSpPr>
          <p:nvPr/>
        </p:nvSpPr>
        <p:spPr>
          <a:xfrm>
            <a:off x="2627399" y="271538"/>
            <a:ext cx="3876925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Word2Vec: Details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6684" y="1297003"/>
            <a:ext cx="767961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Word2Vec </a:t>
            </a:r>
            <a:r>
              <a:rPr lang="ko-KR" altLang="en-US" dirty="0" smtClean="0"/>
              <a:t>알고리즘 종류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6684" y="2970531"/>
            <a:ext cx="767961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계산 속도 향상을 위한 추가 학습방법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24810" y="1759630"/>
            <a:ext cx="260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CBOW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Skip – Gram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24810" y="3433158"/>
            <a:ext cx="260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Negative Sampling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Hierarchical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Softmax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 txBox="1">
            <a:spLocks/>
          </p:cNvSpPr>
          <p:nvPr/>
        </p:nvSpPr>
        <p:spPr>
          <a:xfrm>
            <a:off x="388191" y="191188"/>
            <a:ext cx="8333117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Continuous Bag of Words Model (CBOW)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939" y="1065690"/>
            <a:ext cx="767961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주변 단어들로부터 중심 단어를 예측하는 </a:t>
            </a:r>
            <a:r>
              <a:rPr lang="en-US" altLang="ko-KR" dirty="0" smtClean="0"/>
              <a:t>DNN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12807" y="1528317"/>
            <a:ext cx="6185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Database </a:t>
            </a:r>
            <a:r>
              <a:rPr lang="ko-KR" altLang="en-US" dirty="0" smtClean="0"/>
              <a:t>내의 총 단어 수</a:t>
            </a:r>
            <a:r>
              <a:rPr lang="en-US" altLang="ko-KR" dirty="0" smtClean="0"/>
              <a:t>: 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중심 단어를 예측하기 위해 참고할 주변 단어 수</a:t>
            </a:r>
            <a:r>
              <a:rPr lang="en-US" altLang="ko-KR" dirty="0" smtClean="0"/>
              <a:t>: 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Hidden Layer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Node </a:t>
            </a:r>
            <a:r>
              <a:rPr lang="ko-KR" altLang="en-US" dirty="0"/>
              <a:t>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우리가 설정해줘야 한다</a:t>
            </a:r>
            <a:r>
              <a:rPr lang="en-US" altLang="ko-KR" dirty="0" smtClean="0"/>
              <a:t>): N</a:t>
            </a:r>
            <a:endParaRPr lang="ko-KR" altLang="en-US" dirty="0"/>
          </a:p>
        </p:txBody>
      </p:sp>
      <p:grpSp>
        <p:nvGrpSpPr>
          <p:cNvPr id="1034" name="그룹 1033"/>
          <p:cNvGrpSpPr/>
          <p:nvPr/>
        </p:nvGrpSpPr>
        <p:grpSpPr>
          <a:xfrm>
            <a:off x="2009549" y="2709178"/>
            <a:ext cx="4376354" cy="2009129"/>
            <a:chOff x="890471" y="2683299"/>
            <a:chExt cx="4376354" cy="2009129"/>
          </a:xfrm>
        </p:grpSpPr>
        <p:grpSp>
          <p:nvGrpSpPr>
            <p:cNvPr id="7" name="그룹 6"/>
            <p:cNvGrpSpPr/>
            <p:nvPr/>
          </p:nvGrpSpPr>
          <p:grpSpPr>
            <a:xfrm>
              <a:off x="890471" y="2683299"/>
              <a:ext cx="1793384" cy="2009129"/>
              <a:chOff x="1132011" y="2553903"/>
              <a:chExt cx="1793384" cy="2009129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811543" y="2770824"/>
                <a:ext cx="138023" cy="98340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044456" y="2770823"/>
                <a:ext cx="138022" cy="98340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277368" y="2770823"/>
                <a:ext cx="138022" cy="98340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787373" y="2770823"/>
                <a:ext cx="138022" cy="98340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356052" y="2784736"/>
                <a:ext cx="431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254616" y="2553903"/>
                <a:ext cx="5175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dirty="0" smtClean="0">
                    <a:latin typeface="Bell MT" panose="02020503060305020303" pitchFamily="18" charset="0"/>
                  </a:rPr>
                  <a:t>{</a:t>
                </a:r>
                <a:endParaRPr lang="ko-KR" altLang="en-US" sz="7200" dirty="0">
                  <a:latin typeface="Bell MT" panose="02020503060305020303" pitchFamily="18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32011" y="3029973"/>
                <a:ext cx="3364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W</a:t>
                </a:r>
                <a:endParaRPr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6200000">
                <a:off x="1997427" y="3411688"/>
                <a:ext cx="51758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0" dirty="0" smtClean="0">
                    <a:latin typeface="Bell MT" panose="02020503060305020303" pitchFamily="18" charset="0"/>
                  </a:rPr>
                  <a:t>{</a:t>
                </a:r>
                <a:endParaRPr lang="ko-KR" altLang="en-US" sz="7200" dirty="0">
                  <a:latin typeface="Bell MT" panose="02020503060305020303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78164" y="4101367"/>
                <a:ext cx="3364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C</a:t>
                </a:r>
                <a:endParaRPr lang="ko-KR" altLang="en-US" dirty="0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3845546" y="3091039"/>
              <a:ext cx="122605" cy="5921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>
              <a:stCxn id="13" idx="0"/>
              <a:endCxn id="27" idx="0"/>
            </p:cNvCxnSpPr>
            <p:nvPr/>
          </p:nvCxnSpPr>
          <p:spPr>
            <a:xfrm>
              <a:off x="2614844" y="2900219"/>
              <a:ext cx="1292005" cy="19082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3" idx="2"/>
              <a:endCxn id="27" idx="2"/>
            </p:cNvCxnSpPr>
            <p:nvPr/>
          </p:nvCxnSpPr>
          <p:spPr>
            <a:xfrm flipV="1">
              <a:off x="2614844" y="3683139"/>
              <a:ext cx="1292005" cy="20048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509116" y="3161089"/>
              <a:ext cx="336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N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29842" y="2900218"/>
              <a:ext cx="136983" cy="9834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>
              <a:stCxn id="27" idx="0"/>
              <a:endCxn id="38" idx="0"/>
            </p:cNvCxnSpPr>
            <p:nvPr/>
          </p:nvCxnSpPr>
          <p:spPr>
            <a:xfrm flipV="1">
              <a:off x="3906849" y="2900218"/>
              <a:ext cx="1291485" cy="19082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27" idx="2"/>
              <a:endCxn id="38" idx="2"/>
            </p:cNvCxnSpPr>
            <p:nvPr/>
          </p:nvCxnSpPr>
          <p:spPr>
            <a:xfrm>
              <a:off x="3906849" y="3683139"/>
              <a:ext cx="1291485" cy="20048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732109" y="3159369"/>
              <a:ext cx="336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W</a:t>
              </a:r>
              <a:endParaRPr lang="ko-KR" altLang="en-US" dirty="0"/>
            </a:p>
          </p:txBody>
        </p:sp>
      </p:grpSp>
      <p:sp>
        <p:nvSpPr>
          <p:cNvPr id="1038" name="TextBox 1037"/>
          <p:cNvSpPr txBox="1"/>
          <p:nvPr/>
        </p:nvSpPr>
        <p:spPr>
          <a:xfrm>
            <a:off x="2559683" y="4635161"/>
            <a:ext cx="132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주변 단어들의</a:t>
            </a:r>
          </a:p>
          <a:p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One-Hot Vector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58100" y="4014624"/>
            <a:ext cx="2936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Network Output Vector</a:t>
            </a: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중심 단어의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One-Hot Vector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와 비교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40" name="직선 화살표 연결선 1039"/>
          <p:cNvCxnSpPr/>
          <p:nvPr/>
        </p:nvCxnSpPr>
        <p:spPr>
          <a:xfrm flipV="1">
            <a:off x="4459857" y="3809262"/>
            <a:ext cx="8627" cy="15908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그림 10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320" y="5451064"/>
            <a:ext cx="709073" cy="35453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052259" y="5856529"/>
            <a:ext cx="832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+ </a:t>
            </a:r>
            <a:r>
              <a:rPr lang="ko-KR" altLang="en-US" sz="1600" dirty="0" smtClean="0"/>
              <a:t>평균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5512276" y="3809262"/>
            <a:ext cx="8627" cy="15908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그림 10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931" y="5408030"/>
            <a:ext cx="673906" cy="347965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4814393" y="2490047"/>
            <a:ext cx="2209603" cy="1419459"/>
            <a:chOff x="4814393" y="2490047"/>
            <a:chExt cx="2209603" cy="1419459"/>
          </a:xfrm>
        </p:grpSpPr>
        <p:sp>
          <p:nvSpPr>
            <p:cNvPr id="1048" name="타원 1047"/>
            <p:cNvSpPr/>
            <p:nvPr/>
          </p:nvSpPr>
          <p:spPr>
            <a:xfrm>
              <a:off x="4814393" y="2940011"/>
              <a:ext cx="447720" cy="969495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0" name="직선 화살표 연결선 1049"/>
            <p:cNvCxnSpPr/>
            <p:nvPr/>
          </p:nvCxnSpPr>
          <p:spPr>
            <a:xfrm flipV="1">
              <a:off x="5115856" y="2703031"/>
              <a:ext cx="553260" cy="2701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TextBox 1051"/>
            <p:cNvSpPr txBox="1"/>
            <p:nvPr/>
          </p:nvSpPr>
          <p:spPr>
            <a:xfrm>
              <a:off x="5610825" y="2490047"/>
              <a:ext cx="1413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Word Vector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052260" y="5451063"/>
            <a:ext cx="2878757" cy="390752"/>
            <a:chOff x="4052260" y="5451063"/>
            <a:chExt cx="2878757" cy="390752"/>
          </a:xfrm>
        </p:grpSpPr>
        <p:sp>
          <p:nvSpPr>
            <p:cNvPr id="73" name="TextBox 72"/>
            <p:cNvSpPr txBox="1"/>
            <p:nvPr/>
          </p:nvSpPr>
          <p:spPr>
            <a:xfrm>
              <a:off x="6248920" y="5472483"/>
              <a:ext cx="682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학습</a:t>
              </a:r>
              <a:endParaRPr lang="en-US" altLang="ko-KR" b="1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54" name="직사각형 1053"/>
            <p:cNvSpPr/>
            <p:nvPr/>
          </p:nvSpPr>
          <p:spPr>
            <a:xfrm>
              <a:off x="4052260" y="5451063"/>
              <a:ext cx="1810578" cy="35453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>
              <a:stCxn id="1054" idx="3"/>
            </p:cNvCxnSpPr>
            <p:nvPr/>
          </p:nvCxnSpPr>
          <p:spPr>
            <a:xfrm flipV="1">
              <a:off x="5862838" y="5624423"/>
              <a:ext cx="454574" cy="39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34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 txBox="1">
            <a:spLocks/>
          </p:cNvSpPr>
          <p:nvPr/>
        </p:nvSpPr>
        <p:spPr>
          <a:xfrm>
            <a:off x="388191" y="191188"/>
            <a:ext cx="8333117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Continuous Bag of Words Model (CBOW)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1" y="1600528"/>
            <a:ext cx="4191000" cy="3914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161" y="1872830"/>
            <a:ext cx="4448175" cy="20478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857336" y="3010619"/>
            <a:ext cx="1138687" cy="9100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1708" y="1032407"/>
            <a:ext cx="162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Loss Function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278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39" y="5515441"/>
            <a:ext cx="1631437" cy="724520"/>
          </a:xfrm>
          <a:prstGeom prst="rect">
            <a:avLst/>
          </a:prstGeom>
        </p:spPr>
      </p:pic>
      <p:sp>
        <p:nvSpPr>
          <p:cNvPr id="22" name="제목 1"/>
          <p:cNvSpPr txBox="1">
            <a:spLocks/>
          </p:cNvSpPr>
          <p:nvPr/>
        </p:nvSpPr>
        <p:spPr>
          <a:xfrm>
            <a:off x="2717324" y="191188"/>
            <a:ext cx="3700730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Skip-Gram Model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295357" y="2710326"/>
            <a:ext cx="4544663" cy="1986004"/>
            <a:chOff x="3357539" y="2727578"/>
            <a:chExt cx="4544663" cy="1986004"/>
          </a:xfrm>
        </p:grpSpPr>
        <p:grpSp>
          <p:nvGrpSpPr>
            <p:cNvPr id="7" name="그룹 6"/>
            <p:cNvGrpSpPr/>
            <p:nvPr/>
          </p:nvGrpSpPr>
          <p:grpSpPr>
            <a:xfrm>
              <a:off x="5983851" y="2727578"/>
              <a:ext cx="1918351" cy="1986004"/>
              <a:chOff x="1594500" y="2577028"/>
              <a:chExt cx="1918351" cy="198600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811543" y="2770824"/>
                <a:ext cx="138023" cy="98340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044456" y="2770823"/>
                <a:ext cx="138022" cy="98340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277368" y="2770823"/>
                <a:ext cx="138022" cy="98340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787373" y="2770823"/>
                <a:ext cx="138022" cy="98340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56052" y="2784736"/>
                <a:ext cx="431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804438" y="2577028"/>
                <a:ext cx="5175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dirty="0" smtClean="0">
                    <a:latin typeface="Bell MT" panose="02020503060305020303" pitchFamily="18" charset="0"/>
                  </a:rPr>
                  <a:t>}</a:t>
                </a:r>
                <a:endParaRPr lang="ko-KR" altLang="en-US" sz="7200" dirty="0">
                  <a:latin typeface="Bell MT" panose="02020503060305020303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176421" y="3088314"/>
                <a:ext cx="3364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W</a:t>
                </a:r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6200000">
                <a:off x="1997427" y="3411688"/>
                <a:ext cx="51758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0" dirty="0" smtClean="0">
                    <a:latin typeface="Bell MT" panose="02020503060305020303" pitchFamily="18" charset="0"/>
                  </a:rPr>
                  <a:t>{</a:t>
                </a:r>
                <a:endParaRPr lang="ko-KR" altLang="en-US" sz="7200" dirty="0">
                  <a:latin typeface="Bell MT" panose="02020503060305020303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78164" y="4101367"/>
                <a:ext cx="3364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C</a:t>
                </a:r>
                <a:endParaRPr lang="ko-KR" altLang="en-US" dirty="0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4964624" y="3116918"/>
              <a:ext cx="122605" cy="5921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>
              <a:stCxn id="15" idx="0"/>
              <a:endCxn id="9" idx="0"/>
            </p:cNvCxnSpPr>
            <p:nvPr/>
          </p:nvCxnSpPr>
          <p:spPr>
            <a:xfrm>
              <a:off x="3789994" y="2944498"/>
              <a:ext cx="1235933" cy="17242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5" idx="2"/>
              <a:endCxn id="9" idx="2"/>
            </p:cNvCxnSpPr>
            <p:nvPr/>
          </p:nvCxnSpPr>
          <p:spPr>
            <a:xfrm flipV="1">
              <a:off x="3789994" y="3709018"/>
              <a:ext cx="1235933" cy="21888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28194" y="3186968"/>
              <a:ext cx="336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N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21502" y="2944498"/>
              <a:ext cx="136983" cy="9834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stCxn id="9" idx="0"/>
              <a:endCxn id="19" idx="0"/>
            </p:cNvCxnSpPr>
            <p:nvPr/>
          </p:nvCxnSpPr>
          <p:spPr>
            <a:xfrm flipV="1">
              <a:off x="5025927" y="2921374"/>
              <a:ext cx="1243979" cy="19554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9" idx="2"/>
              <a:endCxn id="19" idx="2"/>
            </p:cNvCxnSpPr>
            <p:nvPr/>
          </p:nvCxnSpPr>
          <p:spPr>
            <a:xfrm>
              <a:off x="5025927" y="3709018"/>
              <a:ext cx="1243979" cy="19576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57539" y="3238864"/>
              <a:ext cx="336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W</a:t>
              </a:r>
              <a:endParaRPr lang="ko-KR" alt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14939" y="1065690"/>
            <a:ext cx="767961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중심 단어로부터 주변 단어들을 예측해내는 알고리즘</a:t>
            </a: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112807" y="1528317"/>
            <a:ext cx="6185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Database </a:t>
            </a:r>
            <a:r>
              <a:rPr lang="ko-KR" altLang="en-US" dirty="0" smtClean="0"/>
              <a:t>내의 총 단어 수</a:t>
            </a:r>
            <a:r>
              <a:rPr lang="en-US" altLang="ko-KR" dirty="0" smtClean="0"/>
              <a:t>: 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중심 단어를 예측하기 위해 참고할 주변 단어 수</a:t>
            </a:r>
            <a:r>
              <a:rPr lang="en-US" altLang="ko-KR" dirty="0" smtClean="0"/>
              <a:t>: 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Hidden Layer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Node </a:t>
            </a:r>
            <a:r>
              <a:rPr lang="ko-KR" altLang="en-US" dirty="0"/>
              <a:t>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우리가 설정해줘야 한다</a:t>
            </a:r>
            <a:r>
              <a:rPr lang="en-US" altLang="ko-KR" dirty="0" smtClean="0"/>
              <a:t>): N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98881" y="4264104"/>
            <a:ext cx="3053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Network Output Vector</a:t>
            </a:r>
          </a:p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주변 단어들의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One-Hot Vector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와 비교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14147" y="4078181"/>
            <a:ext cx="144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중심 단어의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One-Hot Vector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3519447" y="3864186"/>
            <a:ext cx="8627" cy="15908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910" y="5505988"/>
            <a:ext cx="709073" cy="354537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>
          <a:xfrm flipV="1">
            <a:off x="4571866" y="3864186"/>
            <a:ext cx="8627" cy="159087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3111849" y="5505987"/>
            <a:ext cx="3928968" cy="733974"/>
            <a:chOff x="4052259" y="5451063"/>
            <a:chExt cx="3928968" cy="733974"/>
          </a:xfrm>
        </p:grpSpPr>
        <p:sp>
          <p:nvSpPr>
            <p:cNvPr id="47" name="TextBox 46"/>
            <p:cNvSpPr txBox="1"/>
            <p:nvPr/>
          </p:nvSpPr>
          <p:spPr>
            <a:xfrm>
              <a:off x="7299130" y="5633384"/>
              <a:ext cx="682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학습</a:t>
              </a:r>
              <a:endParaRPr lang="en-US" altLang="ko-KR" b="1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52259" y="5451063"/>
              <a:ext cx="2787031" cy="733974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 flipV="1">
              <a:off x="6839290" y="5805601"/>
              <a:ext cx="454574" cy="39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2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67149" y="1720170"/>
            <a:ext cx="3187513" cy="3167647"/>
            <a:chOff x="4034178" y="1281921"/>
            <a:chExt cx="4250017" cy="4223529"/>
          </a:xfrm>
        </p:grpSpPr>
        <p:sp>
          <p:nvSpPr>
            <p:cNvPr id="3" name="타원 2"/>
            <p:cNvSpPr/>
            <p:nvPr/>
          </p:nvSpPr>
          <p:spPr>
            <a:xfrm>
              <a:off x="4780249" y="1281921"/>
              <a:ext cx="2712470" cy="271247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4034178" y="2792980"/>
              <a:ext cx="2712470" cy="2712470"/>
            </a:xfrm>
            <a:prstGeom prst="ellipse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5526318" y="2792980"/>
              <a:ext cx="2712470" cy="2712470"/>
            </a:xfrm>
            <a:prstGeom prst="ellipse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70990" y="2073753"/>
              <a:ext cx="24685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solidFill>
                    <a:schemeClr val="accent1">
                      <a:lumMod val="50000"/>
                    </a:schemeClr>
                  </a:solidFill>
                </a:rPr>
                <a:t>Computer Science</a:t>
              </a:r>
              <a:endParaRPr lang="ko-KR" altLang="en-US" sz="15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4178" y="3831998"/>
              <a:ext cx="158115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solidFill>
                    <a:schemeClr val="accent2">
                      <a:lumMod val="50000"/>
                    </a:schemeClr>
                  </a:solidFill>
                </a:rPr>
                <a:t>Artificial</a:t>
              </a:r>
            </a:p>
            <a:p>
              <a:r>
                <a:rPr lang="en-US" altLang="ko-KR" sz="1500" b="1" dirty="0">
                  <a:solidFill>
                    <a:schemeClr val="accent2">
                      <a:lumMod val="50000"/>
                    </a:schemeClr>
                  </a:solidFill>
                </a:rPr>
                <a:t>Intelligence</a:t>
              </a:r>
              <a:endParaRPr lang="ko-KR" altLang="en-US" sz="15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46648" y="4032461"/>
              <a:ext cx="1537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solidFill>
                    <a:schemeClr val="accent6">
                      <a:lumMod val="50000"/>
                    </a:schemeClr>
                  </a:solidFill>
                </a:rPr>
                <a:t>Linguistics</a:t>
              </a:r>
              <a:endParaRPr lang="ko-KR" altLang="en-US" sz="15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14741" y="3343276"/>
              <a:ext cx="7810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NLP</a:t>
              </a:r>
              <a:endParaRPr lang="ko-KR" altLang="en-US" sz="1500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28771" y="5300539"/>
            <a:ext cx="854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Goal: </a:t>
            </a:r>
            <a:r>
              <a:rPr lang="en-US" altLang="ko-KR" sz="2400" b="1" dirty="0">
                <a:solidFill>
                  <a:srgbClr val="FF0000"/>
                </a:solidFill>
              </a:rPr>
              <a:t>Understanding</a:t>
            </a:r>
            <a:r>
              <a:rPr lang="en-US" altLang="ko-KR" sz="2400" b="1" dirty="0"/>
              <a:t> and representing the meaning of </a:t>
            </a:r>
            <a:r>
              <a:rPr lang="en-US" altLang="ko-KR" sz="2400" b="1" dirty="0">
                <a:solidFill>
                  <a:srgbClr val="FF0000"/>
                </a:solidFill>
              </a:rPr>
              <a:t>language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77812" y="382567"/>
            <a:ext cx="8966188" cy="10407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is Natural Language Processing(NLP)?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35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 txBox="1">
            <a:spLocks/>
          </p:cNvSpPr>
          <p:nvPr/>
        </p:nvSpPr>
        <p:spPr>
          <a:xfrm>
            <a:off x="2717324" y="191188"/>
            <a:ext cx="3700730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Skip-Gram Model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1708" y="1032407"/>
            <a:ext cx="162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Loss Function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4" y="1734381"/>
            <a:ext cx="4317791" cy="33028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374" y="1906909"/>
            <a:ext cx="4004093" cy="3015741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5934974" y="3847381"/>
            <a:ext cx="2087592" cy="9100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 txBox="1">
            <a:spLocks/>
          </p:cNvSpPr>
          <p:nvPr/>
        </p:nvSpPr>
        <p:spPr>
          <a:xfrm>
            <a:off x="2199740" y="86264"/>
            <a:ext cx="4710020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Word Vector Examples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627" y="760711"/>
            <a:ext cx="407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Glove Visualizations: Company - CEO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5" y="1160821"/>
            <a:ext cx="8553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 txBox="1">
            <a:spLocks/>
          </p:cNvSpPr>
          <p:nvPr/>
        </p:nvSpPr>
        <p:spPr>
          <a:xfrm>
            <a:off x="2199740" y="86264"/>
            <a:ext cx="4710020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Word Vector Examples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627" y="760711"/>
            <a:ext cx="407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Glove Visualizations: Superlatives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79" y="1160821"/>
            <a:ext cx="7573541" cy="51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 txBox="1">
            <a:spLocks/>
          </p:cNvSpPr>
          <p:nvPr/>
        </p:nvSpPr>
        <p:spPr>
          <a:xfrm>
            <a:off x="2199740" y="86264"/>
            <a:ext cx="4710020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Word Vector Examples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1440" y="760711"/>
            <a:ext cx="278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Korean Word2Vec Demo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8416" y="1415534"/>
            <a:ext cx="2468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http://w.elnn.kr/search/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08416" y="2087594"/>
            <a:ext cx="3881885" cy="3907764"/>
            <a:chOff x="508416" y="2087594"/>
            <a:chExt cx="3881885" cy="3907764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08416" y="2087594"/>
              <a:ext cx="25879" cy="3881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rot="5400000" flipV="1">
              <a:off x="2436419" y="4041476"/>
              <a:ext cx="25879" cy="3881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1302588" y="2790244"/>
            <a:ext cx="2536167" cy="724619"/>
            <a:chOff x="1380226" y="2648310"/>
            <a:chExt cx="2536167" cy="724619"/>
          </a:xfrm>
        </p:grpSpPr>
        <p:sp>
          <p:nvSpPr>
            <p:cNvPr id="25" name="타원 24"/>
            <p:cNvSpPr/>
            <p:nvPr/>
          </p:nvSpPr>
          <p:spPr>
            <a:xfrm>
              <a:off x="1380226" y="3286664"/>
              <a:ext cx="86265" cy="8626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830128" y="2648310"/>
              <a:ext cx="86265" cy="8626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31656" y="4104690"/>
            <a:ext cx="2536167" cy="724619"/>
            <a:chOff x="1380226" y="2648310"/>
            <a:chExt cx="2536167" cy="724619"/>
          </a:xfrm>
        </p:grpSpPr>
        <p:sp>
          <p:nvSpPr>
            <p:cNvPr id="29" name="타원 28"/>
            <p:cNvSpPr/>
            <p:nvPr/>
          </p:nvSpPr>
          <p:spPr>
            <a:xfrm>
              <a:off x="1380226" y="3286664"/>
              <a:ext cx="86265" cy="8626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830128" y="2648310"/>
              <a:ext cx="86265" cy="8626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56735" y="3163953"/>
            <a:ext cx="577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한국</a:t>
            </a:r>
            <a:endParaRPr lang="ko-KR" alt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526043" y="2523179"/>
            <a:ext cx="53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서울</a:t>
            </a:r>
            <a:endParaRPr lang="ko-KR" alt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2" y="4478399"/>
            <a:ext cx="577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일본</a:t>
            </a:r>
            <a:endParaRPr lang="ko-KR" alt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135704" y="3837624"/>
            <a:ext cx="577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도쿄</a:t>
            </a:r>
            <a:endParaRPr lang="ko-KR" altLang="en-US" sz="1100" b="1" dirty="0"/>
          </a:p>
        </p:txBody>
      </p:sp>
      <p:cxnSp>
        <p:nvCxnSpPr>
          <p:cNvPr id="36" name="직선 화살표 연결선 35"/>
          <p:cNvCxnSpPr>
            <a:stCxn id="25" idx="6"/>
            <a:endCxn id="26" idx="2"/>
          </p:cNvCxnSpPr>
          <p:nvPr/>
        </p:nvCxnSpPr>
        <p:spPr>
          <a:xfrm flipV="1">
            <a:off x="1388853" y="2833377"/>
            <a:ext cx="2363637" cy="6383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1017921" y="4147822"/>
            <a:ext cx="2363637" cy="6383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89915" y="2643040"/>
            <a:ext cx="105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서울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-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한국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30738" y="2636355"/>
            <a:ext cx="258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=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88990" y="2643040"/>
            <a:ext cx="105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도쿄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일본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77391" y="3084957"/>
            <a:ext cx="2177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한국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–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서울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+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일본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/>
              <a:t>=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도쿄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588" y="4147822"/>
            <a:ext cx="3603365" cy="17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 txBox="1">
            <a:spLocks/>
          </p:cNvSpPr>
          <p:nvPr/>
        </p:nvSpPr>
        <p:spPr>
          <a:xfrm>
            <a:off x="1292471" y="86264"/>
            <a:ext cx="6559062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Application in Image Processing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2193" y="827801"/>
            <a:ext cx="8503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Radford, Alec, Luke Metz, and </a:t>
            </a:r>
            <a:r>
              <a:rPr lang="en-US" altLang="ko-KR" sz="1200" dirty="0" err="1"/>
              <a:t>Soumith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Chintala</a:t>
            </a:r>
            <a:r>
              <a:rPr lang="en-US" altLang="ko-KR" sz="1200" dirty="0"/>
              <a:t>. "Unsupervised representation learning with deep convolutional generative adversarial networks." </a:t>
            </a:r>
            <a:r>
              <a:rPr lang="en-US" altLang="ko-KR" sz="1200" i="1" dirty="0" err="1"/>
              <a:t>arXiv</a:t>
            </a:r>
            <a:r>
              <a:rPr lang="en-US" altLang="ko-KR" sz="1200" i="1" dirty="0"/>
              <a:t> preprint arXiv:1511.06434</a:t>
            </a:r>
            <a:r>
              <a:rPr lang="en-US" altLang="ko-KR" sz="1200" dirty="0"/>
              <a:t> (2015).</a:t>
            </a:r>
            <a:endParaRPr lang="ko-KR" altLang="en-US" sz="12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965732" y="1894774"/>
            <a:ext cx="3328124" cy="3881885"/>
            <a:chOff x="383242" y="2087594"/>
            <a:chExt cx="3328124" cy="3881885"/>
          </a:xfrm>
        </p:grpSpPr>
        <p:cxnSp>
          <p:nvCxnSpPr>
            <p:cNvPr id="43" name="직선 화살표 연결선 42"/>
            <p:cNvCxnSpPr/>
            <p:nvPr/>
          </p:nvCxnSpPr>
          <p:spPr>
            <a:xfrm flipV="1">
              <a:off x="508416" y="2087594"/>
              <a:ext cx="25879" cy="3881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383242" y="4011854"/>
              <a:ext cx="3328124" cy="3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3902849" y="3822313"/>
            <a:ext cx="81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Smiling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73652" y="3789263"/>
            <a:ext cx="81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Neutral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91300" y="5463984"/>
            <a:ext cx="625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Man</a:t>
            </a:r>
            <a:endParaRPr lang="ko-KR" alt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5388" y="1943628"/>
            <a:ext cx="870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Woman</a:t>
            </a:r>
            <a:endParaRPr lang="ko-KR" altLang="en-US" sz="1200" b="1" dirty="0"/>
          </a:p>
        </p:txBody>
      </p:sp>
      <p:sp>
        <p:nvSpPr>
          <p:cNvPr id="49" name="타원 48"/>
          <p:cNvSpPr/>
          <p:nvPr/>
        </p:nvSpPr>
        <p:spPr>
          <a:xfrm>
            <a:off x="3623661" y="2342447"/>
            <a:ext cx="86265" cy="8626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028522" y="2052013"/>
            <a:ext cx="136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Smiling Woman</a:t>
            </a:r>
            <a:endParaRPr lang="ko-KR" altLang="en-US" sz="1100" b="1" dirty="0"/>
          </a:p>
        </p:txBody>
      </p:sp>
      <p:sp>
        <p:nvSpPr>
          <p:cNvPr id="51" name="타원 50"/>
          <p:cNvSpPr/>
          <p:nvPr/>
        </p:nvSpPr>
        <p:spPr>
          <a:xfrm>
            <a:off x="1568086" y="2607439"/>
            <a:ext cx="86265" cy="8626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16785" y="2286723"/>
            <a:ext cx="137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Neutral Woman</a:t>
            </a:r>
            <a:endParaRPr lang="ko-KR" altLang="en-US" sz="1100" b="1" dirty="0"/>
          </a:p>
        </p:txBody>
      </p:sp>
      <p:cxnSp>
        <p:nvCxnSpPr>
          <p:cNvPr id="53" name="직선 화살표 연결선 52"/>
          <p:cNvCxnSpPr>
            <a:endCxn id="51" idx="4"/>
          </p:cNvCxnSpPr>
          <p:nvPr/>
        </p:nvCxnSpPr>
        <p:spPr>
          <a:xfrm flipV="1">
            <a:off x="1116785" y="2693704"/>
            <a:ext cx="494434" cy="1142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rot="10800000" flipV="1">
            <a:off x="3172359" y="2428712"/>
            <a:ext cx="494434" cy="1142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1762829" y="5076930"/>
            <a:ext cx="86265" cy="8626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>
            <a:endCxn id="56" idx="1"/>
          </p:cNvCxnSpPr>
          <p:nvPr/>
        </p:nvCxnSpPr>
        <p:spPr>
          <a:xfrm>
            <a:off x="1116785" y="3822775"/>
            <a:ext cx="658677" cy="126678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173211" y="3570725"/>
            <a:ext cx="658677" cy="126678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814701" y="4801820"/>
            <a:ext cx="86265" cy="8626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233126" y="5162911"/>
            <a:ext cx="114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Neutral Man</a:t>
            </a:r>
            <a:endParaRPr lang="ko-KR" altLang="en-US" sz="11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339464" y="4906026"/>
            <a:ext cx="114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Smiling Man</a:t>
            </a:r>
            <a:endParaRPr lang="ko-KR" altLang="en-US" sz="1100" b="1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204" y="2152431"/>
            <a:ext cx="933450" cy="136207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161" y="2491607"/>
            <a:ext cx="525394" cy="255597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555" y="2114330"/>
            <a:ext cx="962025" cy="143827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390" y="2359527"/>
            <a:ext cx="524091" cy="558571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4165" y="2173272"/>
            <a:ext cx="952500" cy="1438275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1929" y="4036748"/>
            <a:ext cx="497618" cy="419421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0205" y="3708438"/>
            <a:ext cx="2743200" cy="276225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998961" y="1436963"/>
            <a:ext cx="165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Latent Vector</a:t>
            </a:r>
          </a:p>
        </p:txBody>
      </p:sp>
    </p:spTree>
    <p:extLst>
      <p:ext uri="{BB962C8B-B14F-4D97-AF65-F5344CB8AC3E}">
        <p14:creationId xmlns:p14="http://schemas.microsoft.com/office/powerpoint/2010/main" val="280745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 animBg="1"/>
      <p:bldP spid="52" grpId="0"/>
      <p:bldP spid="56" grpId="0" animBg="1"/>
      <p:bldP spid="59" grpId="0" animBg="1"/>
      <p:bldP spid="60" grpId="0"/>
      <p:bldP spid="6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 txBox="1">
            <a:spLocks/>
          </p:cNvSpPr>
          <p:nvPr/>
        </p:nvSpPr>
        <p:spPr>
          <a:xfrm>
            <a:off x="1292471" y="86264"/>
            <a:ext cx="6559062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Application in Image Processing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2193" y="827801"/>
            <a:ext cx="8503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Radford, Alec, Luke Metz, and </a:t>
            </a:r>
            <a:r>
              <a:rPr lang="en-US" altLang="ko-KR" sz="1200" dirty="0" err="1"/>
              <a:t>Soumith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Chintala</a:t>
            </a:r>
            <a:r>
              <a:rPr lang="en-US" altLang="ko-KR" sz="1200" dirty="0"/>
              <a:t>. "Unsupervised representation learning with deep convolutional generative adversarial networks." </a:t>
            </a:r>
            <a:r>
              <a:rPr lang="en-US" altLang="ko-KR" sz="1200" i="1" dirty="0" err="1"/>
              <a:t>arXiv</a:t>
            </a:r>
            <a:r>
              <a:rPr lang="en-US" altLang="ko-KR" sz="1200" i="1" dirty="0"/>
              <a:t> preprint arXiv:1511.06434</a:t>
            </a:r>
            <a:r>
              <a:rPr lang="en-US" altLang="ko-KR" sz="1200" dirty="0"/>
              <a:t> (2015).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80" y="1560303"/>
            <a:ext cx="6038850" cy="4686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481" y="3273275"/>
            <a:ext cx="2620411" cy="29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 txBox="1">
            <a:spLocks/>
          </p:cNvSpPr>
          <p:nvPr/>
        </p:nvSpPr>
        <p:spPr>
          <a:xfrm>
            <a:off x="1292471" y="86264"/>
            <a:ext cx="6559062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Application in Image Processing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image caption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4" y="1579322"/>
            <a:ext cx="5460221" cy="240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87" y="4217658"/>
            <a:ext cx="4726976" cy="217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17352" y="760711"/>
            <a:ext cx="210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Image Captioning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9024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 txBox="1">
            <a:spLocks/>
          </p:cNvSpPr>
          <p:nvPr/>
        </p:nvSpPr>
        <p:spPr>
          <a:xfrm>
            <a:off x="2879731" y="2786330"/>
            <a:ext cx="3391672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You!!</a:t>
            </a:r>
          </a:p>
          <a:p>
            <a:pPr algn="ctr"/>
            <a:r>
              <a:rPr lang="en-US" altLang="ko-KR" sz="3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Any Questions??</a:t>
            </a:r>
            <a:endParaRPr lang="ko-KR" altLang="en-US" sz="3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8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690911" y="375847"/>
            <a:ext cx="5964088" cy="5434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Feature Extraction of a Word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902689" y="989368"/>
            <a:ext cx="3558496" cy="5434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How in Image Processing??</a:t>
            </a:r>
            <a:endParaRPr lang="ko-KR" alt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83" y="1995811"/>
            <a:ext cx="5001686" cy="318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62" y="2634503"/>
            <a:ext cx="871538" cy="807244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endCxn id="17" idx="1"/>
          </p:cNvCxnSpPr>
          <p:nvPr/>
        </p:nvCxnSpPr>
        <p:spPr>
          <a:xfrm flipV="1">
            <a:off x="5029206" y="3038125"/>
            <a:ext cx="1404156" cy="59167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853" y="2225640"/>
            <a:ext cx="878681" cy="828675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endCxn id="19" idx="3"/>
          </p:cNvCxnSpPr>
          <p:nvPr/>
        </p:nvCxnSpPr>
        <p:spPr>
          <a:xfrm flipH="1" flipV="1">
            <a:off x="2721534" y="2639977"/>
            <a:ext cx="1011529" cy="104382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996" y="3161890"/>
            <a:ext cx="879626" cy="811962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endCxn id="21" idx="3"/>
          </p:cNvCxnSpPr>
          <p:nvPr/>
        </p:nvCxnSpPr>
        <p:spPr>
          <a:xfrm flipH="1" flipV="1">
            <a:off x="2729621" y="3567871"/>
            <a:ext cx="1220663" cy="405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362" y="3567871"/>
            <a:ext cx="871538" cy="846153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>
            <a:off x="4811985" y="3359766"/>
            <a:ext cx="1621378" cy="614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0320" y="1894249"/>
            <a:ext cx="846810" cy="8232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68199" y="5502826"/>
            <a:ext cx="289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“From the </a:t>
            </a:r>
            <a:r>
              <a:rPr lang="en-US" altLang="ko-KR" sz="2400" b="1" dirty="0">
                <a:solidFill>
                  <a:srgbClr val="FF0000"/>
                </a:solidFill>
              </a:rPr>
              <a:t>Pixel Data</a:t>
            </a:r>
            <a:r>
              <a:rPr lang="en-US" altLang="ko-KR" sz="2400" b="1" dirty="0"/>
              <a:t>”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15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3602338" y="1063611"/>
            <a:ext cx="2476995" cy="5434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How about NLP??</a:t>
            </a:r>
            <a:endParaRPr lang="ko-KR" alt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91" y="1751375"/>
            <a:ext cx="5287208" cy="471608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221030" y="2613930"/>
            <a:ext cx="2846324" cy="3661355"/>
            <a:chOff x="6237556" y="2546858"/>
            <a:chExt cx="3133027" cy="4030154"/>
          </a:xfrm>
        </p:grpSpPr>
        <p:sp>
          <p:nvSpPr>
            <p:cNvPr id="3" name="타원 2"/>
            <p:cNvSpPr/>
            <p:nvPr/>
          </p:nvSpPr>
          <p:spPr>
            <a:xfrm>
              <a:off x="7997647" y="6015037"/>
              <a:ext cx="762001" cy="56197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368524" y="4729161"/>
              <a:ext cx="895352" cy="128587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/>
            <p:cNvSpPr/>
            <p:nvPr/>
          </p:nvSpPr>
          <p:spPr>
            <a:xfrm>
              <a:off x="8627633" y="4685232"/>
              <a:ext cx="742950" cy="6572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29" name="타원 28"/>
            <p:cNvSpPr/>
            <p:nvPr/>
          </p:nvSpPr>
          <p:spPr>
            <a:xfrm>
              <a:off x="6341662" y="3046017"/>
              <a:ext cx="942975" cy="6953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237556" y="2546858"/>
              <a:ext cx="485775" cy="381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1690911" y="375847"/>
            <a:ext cx="5964088" cy="5434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Feature Extraction of a Word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63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6044" y="2757218"/>
            <a:ext cx="8533680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How can we extract feature from a word??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2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8572" y="1222181"/>
            <a:ext cx="2141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By Spelling???</a:t>
            </a:r>
            <a:endParaRPr lang="ko-KR" altLang="en-US" sz="24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3659487" y="2096683"/>
            <a:ext cx="1665977" cy="1674308"/>
            <a:chOff x="5074847" y="1525483"/>
            <a:chExt cx="2221303" cy="2232410"/>
          </a:xfrm>
        </p:grpSpPr>
        <p:pic>
          <p:nvPicPr>
            <p:cNvPr id="1026" name="Picture 2" descr="memo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847" y="1525483"/>
              <a:ext cx="2221303" cy="2232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387711" y="2413129"/>
              <a:ext cx="158708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Buxton Sketch" panose="03080500000500000004" pitchFamily="66" charset="0"/>
                </a:rPr>
                <a:t>Compliment</a:t>
              </a:r>
              <a:endParaRPr lang="ko-KR" altLang="en-US" dirty="0">
                <a:latin typeface="Buxton Sketch" panose="03080500000500000004" pitchFamily="66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577847" y="4115002"/>
            <a:ext cx="1665977" cy="1674308"/>
            <a:chOff x="3750872" y="4300538"/>
            <a:chExt cx="2221303" cy="2232410"/>
          </a:xfrm>
        </p:grpSpPr>
        <p:pic>
          <p:nvPicPr>
            <p:cNvPr id="7" name="Picture 2" descr="memo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0872" y="4300538"/>
              <a:ext cx="2221303" cy="2232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065691" y="5185910"/>
              <a:ext cx="15916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Buxton Sketch" panose="03080500000500000004" pitchFamily="66" charset="0"/>
                </a:rPr>
                <a:t>Complement</a:t>
              </a:r>
              <a:endParaRPr lang="ko-KR" altLang="en-US" dirty="0">
                <a:latin typeface="Buxton Sketch" panose="03080500000500000004" pitchFamily="66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831062" y="4115002"/>
            <a:ext cx="1665977" cy="1674308"/>
            <a:chOff x="6617897" y="4216576"/>
            <a:chExt cx="2221303" cy="2232410"/>
          </a:xfrm>
        </p:grpSpPr>
        <p:pic>
          <p:nvPicPr>
            <p:cNvPr id="8" name="Picture 2" descr="memo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897" y="4216576"/>
              <a:ext cx="2221303" cy="2232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196562" y="5101948"/>
              <a:ext cx="11251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Buxton Sketch" panose="03080500000500000004" pitchFamily="66" charset="0"/>
                </a:rPr>
                <a:t>Praise</a:t>
              </a:r>
              <a:endParaRPr lang="ko-KR" altLang="en-US" dirty="0">
                <a:latin typeface="Buxton Sketch" panose="03080500000500000004" pitchFamily="66" charset="0"/>
              </a:endParaRPr>
            </a:p>
          </p:txBody>
        </p:sp>
      </p:grp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536" y="4468856"/>
            <a:ext cx="966599" cy="96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awn circle red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21" y="3809026"/>
            <a:ext cx="1363457" cy="230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276044" y="384964"/>
            <a:ext cx="8533680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How can we extract feature from a word??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01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2413507" y="347679"/>
            <a:ext cx="4451231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WordNet Project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9929" y="1222181"/>
            <a:ext cx="77810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프린스턴 대학교에서 진행된 대규모 </a:t>
            </a:r>
            <a:r>
              <a:rPr lang="en-US" altLang="ko-KR" dirty="0" smtClean="0"/>
              <a:t>‘Word Database’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각 단어들의 상하관계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유의어 관계 등을 전부 </a:t>
            </a:r>
            <a:r>
              <a:rPr lang="ko-KR" altLang="en-US" dirty="0" smtClean="0">
                <a:solidFill>
                  <a:srgbClr val="FF0000"/>
                </a:solidFill>
              </a:rPr>
              <a:t>수동으로</a:t>
            </a:r>
            <a:r>
              <a:rPr lang="ko-KR" altLang="en-US" dirty="0" smtClean="0"/>
              <a:t> 정리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‘ImageNet’ </a:t>
            </a:r>
            <a:r>
              <a:rPr lang="ko-KR" altLang="en-US" dirty="0" smtClean="0"/>
              <a:t>의 전신</a:t>
            </a:r>
            <a:endParaRPr lang="ko-KR" altLang="en-US" dirty="0"/>
          </a:p>
        </p:txBody>
      </p:sp>
      <p:pic>
        <p:nvPicPr>
          <p:cNvPr id="2050" name="Picture 2" descr="wordne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373" y="2457492"/>
            <a:ext cx="5779854" cy="429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2413507" y="347679"/>
            <a:ext cx="4451231" cy="8745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WordNet Project</a:t>
            </a:r>
            <a:endParaRPr lang="ko-KR" alt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2" y="1222181"/>
            <a:ext cx="4760440" cy="14835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038" y="2814277"/>
            <a:ext cx="44577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2170</TotalTime>
  <Words>984</Words>
  <Application>Microsoft Office PowerPoint</Application>
  <PresentationFormat>화면 슬라이드 쇼(4:3)</PresentationFormat>
  <Paragraphs>213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Bell MT</vt:lpstr>
      <vt:lpstr>Buxton Sketch</vt:lpstr>
      <vt:lpstr>Calibri</vt:lpstr>
      <vt:lpstr>Calibri Light</vt:lpstr>
      <vt:lpstr>Wingdings</vt:lpstr>
      <vt:lpstr>Office 테마</vt:lpstr>
      <vt:lpstr>Natural Language Processing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HyeongMin</dc:creator>
  <cp:lastModifiedBy>HyeongMin</cp:lastModifiedBy>
  <cp:revision>50</cp:revision>
  <cp:lastPrinted>2017-07-06T08:57:22Z</cp:lastPrinted>
  <dcterms:created xsi:type="dcterms:W3CDTF">2017-07-04T09:21:10Z</dcterms:created>
  <dcterms:modified xsi:type="dcterms:W3CDTF">2017-07-06T09:09:13Z</dcterms:modified>
</cp:coreProperties>
</file>