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sldIdLst>
    <p:sldId id="256" r:id="rId2"/>
    <p:sldId id="353" r:id="rId3"/>
    <p:sldId id="413" r:id="rId4"/>
    <p:sldId id="414" r:id="rId5"/>
    <p:sldId id="417" r:id="rId6"/>
    <p:sldId id="410" r:id="rId7"/>
    <p:sldId id="384" r:id="rId8"/>
    <p:sldId id="386" r:id="rId9"/>
    <p:sldId id="387" r:id="rId10"/>
    <p:sldId id="388" r:id="rId11"/>
    <p:sldId id="389" r:id="rId12"/>
    <p:sldId id="412" r:id="rId13"/>
    <p:sldId id="416" r:id="rId14"/>
    <p:sldId id="418" r:id="rId15"/>
    <p:sldId id="419" r:id="rId16"/>
    <p:sldId id="420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03" r:id="rId26"/>
    <p:sldId id="437" r:id="rId27"/>
    <p:sldId id="404" r:id="rId28"/>
    <p:sldId id="406" r:id="rId29"/>
    <p:sldId id="438" r:id="rId30"/>
    <p:sldId id="439" r:id="rId31"/>
    <p:sldId id="440" r:id="rId32"/>
    <p:sldId id="443" r:id="rId33"/>
    <p:sldId id="444" r:id="rId34"/>
    <p:sldId id="448" r:id="rId35"/>
    <p:sldId id="449" r:id="rId36"/>
    <p:sldId id="405" r:id="rId37"/>
    <p:sldId id="441" r:id="rId38"/>
    <p:sldId id="445" r:id="rId39"/>
    <p:sldId id="446" r:id="rId40"/>
    <p:sldId id="447" r:id="rId41"/>
    <p:sldId id="430" r:id="rId42"/>
    <p:sldId id="433" r:id="rId43"/>
    <p:sldId id="435" r:id="rId44"/>
    <p:sldId id="43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오" userId="de761d4c-543e-4e73-bb73-1d11f325e949" providerId="ADAL" clId="{FB162BF5-0C69-4DBB-84E2-A95F0CCE14AF}"/>
    <pc:docChg chg="delSld">
      <pc:chgData name="김태오" userId="de761d4c-543e-4e73-bb73-1d11f325e949" providerId="ADAL" clId="{FB162BF5-0C69-4DBB-84E2-A95F0CCE14AF}" dt="2017-09-20T07:44:54.101" v="1" actId="2696"/>
      <pc:docMkLst>
        <pc:docMk/>
      </pc:docMkLst>
      <pc:sldChg chg="del">
        <pc:chgData name="김태오" userId="de761d4c-543e-4e73-bb73-1d11f325e949" providerId="ADAL" clId="{FB162BF5-0C69-4DBB-84E2-A95F0CCE14AF}" dt="2017-09-20T07:44:53.193" v="0" actId="2696"/>
        <pc:sldMkLst>
          <pc:docMk/>
          <pc:sldMk cId="1822781774" sldId="451"/>
        </pc:sldMkLst>
      </pc:sldChg>
      <pc:sldChg chg="del">
        <pc:chgData name="김태오" userId="de761d4c-543e-4e73-bb73-1d11f325e949" providerId="ADAL" clId="{FB162BF5-0C69-4DBB-84E2-A95F0CCE14AF}" dt="2017-09-20T07:44:54.101" v="1" actId="2696"/>
        <pc:sldMkLst>
          <pc:docMk/>
          <pc:sldMk cId="281219518" sldId="45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0858-521A-40FC-AF06-05D620180EED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AF393-CED0-4419-B96E-D44E436DF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2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8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1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3EE9-CB64-44AA-A936-29F2A66FBF12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6BAA-3BE4-43F0-B0C9-8D06DF984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B3113-E575-4C25-9CAF-9F607E476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" y="1699022"/>
            <a:ext cx="9127998" cy="1790700"/>
          </a:xfrm>
        </p:spPr>
        <p:txBody>
          <a:bodyPr anchor="ctr"/>
          <a:lstStyle/>
          <a:p>
            <a:r>
              <a:rPr lang="en-US" altLang="ko-KR" dirty="0"/>
              <a:t>Conditional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en-US" altLang="zh-CN" dirty="0"/>
              <a:t>Fields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E37B2-332F-492C-9CB9-177AC7CF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3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6F05-57E5-4D10-B9DF-42A90FF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Undirected Graphs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873D3D-5739-423E-ACB3-2519238DD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Markov Networks (MRFs)</a:t>
                </a:r>
              </a:p>
              <a:p>
                <a:r>
                  <a:rPr lang="en-US" altLang="ko-KR" dirty="0"/>
                  <a:t>Joint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probability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= cliques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(fully connected subgraphs)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873D3D-5739-423E-ACB3-2519238DD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940F9DB-970E-40B5-927C-7136EF38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63" y="2052234"/>
            <a:ext cx="2305172" cy="2883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BB1407-0CE2-40FD-8C9B-B0CC0285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619" y="5374981"/>
            <a:ext cx="5850731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45BF-EA07-4A3B-87BE-0A355C67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Factors Graphs vs. Undirected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730ED-07EA-4CFA-BFF7-7D9E7F1C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16153"/>
            <a:ext cx="7886700" cy="24653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Node</a:t>
            </a:r>
            <a:r>
              <a:rPr lang="ko-KR" altLang="en-US" sz="2000" dirty="0"/>
              <a:t>들은 항상 같은 </a:t>
            </a:r>
            <a:r>
              <a:rPr lang="en-US" altLang="ko-KR" sz="2000" dirty="0"/>
              <a:t>neighbor</a:t>
            </a:r>
            <a:r>
              <a:rPr lang="ko-KR" altLang="en-US" sz="2000" dirty="0"/>
              <a:t>를 갖음</a:t>
            </a:r>
            <a:endParaRPr lang="en-US" altLang="ko-KR" sz="2000" dirty="0"/>
          </a:p>
          <a:p>
            <a:r>
              <a:rPr lang="ko-KR" altLang="en-US" sz="2000" dirty="0"/>
              <a:t>모든 </a:t>
            </a:r>
            <a:r>
              <a:rPr lang="en-US" altLang="ko-KR" sz="2000" dirty="0"/>
              <a:t>graph</a:t>
            </a:r>
            <a:r>
              <a:rPr lang="ko-KR" altLang="en-US" sz="2000" dirty="0"/>
              <a:t>들은 같은 </a:t>
            </a:r>
            <a:r>
              <a:rPr lang="en-US" altLang="ko-KR" sz="2000" dirty="0"/>
              <a:t>conditional independence </a:t>
            </a:r>
            <a:r>
              <a:rPr lang="ko-KR" altLang="en-US" sz="2000" dirty="0"/>
              <a:t>관계를 포함함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BEC0B-B7DD-4D73-BF34-B87F6326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6" y="1907977"/>
            <a:ext cx="5729288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3328A8-A116-448C-99C2-6FCBC0BE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61704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Log-Linear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0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B7115881-4621-4A86-A2FC-30DFBE39D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71" y="461416"/>
            <a:ext cx="4641868" cy="2599446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AA449DB3-E849-4A67-A1EE-3216124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Log-Linear Models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9B993966-F30F-4B45-84C4-E8EB4C237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input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Y  target label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General log-linear model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9B993966-F30F-4B45-84C4-E8EB4C237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374C0E4A-813D-4183-9142-053CA4110A3F}"/>
              </a:ext>
            </a:extLst>
          </p:cNvPr>
          <p:cNvSpPr/>
          <p:nvPr/>
        </p:nvSpPr>
        <p:spPr>
          <a:xfrm>
            <a:off x="5205664" y="4227095"/>
            <a:ext cx="449178" cy="48126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D928C7-B26A-4899-B419-BADE9A3D8B24}"/>
              </a:ext>
            </a:extLst>
          </p:cNvPr>
          <p:cNvCxnSpPr/>
          <p:nvPr/>
        </p:nvCxnSpPr>
        <p:spPr>
          <a:xfrm flipV="1">
            <a:off x="5542547" y="3756651"/>
            <a:ext cx="577516" cy="4892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C3BB84-A038-4EB5-AA1F-A8F2EF110F52}"/>
              </a:ext>
            </a:extLst>
          </p:cNvPr>
          <p:cNvSpPr txBox="1"/>
          <p:nvPr/>
        </p:nvSpPr>
        <p:spPr>
          <a:xfrm>
            <a:off x="5550567" y="3336763"/>
            <a:ext cx="33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for given feature function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2F668-6C34-4325-A006-7CED8E39640F}"/>
              </a:ext>
            </a:extLst>
          </p:cNvPr>
          <p:cNvSpPr txBox="1"/>
          <p:nvPr/>
        </p:nvSpPr>
        <p:spPr>
          <a:xfrm>
            <a:off x="5542547" y="5730217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function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881286-8F29-4CF6-B0BD-36273A48F42F}"/>
              </a:ext>
            </a:extLst>
          </p:cNvPr>
          <p:cNvSpPr/>
          <p:nvPr/>
        </p:nvSpPr>
        <p:spPr>
          <a:xfrm>
            <a:off x="5901738" y="4714342"/>
            <a:ext cx="1291389" cy="53182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80BCAB-ED2F-4E77-A31D-CFCA00BF4393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456947" y="5246167"/>
            <a:ext cx="90486" cy="484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680AD25-BFC0-47BF-BC4C-C374E2C57146}"/>
              </a:ext>
            </a:extLst>
          </p:cNvPr>
          <p:cNvSpPr/>
          <p:nvPr/>
        </p:nvSpPr>
        <p:spPr>
          <a:xfrm>
            <a:off x="3687050" y="4628147"/>
            <a:ext cx="3676276" cy="826169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F3CF3E-721B-47B3-9E6D-779888CBA416}"/>
              </a:ext>
            </a:extLst>
          </p:cNvPr>
          <p:cNvCxnSpPr>
            <a:cxnSpLocks/>
          </p:cNvCxnSpPr>
          <p:nvPr/>
        </p:nvCxnSpPr>
        <p:spPr>
          <a:xfrm flipH="1">
            <a:off x="3777916" y="5324140"/>
            <a:ext cx="424926" cy="4060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ED77C3-2B46-4A02-97B3-93B580E5138E}"/>
              </a:ext>
            </a:extLst>
          </p:cNvPr>
          <p:cNvSpPr txBox="1"/>
          <p:nvPr/>
        </p:nvSpPr>
        <p:spPr>
          <a:xfrm>
            <a:off x="2385003" y="5668582"/>
            <a:ext cx="203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Normalization Term</a:t>
            </a:r>
          </a:p>
          <a:p>
            <a:r>
              <a:rPr lang="en-US" altLang="ko-KR" dirty="0"/>
              <a:t>(Partition Function)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0EF4D0-9D63-467E-99DB-F14C15F605C1}"/>
              </a:ext>
            </a:extLst>
          </p:cNvPr>
          <p:cNvSpPr/>
          <p:nvPr/>
        </p:nvSpPr>
        <p:spPr>
          <a:xfrm>
            <a:off x="5715495" y="6062457"/>
            <a:ext cx="3136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Input(data)</a:t>
            </a:r>
            <a:r>
              <a:rPr lang="ko-KR" altLang="en-US" dirty="0"/>
              <a:t>와 </a:t>
            </a:r>
            <a:r>
              <a:rPr lang="en-US" altLang="ko-KR" dirty="0"/>
              <a:t>label(target) </a:t>
            </a:r>
            <a:r>
              <a:rPr lang="ko-KR" altLang="en-US" dirty="0"/>
              <a:t>공간에서의 서로의 관계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273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DAE6D5-06A5-4AC3-901E-4495BC1F8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7300" dirty="0"/>
              <a:t>CRF</a:t>
            </a:r>
            <a:br>
              <a:rPr lang="en-US" altLang="ko-KR" dirty="0"/>
            </a:br>
            <a:r>
              <a:rPr lang="en-US" altLang="ko-KR" dirty="0"/>
              <a:t>Conditional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Fields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05563B1-F4D7-44DF-B744-937686623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0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5530-B103-44D3-ACA3-1625C434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Random Fields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50A857-1961-42A6-B684-9C6A4C4A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6291"/>
                <a:ext cx="7886700" cy="489619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대부분</a:t>
                </a:r>
                <a:r>
                  <a:rPr lang="en-US" altLang="ko-KR" dirty="0"/>
                  <a:t> Supervised Learning!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HMM</a:t>
                </a:r>
                <a:r>
                  <a:rPr lang="ko-KR" altLang="en-US" dirty="0"/>
                  <a:t>에서 사용되는 </a:t>
                </a:r>
                <a:r>
                  <a:rPr lang="en-US" altLang="ko-KR" dirty="0"/>
                  <a:t>EM(Expectation Maximization) </a:t>
                </a:r>
                <a:r>
                  <a:rPr lang="ko-KR" altLang="en-US" dirty="0"/>
                  <a:t>사용 안함</a:t>
                </a:r>
                <a:r>
                  <a:rPr lang="en-US" altLang="ko-KR" dirty="0"/>
                  <a:t>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EM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likelihood </a:t>
                </a:r>
                <a:r>
                  <a:rPr lang="ko-KR" altLang="en-US" dirty="0">
                    <a:sym typeface="Wingdings" panose="05000000000000000000" pitchFamily="2" charset="2"/>
                  </a:rPr>
                  <a:t>함수 최적화할 때 사용되는 기법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계산 효율성 높음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  Likelihood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E step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x</a:t>
                </a:r>
                <a:r>
                  <a:rPr lang="ko-KR" altLang="en-US" dirty="0">
                    <a:sym typeface="Wingdings" panose="05000000000000000000" pitchFamily="2" charset="2"/>
                  </a:rPr>
                  <a:t>가 주어질 때</a:t>
                </a:r>
                <a:r>
                  <a:rPr lang="en-US" altLang="ko-KR" dirty="0">
                    <a:sym typeface="Wingdings" panose="05000000000000000000" pitchFamily="2" charset="2"/>
                  </a:rPr>
                  <a:t>, conditional expectation </a:t>
                </a:r>
                <a:r>
                  <a:rPr lang="ko-KR" altLang="en-US" dirty="0">
                    <a:sym typeface="Wingdings" panose="05000000000000000000" pitchFamily="2" charset="2"/>
                  </a:rPr>
                  <a:t>계산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M step  Expectation Maximization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Maximum log-likelihood Method + Maximum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Entropy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Maximum Entropy </a:t>
                </a:r>
                <a:r>
                  <a:rPr lang="ko-KR" altLang="en-US" dirty="0">
                    <a:sym typeface="Wingdings" panose="05000000000000000000" pitchFamily="2" charset="2"/>
                  </a:rPr>
                  <a:t>사용 이유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		 overfitting </a:t>
                </a:r>
                <a:r>
                  <a:rPr lang="ko-KR" altLang="en-US" dirty="0">
                    <a:sym typeface="Wingdings" panose="05000000000000000000" pitchFamily="2" charset="2"/>
                  </a:rPr>
                  <a:t>막기위해 </a:t>
                </a:r>
                <a:r>
                  <a:rPr lang="en-US" altLang="ko-KR" dirty="0">
                    <a:sym typeface="Wingdings" panose="05000000000000000000" pitchFamily="2" charset="2"/>
                  </a:rPr>
                  <a:t>regularization term </a:t>
                </a:r>
                <a:r>
                  <a:rPr lang="ko-KR" altLang="en-US" dirty="0">
                    <a:sym typeface="Wingdings" panose="05000000000000000000" pitchFamily="2" charset="2"/>
                  </a:rPr>
                  <a:t>추가하는 방법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Stochastic Gradient Ascent Optimization </a:t>
                </a:r>
                <a:r>
                  <a:rPr lang="ko-KR" altLang="en-US" dirty="0">
                    <a:sym typeface="Wingdings" panose="05000000000000000000" pitchFamily="2" charset="2"/>
                  </a:rPr>
                  <a:t>사용</a:t>
                </a: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50A857-1961-42A6-B684-9C6A4C4A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6291"/>
                <a:ext cx="7886700" cy="4896196"/>
              </a:xfrm>
              <a:blipFill>
                <a:blip r:embed="rId2"/>
                <a:stretch>
                  <a:fillRect l="-696" t="-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70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736E-F063-4092-BFC7-79F2CEFA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Random Fields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BF06BE-8EAB-48C9-8AB0-94AE28840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22" y="1825625"/>
            <a:ext cx="7170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1CBC-0997-4890-A8A7-E543259A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Random Fields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C92FC0-88D2-414E-9906-D8802F328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81" y="1825625"/>
            <a:ext cx="68304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68CA1-06AE-4DD7-93BE-6721168F059C}"/>
              </a:ext>
            </a:extLst>
          </p:cNvPr>
          <p:cNvSpPr txBox="1"/>
          <p:nvPr/>
        </p:nvSpPr>
        <p:spPr>
          <a:xfrm>
            <a:off x="4572000" y="2371060"/>
            <a:ext cx="437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state</a:t>
            </a:r>
            <a:r>
              <a:rPr lang="ko-KR" altLang="en-US" dirty="0"/>
              <a:t>들의 </a:t>
            </a:r>
            <a:r>
              <a:rPr lang="en-US" altLang="ko-KR" dirty="0"/>
              <a:t>dependency</a:t>
            </a:r>
            <a:r>
              <a:rPr lang="ko-KR" altLang="en-US" dirty="0"/>
              <a:t>를 추가할 수 있음</a:t>
            </a:r>
            <a:endParaRPr lang="en-US" altLang="ko-KR" dirty="0"/>
          </a:p>
          <a:p>
            <a:r>
              <a:rPr lang="ko-KR" altLang="en-US" dirty="0"/>
              <a:t>복잡한 </a:t>
            </a:r>
            <a:r>
              <a:rPr lang="en-US" altLang="ko-KR" dirty="0"/>
              <a:t>CRF </a:t>
            </a:r>
            <a:r>
              <a:rPr lang="ko-KR" altLang="en-US" dirty="0"/>
              <a:t>모델 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4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3328A8-A116-448C-99C2-6FCBC0BE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617046"/>
          </a:xfrm>
        </p:spPr>
        <p:txBody>
          <a:bodyPr>
            <a:normAutofit/>
          </a:bodyPr>
          <a:lstStyle/>
          <a:p>
            <a:r>
              <a:rPr lang="en-US" altLang="ko-KR" dirty="0"/>
              <a:t>CRF  </a:t>
            </a:r>
            <a:br>
              <a:rPr lang="en-US" altLang="ko-KR" dirty="0"/>
            </a:br>
            <a:r>
              <a:rPr lang="en-US" altLang="ko-KR" dirty="0"/>
              <a:t>Vs. </a:t>
            </a:r>
            <a:br>
              <a:rPr lang="en-US" altLang="ko-KR" dirty="0"/>
            </a:br>
            <a:r>
              <a:rPr lang="en-US" altLang="ko-KR" dirty="0"/>
              <a:t>HMM &amp; MEMM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12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   Vs. </a:t>
            </a:r>
            <a:br>
              <a:rPr lang="en-US" altLang="ko-KR" dirty="0"/>
            </a:br>
            <a:r>
              <a:rPr lang="en-US" altLang="ko-KR" dirty="0"/>
              <a:t>       Conditional Random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092A0-63E3-41F5-B041-1F4883C7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69394"/>
            <a:ext cx="3868340" cy="823912"/>
          </a:xfrm>
        </p:spPr>
        <p:txBody>
          <a:bodyPr/>
          <a:lstStyle/>
          <a:p>
            <a:pPr algn="ctr"/>
            <a:r>
              <a:rPr lang="en-US" altLang="ko-KR" dirty="0"/>
              <a:t>Naïve Bayes Model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41D06D-129D-4BC0-9B2A-D966A6010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93306"/>
            <a:ext cx="3868340" cy="3510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Input(data)</a:t>
            </a:r>
            <a:r>
              <a:rPr lang="ko-KR" altLang="en-US" sz="2000" dirty="0"/>
              <a:t> 와 </a:t>
            </a:r>
            <a:r>
              <a:rPr lang="en-US" altLang="ko-KR" sz="2000" dirty="0"/>
              <a:t>class(target)</a:t>
            </a:r>
            <a:r>
              <a:rPr lang="ko-KR" altLang="en-US" sz="2000" dirty="0"/>
              <a:t>의 </a:t>
            </a:r>
            <a:r>
              <a:rPr lang="en-US" altLang="ko-KR" sz="2000" dirty="0"/>
              <a:t>likelihood</a:t>
            </a:r>
            <a:r>
              <a:rPr lang="ko-KR" altLang="en-US" sz="2000" dirty="0"/>
              <a:t>를 최대화하면서 학습 </a:t>
            </a:r>
            <a:r>
              <a:rPr lang="en-US" altLang="ko-KR" sz="2000" dirty="0"/>
              <a:t>(MLE)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Feature</a:t>
            </a:r>
            <a:r>
              <a:rPr lang="ko-KR" altLang="en-US" sz="2000" dirty="0"/>
              <a:t>들은 독립적이라 가정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Feature </a:t>
            </a:r>
            <a:r>
              <a:rPr lang="ko-KR" altLang="en-US" sz="2000" dirty="0"/>
              <a:t>가중치 또한 독립적</a:t>
            </a:r>
            <a:endParaRPr lang="en-US" altLang="ko-KR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6FCE145-0F71-4A37-824A-2A3CB844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69394"/>
            <a:ext cx="3887391" cy="823912"/>
          </a:xfrm>
        </p:spPr>
        <p:txBody>
          <a:bodyPr/>
          <a:lstStyle/>
          <a:p>
            <a:pPr algn="ctr"/>
            <a:r>
              <a:rPr lang="en-US" altLang="ko-KR" dirty="0"/>
              <a:t>CRF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D11567-65B0-4286-A3FC-7DC6E521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93306"/>
            <a:ext cx="3887391" cy="35107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Class(target)</a:t>
            </a:r>
            <a:r>
              <a:rPr lang="ko-KR" altLang="en-US" sz="2000" dirty="0"/>
              <a:t>의 조건부 </a:t>
            </a:r>
            <a:r>
              <a:rPr lang="en-US" altLang="ko-KR" sz="2000" dirty="0"/>
              <a:t>likelihood</a:t>
            </a:r>
            <a:r>
              <a:rPr lang="ko-KR" altLang="en-US" sz="2000" dirty="0"/>
              <a:t>를 최대화하면서 학습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Feature </a:t>
            </a:r>
            <a:r>
              <a:rPr lang="ko-KR" altLang="en-US" sz="2000" dirty="0"/>
              <a:t>가중치에 의해 독립성 정도 판단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Undirectional</a:t>
            </a:r>
            <a:r>
              <a:rPr lang="en-US" altLang="ko-KR" sz="2000" dirty="0"/>
              <a:t> Graph model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가중치는</a:t>
            </a:r>
            <a:r>
              <a:rPr lang="en-US" altLang="ko-KR" sz="1600" dirty="0"/>
              <a:t> edge factor</a:t>
            </a:r>
            <a:r>
              <a:rPr lang="ko-KR" altLang="en-US" sz="1600" dirty="0"/>
              <a:t>에 의해 결정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Sequence prediction</a:t>
            </a:r>
            <a:r>
              <a:rPr lang="ko-KR" altLang="en-US" sz="2000" dirty="0"/>
              <a:t>에 효과적임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801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E101-47AE-498B-A67B-A0536DF4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A55FE-D516-45D2-94DE-2746467B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Generative Vs. Discriminative Model</a:t>
            </a:r>
          </a:p>
          <a:p>
            <a:r>
              <a:rPr lang="en-US" altLang="ko-KR" dirty="0"/>
              <a:t>Graph Models</a:t>
            </a:r>
          </a:p>
          <a:p>
            <a:r>
              <a:rPr lang="en-US" altLang="ko-KR" dirty="0"/>
              <a:t>Log-linear Models</a:t>
            </a:r>
          </a:p>
          <a:p>
            <a:r>
              <a:rPr lang="en-US" altLang="ko-KR" dirty="0"/>
              <a:t>CRF</a:t>
            </a:r>
          </a:p>
          <a:p>
            <a:r>
              <a:rPr lang="en-US" altLang="ko-KR" dirty="0"/>
              <a:t>CRF in Deep Learning</a:t>
            </a:r>
          </a:p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59885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HMM</a:t>
            </a:r>
            <a:r>
              <a:rPr lang="en-US" altLang="ko-KR" sz="3200" dirty="0"/>
              <a:t>(hidden</a:t>
            </a:r>
            <a:r>
              <a:rPr lang="ko-KR" altLang="en-US" sz="3200" dirty="0"/>
              <a:t> </a:t>
            </a:r>
            <a:r>
              <a:rPr lang="en-US" altLang="ko-KR" sz="3200" dirty="0"/>
              <a:t>Markov</a:t>
            </a:r>
            <a:r>
              <a:rPr lang="ko-KR" altLang="en-US" sz="3200" dirty="0"/>
              <a:t> </a:t>
            </a:r>
            <a:r>
              <a:rPr lang="en-US" altLang="ko-KR" sz="3200" dirty="0"/>
              <a:t>Model)</a:t>
            </a:r>
            <a:r>
              <a:rPr lang="en-US" altLang="ko-KR" dirty="0"/>
              <a:t>   Vs. </a:t>
            </a:r>
            <a:br>
              <a:rPr lang="en-US" altLang="ko-KR" dirty="0"/>
            </a:br>
            <a:r>
              <a:rPr lang="en-US" altLang="ko-KR" dirty="0"/>
              <a:t>       Conditional Random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092A0-63E3-41F5-B041-1F4883C7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69394"/>
            <a:ext cx="3868340" cy="823912"/>
          </a:xfrm>
        </p:spPr>
        <p:txBody>
          <a:bodyPr/>
          <a:lstStyle/>
          <a:p>
            <a:pPr algn="ctr"/>
            <a:r>
              <a:rPr lang="en-US" altLang="ko-KR" dirty="0"/>
              <a:t>HMM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D41D06D-129D-4BC0-9B2A-D966A60101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842" y="2593306"/>
                <a:ext cx="3868340" cy="42646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모델링</a:t>
                </a:r>
                <a:r>
                  <a:rPr lang="en-US" altLang="ko-KR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필요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사용될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수 있는 </a:t>
                </a:r>
                <a:r>
                  <a:rPr lang="en-US" altLang="ko-KR" sz="2000" dirty="0"/>
                  <a:t>feature </a:t>
                </a:r>
                <a:r>
                  <a:rPr lang="ko-KR" altLang="en-US" sz="2000" dirty="0"/>
                  <a:t>종류 제한적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마다 </a:t>
                </a:r>
                <a:r>
                  <a:rPr lang="en-US" altLang="ko-KR" sz="2000" dirty="0"/>
                  <a:t>Normalization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Linear-sequence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구조에 적함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sz="1600" dirty="0"/>
                  <a:t> Sequence version of Naïve Bayes Model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D41D06D-129D-4BC0-9B2A-D966A6010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842" y="2593306"/>
                <a:ext cx="3868340" cy="4264694"/>
              </a:xfrm>
              <a:blipFill>
                <a:blip r:embed="rId2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6FCE145-0F71-4A37-824A-2A3CB844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69394"/>
            <a:ext cx="3887391" cy="823912"/>
          </a:xfrm>
        </p:spPr>
        <p:txBody>
          <a:bodyPr/>
          <a:lstStyle/>
          <a:p>
            <a:pPr algn="ctr"/>
            <a:r>
              <a:rPr lang="en-US" altLang="ko-KR" dirty="0"/>
              <a:t>CRF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FD11567-65B0-4286-A3FC-7DC6E521C07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9150" y="2593306"/>
                <a:ext cx="4514850" cy="426469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모델링</a:t>
                </a:r>
                <a:r>
                  <a:rPr lang="en-US" altLang="ko-KR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불필요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많은 종류의 </a:t>
                </a:r>
                <a:r>
                  <a:rPr lang="en-US" altLang="ko-KR" sz="2000" dirty="0"/>
                  <a:t>feature </a:t>
                </a:r>
                <a:r>
                  <a:rPr lang="ko-KR" altLang="en-US" sz="2000" dirty="0"/>
                  <a:t>사용 가능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전체 </a:t>
                </a:r>
                <a:r>
                  <a:rPr lang="en-US" altLang="ko-KR" sz="2000" dirty="0"/>
                  <a:t>sequence</a:t>
                </a:r>
                <a:r>
                  <a:rPr lang="ko-KR" altLang="en-US" sz="2000" dirty="0"/>
                  <a:t>에 대해서 </a:t>
                </a:r>
                <a:r>
                  <a:rPr lang="en-US" altLang="ko-KR" sz="2000" dirty="0"/>
                  <a:t>Normalization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Linear-sequence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구조 뿐 아니라 다양하게 적용 가능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!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Sequence version of Maximum Entropy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3FD11567-65B0-4286-A3FC-7DC6E521C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9150" y="2593306"/>
                <a:ext cx="4514850" cy="4264694"/>
              </a:xfrm>
              <a:blipFill>
                <a:blip r:embed="rId3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1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MEMM</a:t>
            </a:r>
            <a:r>
              <a:rPr lang="en-US" altLang="ko-KR" sz="3200" dirty="0"/>
              <a:t>(Max Ent</a:t>
            </a:r>
            <a:r>
              <a:rPr lang="ko-KR" altLang="en-US" sz="3200" dirty="0"/>
              <a:t> </a:t>
            </a:r>
            <a:r>
              <a:rPr lang="en-US" altLang="ko-KR" sz="3200" dirty="0"/>
              <a:t>Markov</a:t>
            </a:r>
            <a:r>
              <a:rPr lang="ko-KR" altLang="en-US" sz="3200" dirty="0"/>
              <a:t> </a:t>
            </a:r>
            <a:r>
              <a:rPr lang="en-US" altLang="ko-KR" sz="3200" dirty="0"/>
              <a:t>Model)</a:t>
            </a:r>
            <a:r>
              <a:rPr lang="en-US" altLang="ko-KR" dirty="0"/>
              <a:t>   Vs. </a:t>
            </a:r>
            <a:br>
              <a:rPr lang="en-US" altLang="ko-KR" dirty="0"/>
            </a:br>
            <a:r>
              <a:rPr lang="en-US" altLang="ko-KR" dirty="0"/>
              <a:t>       Conditional Random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092A0-63E3-41F5-B041-1F4883C7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69394"/>
            <a:ext cx="3868340" cy="823912"/>
          </a:xfrm>
        </p:spPr>
        <p:txBody>
          <a:bodyPr/>
          <a:lstStyle/>
          <a:p>
            <a:pPr algn="ctr"/>
            <a:r>
              <a:rPr lang="en-US" altLang="ko-KR" dirty="0"/>
              <a:t>MEMM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41D06D-129D-4BC0-9B2A-D966A6010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93306"/>
            <a:ext cx="3868340" cy="3510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모든 </a:t>
            </a:r>
            <a:r>
              <a:rPr lang="en-US" altLang="ko-KR" sz="2000" dirty="0"/>
              <a:t>state</a:t>
            </a:r>
            <a:r>
              <a:rPr lang="ko-KR" altLang="en-US" sz="2000" dirty="0"/>
              <a:t>마다 </a:t>
            </a:r>
            <a:r>
              <a:rPr lang="en-US" altLang="ko-KR" sz="2000" dirty="0"/>
              <a:t>Exponential model </a:t>
            </a:r>
            <a:r>
              <a:rPr lang="ko-KR" altLang="en-US" sz="2000" dirty="0"/>
              <a:t>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 모델은 다음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조건부확률 알려줌</a:t>
            </a:r>
            <a:endParaRPr lang="en-US" altLang="ko-KR" sz="2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6FCE145-0F71-4A37-824A-2A3CB844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69394"/>
            <a:ext cx="3887391" cy="823912"/>
          </a:xfrm>
        </p:spPr>
        <p:txBody>
          <a:bodyPr/>
          <a:lstStyle/>
          <a:p>
            <a:pPr algn="ctr"/>
            <a:r>
              <a:rPr lang="en-US" altLang="ko-KR" dirty="0"/>
              <a:t>CRF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FD11567-65B0-4286-A3FC-7DC6E521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93306"/>
            <a:ext cx="3887391" cy="3510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State</a:t>
            </a:r>
            <a:r>
              <a:rPr lang="ko-KR" altLang="en-US" sz="2000" dirty="0"/>
              <a:t>마다 </a:t>
            </a:r>
            <a:r>
              <a:rPr lang="en-US" altLang="ko-KR" sz="2000" dirty="0"/>
              <a:t>normalization </a:t>
            </a:r>
            <a:r>
              <a:rPr lang="ko-KR" altLang="en-US" sz="2000" dirty="0"/>
              <a:t>존재하지 않음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Whole </a:t>
            </a:r>
            <a:r>
              <a:rPr lang="en-US" altLang="ko-KR" sz="2000" dirty="0" err="1"/>
              <a:t>sequenc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normalization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5445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59C9-80A6-406A-AF5B-A83BDD59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CRF, MEMM, HMM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A7704-5D3E-4F63-B202-8F355696BF2D}"/>
              </a:ext>
            </a:extLst>
          </p:cNvPr>
          <p:cNvSpPr txBox="1"/>
          <p:nvPr/>
        </p:nvSpPr>
        <p:spPr>
          <a:xfrm>
            <a:off x="1671687" y="4995949"/>
            <a:ext cx="639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NB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Naïve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Bayes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Model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HMM</a:t>
            </a:r>
            <a:r>
              <a:rPr lang="en-US" altLang="ko-KR" dirty="0">
                <a:sym typeface="Wingdings" panose="05000000000000000000" pitchFamily="2" charset="2"/>
              </a:rPr>
              <a:t>  Hidden Markov Model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ME(MEMM)</a:t>
            </a:r>
            <a:r>
              <a:rPr lang="en-US" altLang="ko-KR" dirty="0">
                <a:sym typeface="Wingdings" panose="05000000000000000000" pitchFamily="2" charset="2"/>
              </a:rPr>
              <a:t>  Maximum Entropy Model(Max Ent Markov Model)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CRF</a:t>
            </a:r>
            <a:r>
              <a:rPr lang="en-US" altLang="ko-KR" dirty="0">
                <a:sym typeface="Wingdings" panose="05000000000000000000" pitchFamily="2" charset="2"/>
              </a:rPr>
              <a:t>  Conditional Random Field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D56F406-4362-4162-BA07-7AEAEA17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86" y="1637727"/>
            <a:ext cx="6995827" cy="31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CRF, MEMM, HMM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C7F499-7E66-4F15-85B5-7C307BC9D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684" y="1644199"/>
            <a:ext cx="6245918" cy="3870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9AD6E-53E8-4E3F-B5ED-691C1B76770D}"/>
              </a:ext>
            </a:extLst>
          </p:cNvPr>
          <p:cNvSpPr txBox="1"/>
          <p:nvPr/>
        </p:nvSpPr>
        <p:spPr>
          <a:xfrm>
            <a:off x="1377684" y="5514909"/>
            <a:ext cx="3241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X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추론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y</a:t>
            </a:r>
            <a:r>
              <a:rPr lang="ko-KR" altLang="en-US" dirty="0"/>
              <a:t>를 바탕으로 과거 </a:t>
            </a:r>
            <a:r>
              <a:rPr lang="en-US" altLang="ko-KR" dirty="0"/>
              <a:t>y </a:t>
            </a:r>
            <a:r>
              <a:rPr lang="ko-KR" altLang="en-US" dirty="0"/>
              <a:t>추론</a:t>
            </a:r>
            <a:endParaRPr lang="en-US" altLang="ko-KR" dirty="0"/>
          </a:p>
          <a:p>
            <a:r>
              <a:rPr lang="en-US" altLang="ko-KR" dirty="0"/>
              <a:t>Long-range </a:t>
            </a:r>
            <a:r>
              <a:rPr lang="ko-KR" altLang="en-US" dirty="0"/>
              <a:t>에 효과적이지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88294-7A05-42FD-ACC4-539B9C4E259A}"/>
              </a:ext>
            </a:extLst>
          </p:cNvPr>
          <p:cNvSpPr txBox="1"/>
          <p:nvPr/>
        </p:nvSpPr>
        <p:spPr>
          <a:xfrm>
            <a:off x="5510464" y="916404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y</a:t>
            </a:r>
            <a:r>
              <a:rPr lang="ko-KR" altLang="en-US" dirty="0"/>
              <a:t>에서 </a:t>
            </a:r>
            <a:r>
              <a:rPr lang="en-US" altLang="ko-KR" dirty="0"/>
              <a:t>input X, </a:t>
            </a:r>
            <a:r>
              <a:rPr lang="ko-KR" altLang="en-US" dirty="0"/>
              <a:t>과거</a:t>
            </a:r>
            <a:r>
              <a:rPr lang="en-US" altLang="ko-KR" dirty="0"/>
              <a:t> y </a:t>
            </a:r>
            <a:r>
              <a:rPr lang="ko-KR" altLang="en-US" dirty="0"/>
              <a:t>추론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(Label Biased Problem)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31DC45-BAEE-4ECC-BDC1-014DC09597DB}"/>
              </a:ext>
            </a:extLst>
          </p:cNvPr>
          <p:cNvSpPr/>
          <p:nvPr/>
        </p:nvSpPr>
        <p:spPr>
          <a:xfrm>
            <a:off x="4625635" y="1573780"/>
            <a:ext cx="3053023" cy="6609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8AD114-3283-4971-99E2-8F73C1223FED}"/>
              </a:ext>
            </a:extLst>
          </p:cNvPr>
          <p:cNvSpPr/>
          <p:nvPr/>
        </p:nvSpPr>
        <p:spPr>
          <a:xfrm>
            <a:off x="1242742" y="3790329"/>
            <a:ext cx="3053023" cy="6609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B3CAB6-8925-4B19-AD7A-5EB32E8B51F4}"/>
              </a:ext>
            </a:extLst>
          </p:cNvPr>
          <p:cNvSpPr/>
          <p:nvPr/>
        </p:nvSpPr>
        <p:spPr>
          <a:xfrm>
            <a:off x="1106384" y="1602818"/>
            <a:ext cx="3053023" cy="6609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BFC8BB-2689-432A-8302-F80356851500}"/>
              </a:ext>
            </a:extLst>
          </p:cNvPr>
          <p:cNvGrpSpPr/>
          <p:nvPr/>
        </p:nvGrpSpPr>
        <p:grpSpPr>
          <a:xfrm>
            <a:off x="4794929" y="6040365"/>
            <a:ext cx="4088944" cy="369673"/>
            <a:chOff x="5710989" y="109256"/>
            <a:chExt cx="4088944" cy="3696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2E65244-E5E8-400E-925B-7EC7361E0256}"/>
                </a:ext>
              </a:extLst>
            </p:cNvPr>
            <p:cNvSpPr/>
            <p:nvPr/>
          </p:nvSpPr>
          <p:spPr>
            <a:xfrm>
              <a:off x="5710989" y="181687"/>
              <a:ext cx="304800" cy="29724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2D7A70B-1258-467F-9F9E-1B2BC7B3F43E}"/>
                </a:ext>
              </a:extLst>
            </p:cNvPr>
            <p:cNvCxnSpPr/>
            <p:nvPr/>
          </p:nvCxnSpPr>
          <p:spPr>
            <a:xfrm>
              <a:off x="6152147" y="29392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E9F817-F040-40EC-90C2-023BF6F0B545}"/>
                </a:ext>
              </a:extLst>
            </p:cNvPr>
            <p:cNvSpPr txBox="1"/>
            <p:nvPr/>
          </p:nvSpPr>
          <p:spPr>
            <a:xfrm>
              <a:off x="6737684" y="109256"/>
              <a:ext cx="3062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Transition function(</a:t>
              </a:r>
              <a:r>
                <a:rPr lang="ko-KR" altLang="en-US" dirty="0"/>
                <a:t>전이함수</a:t>
              </a:r>
              <a:r>
                <a:rPr lang="en-US" altLang="ko-KR" dirty="0"/>
                <a:t>) </a:t>
              </a:r>
              <a:endParaRPr lang="ko-KR" altLang="en-US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698F8F6-DBB7-4E18-8AFB-5DF62F58F54C}"/>
              </a:ext>
            </a:extLst>
          </p:cNvPr>
          <p:cNvSpPr/>
          <p:nvPr/>
        </p:nvSpPr>
        <p:spPr>
          <a:xfrm>
            <a:off x="4818992" y="1573780"/>
            <a:ext cx="691472" cy="16330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39E938-A7AC-4822-81F0-F96EF311222B}"/>
              </a:ext>
            </a:extLst>
          </p:cNvPr>
          <p:cNvGrpSpPr/>
          <p:nvPr/>
        </p:nvGrpSpPr>
        <p:grpSpPr>
          <a:xfrm>
            <a:off x="4818992" y="6441432"/>
            <a:ext cx="4363321" cy="369332"/>
            <a:chOff x="5734835" y="109256"/>
            <a:chExt cx="4363321" cy="3693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50545A0-2667-4E6C-964A-E39E761C393A}"/>
                </a:ext>
              </a:extLst>
            </p:cNvPr>
            <p:cNvSpPr/>
            <p:nvPr/>
          </p:nvSpPr>
          <p:spPr>
            <a:xfrm>
              <a:off x="5734835" y="140604"/>
              <a:ext cx="288975" cy="281810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46F77DD-6CEF-4824-A771-D9D3FDA43B1F}"/>
                </a:ext>
              </a:extLst>
            </p:cNvPr>
            <p:cNvCxnSpPr/>
            <p:nvPr/>
          </p:nvCxnSpPr>
          <p:spPr>
            <a:xfrm>
              <a:off x="6152147" y="293922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C36B79-A6E2-466C-B060-C911B10A0B3C}"/>
                </a:ext>
              </a:extLst>
            </p:cNvPr>
            <p:cNvSpPr txBox="1"/>
            <p:nvPr/>
          </p:nvSpPr>
          <p:spPr>
            <a:xfrm>
              <a:off x="6737684" y="109256"/>
              <a:ext cx="3360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Observation/Emission(</a:t>
              </a:r>
              <a:r>
                <a:rPr lang="ko-KR" altLang="en-US" dirty="0"/>
                <a:t>출력함수</a:t>
              </a:r>
              <a:r>
                <a:rPr lang="en-US" altLang="ko-KR" dirty="0"/>
                <a:t>) 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641FA44-02E2-412C-AD52-868F10599E17}"/>
              </a:ext>
            </a:extLst>
          </p:cNvPr>
          <p:cNvSpPr txBox="1"/>
          <p:nvPr/>
        </p:nvSpPr>
        <p:spPr>
          <a:xfrm>
            <a:off x="5325980" y="540814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feature </a:t>
            </a:r>
            <a:r>
              <a:rPr lang="ko-KR" altLang="en-US" dirty="0"/>
              <a:t>독립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78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3328A8-A116-448C-99C2-6FCBC0BE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617046"/>
          </a:xfrm>
        </p:spPr>
        <p:txBody>
          <a:bodyPr>
            <a:normAutofit/>
          </a:bodyPr>
          <a:lstStyle/>
          <a:p>
            <a:r>
              <a:rPr lang="en-US" altLang="ko-KR" dirty="0"/>
              <a:t>How to use CRF in Deep Learning</a:t>
            </a:r>
            <a:br>
              <a:rPr lang="en-US" altLang="ko-KR" dirty="0"/>
            </a:br>
            <a:r>
              <a:rPr lang="en-US" altLang="ko-KR" dirty="0"/>
              <a:t>????????????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53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usage of CRF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6F1C3-18A3-46C9-BCD8-372AF4B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2799"/>
            <a:ext cx="7886700" cy="4094163"/>
          </a:xfrm>
        </p:spPr>
        <p:txBody>
          <a:bodyPr/>
          <a:lstStyle/>
          <a:p>
            <a:r>
              <a:rPr lang="en-US" altLang="ko-KR" dirty="0"/>
              <a:t>Natural Language Processing (NLP)</a:t>
            </a:r>
          </a:p>
          <a:p>
            <a:pPr lvl="1"/>
            <a:r>
              <a:rPr lang="en-US" altLang="ko-KR" dirty="0"/>
              <a:t>Sequence</a:t>
            </a:r>
          </a:p>
          <a:p>
            <a:endParaRPr lang="en-US" altLang="ko-KR" dirty="0"/>
          </a:p>
          <a:p>
            <a:r>
              <a:rPr lang="en-US" altLang="ko-KR" dirty="0"/>
              <a:t>Image Segmentation</a:t>
            </a:r>
          </a:p>
          <a:p>
            <a:pPr lvl="1"/>
            <a:r>
              <a:rPr lang="en-US" altLang="ko-KR" dirty="0"/>
              <a:t>Super-pixel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39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34A5-2224-4334-BF5A-9160A321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96275-ABC4-4A21-A1C2-9AD5546E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Post-processing</a:t>
            </a:r>
          </a:p>
          <a:p>
            <a:pPr lvl="1"/>
            <a:r>
              <a:rPr lang="en-US" altLang="ko-KR" dirty="0"/>
              <a:t>DL </a:t>
            </a:r>
            <a:r>
              <a:rPr lang="ko-KR" altLang="en-US" dirty="0"/>
              <a:t>결과 값에서 </a:t>
            </a:r>
            <a:r>
              <a:rPr lang="en-US" altLang="ko-KR" dirty="0"/>
              <a:t>CRF </a:t>
            </a:r>
            <a:r>
              <a:rPr lang="ko-KR" altLang="en-US" dirty="0"/>
              <a:t>를 통해 확률적 보정을 통하여 결과 도출하는 방법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Image Segmentation </a:t>
            </a:r>
            <a:r>
              <a:rPr lang="ko-KR" altLang="en-US" dirty="0"/>
              <a:t>분야에서 주로 쓰임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CRF Layer</a:t>
            </a:r>
          </a:p>
          <a:p>
            <a:pPr lvl="1"/>
            <a:r>
              <a:rPr lang="ko-KR" altLang="en-US" dirty="0"/>
              <a:t>자체적으로 </a:t>
            </a:r>
            <a:r>
              <a:rPr lang="en-US" altLang="ko-KR" dirty="0"/>
              <a:t>CRF Layer</a:t>
            </a:r>
            <a:r>
              <a:rPr lang="ko-KR" altLang="en-US" dirty="0"/>
              <a:t>를 두어</a:t>
            </a:r>
            <a:r>
              <a:rPr lang="en-US" altLang="ko-KR" dirty="0"/>
              <a:t>, </a:t>
            </a:r>
            <a:r>
              <a:rPr lang="ko-KR" altLang="en-US" dirty="0"/>
              <a:t>인접 </a:t>
            </a:r>
            <a:r>
              <a:rPr lang="en-US" altLang="ko-KR" dirty="0"/>
              <a:t>pixel </a:t>
            </a:r>
            <a:r>
              <a:rPr lang="ko-KR" altLang="en-US" dirty="0"/>
              <a:t>또는 인접 </a:t>
            </a:r>
            <a:r>
              <a:rPr lang="en-US" altLang="ko-KR" dirty="0"/>
              <a:t>event </a:t>
            </a:r>
            <a:r>
              <a:rPr lang="ko-KR" altLang="en-US" dirty="0"/>
              <a:t>간 확률을 고려하는 </a:t>
            </a:r>
            <a:r>
              <a:rPr lang="en-US" altLang="ko-KR" dirty="0"/>
              <a:t>Layer</a:t>
            </a:r>
            <a:r>
              <a:rPr lang="ko-KR" altLang="en-US" dirty="0"/>
              <a:t>를 두고 학습하는 방법</a:t>
            </a:r>
          </a:p>
        </p:txBody>
      </p:sp>
    </p:spTree>
    <p:extLst>
      <p:ext uri="{BB962C8B-B14F-4D97-AF65-F5344CB8AC3E}">
        <p14:creationId xmlns:p14="http://schemas.microsoft.com/office/powerpoint/2010/main" val="54188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6F1C3-18A3-46C9-BCD8-372AF4BA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" y="1291352"/>
            <a:ext cx="8675370" cy="511825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400" dirty="0"/>
              <a:t>Image Segmentation</a:t>
            </a:r>
          </a:p>
          <a:p>
            <a:pPr lvl="1"/>
            <a:r>
              <a:rPr lang="en-US" altLang="ko-KR" dirty="0" err="1"/>
              <a:t>Güçlü</a:t>
            </a:r>
            <a:r>
              <a:rPr lang="en-US" altLang="ko-KR" dirty="0"/>
              <a:t>, </a:t>
            </a:r>
            <a:r>
              <a:rPr lang="en-US" altLang="ko-KR" dirty="0" err="1"/>
              <a:t>Umut</a:t>
            </a:r>
            <a:r>
              <a:rPr lang="en-US" altLang="ko-KR" dirty="0"/>
              <a:t>, et al. "</a:t>
            </a:r>
            <a:r>
              <a:rPr lang="en-US" altLang="ko-KR" b="1" dirty="0"/>
              <a:t>End-to-end semantic face segmentation with conditional random fields as convolutional, recurrent and adversarial networks</a:t>
            </a:r>
            <a:r>
              <a:rPr lang="en-US" altLang="ko-KR" dirty="0"/>
              <a:t>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arXiv:1703.03305</a:t>
            </a:r>
            <a:r>
              <a:rPr lang="en-US" altLang="ko-KR" dirty="0"/>
              <a:t> (</a:t>
            </a:r>
            <a:r>
              <a:rPr lang="en-US" altLang="ko-KR" b="1" dirty="0"/>
              <a:t>2017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Zheng, Shuai, et al. "</a:t>
            </a:r>
            <a:r>
              <a:rPr lang="en-US" altLang="ko-KR" b="1" dirty="0"/>
              <a:t>Conditional random fields as recurrent neural networks</a:t>
            </a:r>
            <a:r>
              <a:rPr lang="en-US" altLang="ko-KR" dirty="0"/>
              <a:t>." </a:t>
            </a:r>
            <a:r>
              <a:rPr lang="en-US" altLang="ko-KR" i="1" dirty="0"/>
              <a:t>Proceedings of the IEEE International Conference on Computer Vision</a:t>
            </a:r>
            <a:r>
              <a:rPr lang="en-US" altLang="ko-KR" dirty="0"/>
              <a:t>. </a:t>
            </a:r>
            <a:r>
              <a:rPr lang="en-US" altLang="ko-KR" b="1" dirty="0"/>
              <a:t>2015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Chen, Liang-</a:t>
            </a:r>
            <a:r>
              <a:rPr lang="en-US" altLang="ko-KR" dirty="0" err="1"/>
              <a:t>Chieh</a:t>
            </a:r>
            <a:r>
              <a:rPr lang="en-US" altLang="ko-KR" dirty="0"/>
              <a:t>, et al. "</a:t>
            </a:r>
            <a:r>
              <a:rPr lang="en-US" altLang="ko-KR" b="1" dirty="0" err="1"/>
              <a:t>Deeplab</a:t>
            </a:r>
            <a:r>
              <a:rPr lang="en-US" altLang="ko-KR" b="1" dirty="0"/>
              <a:t>: Semantic image segmentation with deep convolutional nets, </a:t>
            </a:r>
            <a:r>
              <a:rPr lang="en-US" altLang="ko-KR" b="1" dirty="0" err="1"/>
              <a:t>atrous</a:t>
            </a:r>
            <a:r>
              <a:rPr lang="en-US" altLang="ko-KR" b="1" dirty="0"/>
              <a:t> convolution, and fully connected </a:t>
            </a:r>
            <a:r>
              <a:rPr lang="en-US" altLang="ko-KR" b="1" dirty="0" err="1"/>
              <a:t>crfs</a:t>
            </a:r>
            <a:r>
              <a:rPr lang="en-US" altLang="ko-KR" dirty="0"/>
              <a:t>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arXiv:1606.00915</a:t>
            </a:r>
            <a:r>
              <a:rPr lang="en-US" altLang="ko-KR" dirty="0"/>
              <a:t> (</a:t>
            </a:r>
            <a:r>
              <a:rPr lang="en-US" altLang="ko-KR" b="1" dirty="0"/>
              <a:t>2016</a:t>
            </a:r>
            <a:r>
              <a:rPr lang="en-US" altLang="ko-KR" dirty="0"/>
              <a:t>).</a:t>
            </a:r>
          </a:p>
          <a:p>
            <a:r>
              <a:rPr lang="en-US" altLang="ko-KR" sz="3400" dirty="0"/>
              <a:t>Intrinsic</a:t>
            </a:r>
            <a:r>
              <a:rPr lang="ko-KR" altLang="en-US" sz="3400" dirty="0"/>
              <a:t> </a:t>
            </a:r>
            <a:r>
              <a:rPr lang="en-US" altLang="ko-KR" sz="3400" dirty="0"/>
              <a:t>Image</a:t>
            </a:r>
            <a:r>
              <a:rPr lang="ko-KR" altLang="en-US" sz="3400" dirty="0"/>
              <a:t> </a:t>
            </a:r>
            <a:r>
              <a:rPr lang="en-US" altLang="ko-KR" sz="3400" dirty="0"/>
              <a:t>Decomposition &amp; Depth Prediction</a:t>
            </a:r>
          </a:p>
          <a:p>
            <a:pPr lvl="1"/>
            <a:r>
              <a:rPr lang="en-US" altLang="ko-KR" dirty="0"/>
              <a:t>Kim, </a:t>
            </a:r>
            <a:r>
              <a:rPr lang="en-US" altLang="ko-KR" dirty="0" err="1"/>
              <a:t>Seungryong</a:t>
            </a:r>
            <a:r>
              <a:rPr lang="en-US" altLang="ko-KR" dirty="0"/>
              <a:t>, et al. "</a:t>
            </a:r>
            <a:r>
              <a:rPr lang="en-US" altLang="ko-KR" b="1" dirty="0"/>
              <a:t>Unified depth prediction and intrinsic image decomposition from a single image via joint convolutional neural fields</a:t>
            </a:r>
            <a:r>
              <a:rPr lang="en-US" altLang="ko-KR" dirty="0"/>
              <a:t>." </a:t>
            </a:r>
            <a:r>
              <a:rPr lang="en-US" altLang="ko-KR" i="1" dirty="0"/>
              <a:t>European Conference on Computer Vision</a:t>
            </a:r>
            <a:r>
              <a:rPr lang="en-US" altLang="ko-KR" dirty="0"/>
              <a:t>. Springer International Publishing, </a:t>
            </a:r>
            <a:r>
              <a:rPr lang="en-US" altLang="ko-KR" b="1" dirty="0"/>
              <a:t>2016</a:t>
            </a:r>
            <a:r>
              <a:rPr lang="en-US" altLang="ko-KR" dirty="0"/>
              <a:t>.</a:t>
            </a:r>
          </a:p>
          <a:p>
            <a:r>
              <a:rPr lang="en-US" altLang="ko-KR" sz="3400" dirty="0"/>
              <a:t>Classification</a:t>
            </a:r>
          </a:p>
          <a:p>
            <a:pPr lvl="1"/>
            <a:r>
              <a:rPr lang="en-US" altLang="ko-KR" dirty="0"/>
              <a:t>Goldman, </a:t>
            </a:r>
            <a:r>
              <a:rPr lang="en-US" altLang="ko-KR" dirty="0" err="1"/>
              <a:t>Eran</a:t>
            </a:r>
            <a:r>
              <a:rPr lang="en-US" altLang="ko-KR" dirty="0"/>
              <a:t>, and Jacob Goldberger. "</a:t>
            </a:r>
            <a:r>
              <a:rPr lang="en-US" altLang="ko-KR" b="1" dirty="0"/>
              <a:t>Structured Image Classification from Conditional Random Field with Deep Class Embedding</a:t>
            </a:r>
            <a:r>
              <a:rPr lang="en-US" altLang="ko-KR" dirty="0"/>
              <a:t>."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arXiv:1705.07420</a:t>
            </a:r>
            <a:r>
              <a:rPr lang="en-US" altLang="ko-KR" dirty="0"/>
              <a:t> (</a:t>
            </a:r>
            <a:r>
              <a:rPr lang="en-US" altLang="ko-KR" b="1" dirty="0"/>
              <a:t>2017</a:t>
            </a:r>
            <a:r>
              <a:rPr lang="en-US" altLang="ko-KR" dirty="0"/>
              <a:t>).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472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36278C-10DC-411B-8CAD-AE16DB2CC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70" y="1671108"/>
            <a:ext cx="8471059" cy="49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9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6CC7-5887-46AF-B585-7EAFB698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E06B0C-260C-4583-A404-74763718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33" y="1727796"/>
            <a:ext cx="8459534" cy="353825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7C8E4A8-6C45-47DF-9F46-AEA966F91208}"/>
              </a:ext>
            </a:extLst>
          </p:cNvPr>
          <p:cNvSpPr/>
          <p:nvPr/>
        </p:nvSpPr>
        <p:spPr>
          <a:xfrm>
            <a:off x="6885432" y="2626070"/>
            <a:ext cx="548640" cy="60350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11522-57D7-4344-8984-1D1D16313E18}"/>
                  </a:ext>
                </a:extLst>
              </p:cNvPr>
              <p:cNvSpPr txBox="1"/>
              <p:nvPr/>
            </p:nvSpPr>
            <p:spPr>
              <a:xfrm>
                <a:off x="1086494" y="5266048"/>
                <a:ext cx="697101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CRF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𝑐𝑜𝑚𝑝𝑜𝑠𝑖𝑡𝑖𝑜𝑛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𝐶𝑁𝑁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𝑅𝑁𝑁</m:t>
                    </m:r>
                  </m:oMath>
                </a14:m>
                <a:endParaRPr lang="en-US" altLang="ko-KR" sz="2800" dirty="0"/>
              </a:p>
              <a:p>
                <a:r>
                  <a:rPr lang="en-US" altLang="ko-KR" sz="2800" dirty="0"/>
                  <a:t>CRF was used as a loss function</a:t>
                </a:r>
              </a:p>
              <a:p>
                <a:r>
                  <a:rPr lang="en-US" altLang="ko-KR" sz="2800" dirty="0"/>
                  <a:t>Adversarial training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11522-57D7-4344-8984-1D1D1631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94" y="5266048"/>
                <a:ext cx="6971011" cy="1384995"/>
              </a:xfrm>
              <a:prstGeom prst="rect">
                <a:avLst/>
              </a:prstGeom>
              <a:blipFill>
                <a:blip r:embed="rId3"/>
                <a:stretch>
                  <a:fillRect l="-1748" t="-4405" b="-11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3328A8-A116-448C-99C2-6FCBC0BE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2617046"/>
          </a:xfrm>
        </p:spPr>
        <p:txBody>
          <a:bodyPr>
            <a:normAutofit/>
          </a:bodyPr>
          <a:lstStyle/>
          <a:p>
            <a:r>
              <a:rPr lang="en-US" altLang="ko-KR" dirty="0"/>
              <a:t>Discriminative </a:t>
            </a:r>
            <a:br>
              <a:rPr lang="en-US" altLang="ko-KR" dirty="0"/>
            </a:br>
            <a:r>
              <a:rPr lang="en-US" altLang="ko-KR" dirty="0"/>
              <a:t>Vs. </a:t>
            </a:r>
            <a:br>
              <a:rPr lang="en-US" altLang="ko-KR" dirty="0"/>
            </a:br>
            <a:r>
              <a:rPr lang="en-US" altLang="ko-KR" dirty="0"/>
              <a:t>Generative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65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6CC7-5887-46AF-B585-7EAFB698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1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0FE1888-0D2A-409A-9E98-59139253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8" y="1586445"/>
            <a:ext cx="8267542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A9C3D-DE3D-4819-8EED-D682C45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1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AA0175-D174-4AB6-A508-D138CDDD9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944019"/>
            <a:ext cx="7296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7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8D64-1C34-45A8-98A1-08DF8F8A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2 </a:t>
            </a:r>
            <a:br>
              <a:rPr lang="en-US" altLang="ko-KR" dirty="0"/>
            </a:br>
            <a:r>
              <a:rPr lang="en-US" altLang="ko-KR" dirty="0"/>
              <a:t>post processing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D805C2-7C33-4C54-9338-0AEBFCCC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200241"/>
            <a:ext cx="8675370" cy="36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6FB7-D9D1-4483-802A-29B4A932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2 </a:t>
            </a:r>
            <a:br>
              <a:rPr lang="en-US" altLang="ko-KR" dirty="0"/>
            </a:br>
            <a:r>
              <a:rPr lang="en-US" altLang="ko-KR" dirty="0"/>
              <a:t>post processing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C7EF3F-35F1-4E05-9B09-AD7FA9EC5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124931"/>
            <a:ext cx="8675370" cy="37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8D64-1C34-45A8-98A1-08DF8F8A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3 </a:t>
            </a:r>
            <a:br>
              <a:rPr lang="en-US" altLang="ko-KR" dirty="0"/>
            </a:br>
            <a:r>
              <a:rPr lang="en-US" altLang="ko-KR" dirty="0"/>
              <a:t>post processing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67D7E4-4FB1-4F4F-AEE1-3B669A6F8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5729"/>
            <a:ext cx="7886700" cy="40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6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6FB7-D9D1-4483-802A-29B4A932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Image Segmentation 3 </a:t>
            </a:r>
            <a:br>
              <a:rPr lang="en-US" altLang="ko-KR" dirty="0"/>
            </a:br>
            <a:r>
              <a:rPr lang="en-US" altLang="ko-KR" dirty="0"/>
              <a:t>post processing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CC10F1-06B5-41E9-A0EC-068EFA2A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529681"/>
            <a:ext cx="5105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6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 </a:t>
            </a:r>
            <a:br>
              <a:rPr lang="en-US" altLang="ko-KR" dirty="0"/>
            </a:br>
            <a:r>
              <a:rPr lang="en-US" altLang="ko-KR" dirty="0"/>
              <a:t>Intrinsic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Decomposition &amp; Depth Prediction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BF89DD-AE27-496D-B60A-50AE50A3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1857817"/>
            <a:ext cx="8675370" cy="47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 </a:t>
            </a:r>
            <a:br>
              <a:rPr lang="en-US" altLang="ko-KR" dirty="0"/>
            </a:br>
            <a:r>
              <a:rPr lang="en-US" altLang="ko-KR" dirty="0"/>
              <a:t>Intrinsic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Decomposition &amp; Depth Prediction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4283D6-ED7C-4B7B-9F95-7C2F6B560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760671"/>
            <a:ext cx="8675370" cy="24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0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 </a:t>
            </a:r>
            <a:br>
              <a:rPr lang="en-US" altLang="ko-KR" dirty="0"/>
            </a:br>
            <a:r>
              <a:rPr lang="en-US" altLang="ko-KR" dirty="0"/>
              <a:t>Intrinsic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Decomposition &amp; Depth Prediction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0D9476-236F-40C0-9D58-3021EEB0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002070"/>
            <a:ext cx="8675370" cy="39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6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 </a:t>
            </a:r>
            <a:br>
              <a:rPr lang="en-US" altLang="ko-KR" dirty="0"/>
            </a:br>
            <a:r>
              <a:rPr lang="en-US" altLang="ko-KR" dirty="0"/>
              <a:t>Intrinsic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Decomposition &amp; Depth Prediction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D956A1-DB05-4E9C-A97F-9298EF650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963138"/>
            <a:ext cx="8675370" cy="20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0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72534" y="3741550"/>
            <a:ext cx="646566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0574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000" b="1" dirty="0"/>
              <a:t>Discriminative: </a:t>
            </a:r>
            <a:r>
              <a:rPr lang="en-US" altLang="zh-TW" sz="2000" dirty="0"/>
              <a:t>Directly estimate the posterior probability;  Aim at modeling the “discrimination” between different outputs</a:t>
            </a:r>
          </a:p>
          <a:p>
            <a:pPr marL="548640" lvl="1" indent="-20574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 err="1"/>
              <a:t>MaxEnt</a:t>
            </a:r>
            <a:r>
              <a:rPr lang="en-US" sz="2000" b="1" dirty="0"/>
              <a:t>  </a:t>
            </a:r>
            <a:r>
              <a:rPr lang="en-US" sz="2000" dirty="0"/>
              <a:t>classifier: linear combination of feature function in the exponent,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Discriminative Vs. Generative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FA3262-42A9-496B-9019-5A15233FF0AC}"/>
              </a:ext>
            </a:extLst>
          </p:cNvPr>
          <p:cNvGrpSpPr/>
          <p:nvPr/>
        </p:nvGrpSpPr>
        <p:grpSpPr>
          <a:xfrm>
            <a:off x="497141" y="2068335"/>
            <a:ext cx="728081" cy="2446515"/>
            <a:chOff x="1924826" y="1614780"/>
            <a:chExt cx="970775" cy="3262020"/>
          </a:xfrm>
        </p:grpSpPr>
        <p:sp>
          <p:nvSpPr>
            <p:cNvPr id="8" name="Oval 7"/>
            <p:cNvSpPr/>
            <p:nvPr/>
          </p:nvSpPr>
          <p:spPr>
            <a:xfrm>
              <a:off x="1952961" y="161478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924826" y="1767181"/>
            <a:ext cx="9175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469800" imgH="203040" progId="Equation.DSMT4">
                    <p:embed/>
                  </p:oleObj>
                </mc:Choice>
                <mc:Fallback>
                  <p:oleObj name="Equation" r:id="rId3" imgW="469800" imgH="203040" progId="Equation.DSMT4">
                    <p:embed/>
                    <p:pic>
                      <p:nvPicPr>
                        <p:cNvPr id="10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826" y="1767181"/>
                          <a:ext cx="91757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1955361" y="41910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927226" y="4349261"/>
            <a:ext cx="9683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495000" imgH="203040" progId="Equation.DSMT4">
                    <p:embed/>
                  </p:oleObj>
                </mc:Choice>
                <mc:Fallback>
                  <p:oleObj name="Equation" r:id="rId5" imgW="495000" imgH="203040" progId="Equation.DSMT4">
                    <p:embed/>
                    <p:pic>
                      <p:nvPicPr>
                        <p:cNvPr id="10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6" y="4349261"/>
                          <a:ext cx="96837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88556" y="2945600"/>
            <a:ext cx="216688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2534" y="1645422"/>
            <a:ext cx="65417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0574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Generative Model:  </a:t>
            </a:r>
            <a:r>
              <a:rPr lang="en-US" altLang="zh-TW" sz="2000" dirty="0"/>
              <a:t>A model that generate observed data randomly</a:t>
            </a:r>
          </a:p>
          <a:p>
            <a:pPr marL="548640" lvl="1" indent="-20574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Naïve </a:t>
            </a:r>
            <a:r>
              <a:rPr lang="en-US" sz="2000" b="1" dirty="0" err="1"/>
              <a:t>Bayes</a:t>
            </a:r>
            <a:r>
              <a:rPr lang="en-US" sz="2000" b="1" dirty="0"/>
              <a:t>: </a:t>
            </a:r>
            <a:r>
              <a:rPr lang="en-US" sz="2000" dirty="0"/>
              <a:t>once the class label is known, all the features are independent </a:t>
            </a:r>
            <a:endParaRPr lang="en-US" sz="2800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91229" y="5398898"/>
            <a:ext cx="3161538" cy="69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371598" y="6212394"/>
            <a:ext cx="6400800" cy="54992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solidFill>
                  <a:schemeClr val="tx1"/>
                </a:solidFill>
              </a:rPr>
              <a:t>Both generative models and discriminative models describe distributions over (y , x), but they work in different directions.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7A4407-62F6-4E50-8232-A54F420DDFF3}"/>
              </a:ext>
            </a:extLst>
          </p:cNvPr>
          <p:cNvGrpSpPr/>
          <p:nvPr/>
        </p:nvGrpSpPr>
        <p:grpSpPr>
          <a:xfrm>
            <a:off x="7522329" y="1771650"/>
            <a:ext cx="1269570" cy="3662671"/>
            <a:chOff x="6575851" y="1771650"/>
            <a:chExt cx="1269570" cy="3662671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161"/>
            <a:stretch>
              <a:fillRect/>
            </a:stretch>
          </p:blipFill>
          <p:spPr bwMode="auto">
            <a:xfrm>
              <a:off x="6575851" y="1771650"/>
              <a:ext cx="1253699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839"/>
            <a:stretch>
              <a:fillRect/>
            </a:stretch>
          </p:blipFill>
          <p:spPr bwMode="auto">
            <a:xfrm>
              <a:off x="6591722" y="3449325"/>
              <a:ext cx="1253699" cy="1984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465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A56F-576E-42DF-80DE-B254DE3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CRF in Deep Learning </a:t>
            </a:r>
            <a:br>
              <a:rPr lang="en-US" altLang="ko-KR" dirty="0"/>
            </a:br>
            <a:r>
              <a:rPr lang="en-US" altLang="ko-KR" dirty="0"/>
              <a:t>Intrinsic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Decomposition &amp; Depth Prediction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CD90B-D64A-474C-9FC3-5C6A6619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2268948"/>
            <a:ext cx="8675370" cy="34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41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498F2-90BE-474B-BD43-EA52C34B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Classification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45243E-8539-46CE-BECF-618CCB71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84" y="1690689"/>
            <a:ext cx="3480505" cy="50249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51F50C-AD95-4BE6-9FFF-9EE4DD1E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89" y="2411644"/>
            <a:ext cx="5367091" cy="38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9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554E8FE-0F3E-4F00-8B7B-D047C1A1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CRF in Deep Learning</a:t>
            </a:r>
            <a:br>
              <a:rPr lang="en-US" altLang="ko-KR" dirty="0"/>
            </a:br>
            <a:r>
              <a:rPr lang="en-US" altLang="ko-KR" dirty="0"/>
              <a:t>Classification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D96DF2-0B61-4646-9A24-7578FDC8C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57" y="1825625"/>
            <a:ext cx="7052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5BDC9C3-3921-48C9-B526-714237123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생각해보는 시간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1E37A79-FCB4-4CFF-98CD-00B7E3888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CRF </a:t>
            </a:r>
            <a:r>
              <a:rPr lang="ko-KR" altLang="en-US" dirty="0"/>
              <a:t>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3840948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38FE044-DAE5-44FA-94AE-B0028CA1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74" y="1808162"/>
            <a:ext cx="7772400" cy="3663489"/>
          </a:xfrm>
        </p:spPr>
        <p:txBody>
          <a:bodyPr anchor="ctr">
            <a:normAutofit fontScale="90000"/>
          </a:bodyPr>
          <a:lstStyle/>
          <a:p>
            <a:r>
              <a:rPr lang="en-US" altLang="ko-KR" sz="13800" dirty="0"/>
              <a:t>THANK</a:t>
            </a:r>
            <a:r>
              <a:rPr lang="ko-KR" altLang="en-US" sz="13800" dirty="0"/>
              <a:t> </a:t>
            </a:r>
            <a:r>
              <a:rPr lang="en-US" altLang="ko-KR" sz="13800" dirty="0"/>
              <a:t>YOU!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2741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4C7B441-0A49-4755-B88A-16C9BE08551A}"/>
              </a:ext>
            </a:extLst>
          </p:cNvPr>
          <p:cNvGrpSpPr/>
          <p:nvPr/>
        </p:nvGrpSpPr>
        <p:grpSpPr>
          <a:xfrm>
            <a:off x="965346" y="1745846"/>
            <a:ext cx="7863391" cy="4248874"/>
            <a:chOff x="1943100" y="2114550"/>
            <a:chExt cx="5907882" cy="3511466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81866" b="61194"/>
            <a:stretch>
              <a:fillRect/>
            </a:stretch>
          </p:blipFill>
          <p:spPr bwMode="auto">
            <a:xfrm>
              <a:off x="1943100" y="2114550"/>
              <a:ext cx="108585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 Box 130"/>
            <p:cNvSpPr txBox="1">
              <a:spLocks noChangeArrowheads="1"/>
            </p:cNvSpPr>
            <p:nvPr/>
          </p:nvSpPr>
          <p:spPr bwMode="auto">
            <a:xfrm>
              <a:off x="6858001" y="5372100"/>
              <a:ext cx="992981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50">
                  <a:latin typeface="Times New Roman" pitchFamily="18" charset="0"/>
                </a:rPr>
                <a:t>=unobservable</a:t>
              </a:r>
            </a:p>
          </p:txBody>
        </p:sp>
        <p:sp>
          <p:nvSpPr>
            <p:cNvPr id="13" name="Text Box 131"/>
            <p:cNvSpPr txBox="1">
              <a:spLocks noChangeArrowheads="1"/>
            </p:cNvSpPr>
            <p:nvPr/>
          </p:nvSpPr>
          <p:spPr bwMode="auto">
            <a:xfrm>
              <a:off x="5772151" y="5372100"/>
              <a:ext cx="992981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50">
                  <a:latin typeface="Times New Roman" pitchFamily="18" charset="0"/>
                </a:rPr>
                <a:t>=observable</a:t>
              </a: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7042" r="80911"/>
            <a:stretch>
              <a:fillRect/>
            </a:stretch>
          </p:blipFill>
          <p:spPr bwMode="auto">
            <a:xfrm>
              <a:off x="1943100" y="3314701"/>
              <a:ext cx="1143000" cy="2039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180" r="42734" b="62958"/>
            <a:stretch>
              <a:fillRect/>
            </a:stretch>
          </p:blipFill>
          <p:spPr bwMode="auto">
            <a:xfrm>
              <a:off x="2971800" y="2114550"/>
              <a:ext cx="24003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180" t="37042" r="42734"/>
            <a:stretch>
              <a:fillRect/>
            </a:stretch>
          </p:blipFill>
          <p:spPr bwMode="auto">
            <a:xfrm>
              <a:off x="2971800" y="3314701"/>
              <a:ext cx="2400300" cy="2039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6311" r="1694"/>
            <a:stretch>
              <a:fillRect/>
            </a:stretch>
          </p:blipFill>
          <p:spPr bwMode="auto">
            <a:xfrm>
              <a:off x="5314950" y="2114551"/>
              <a:ext cx="2514600" cy="323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Generative </a:t>
            </a:r>
            <a:r>
              <a:rPr lang="en-US" altLang="ko-KR" dirty="0"/>
              <a:t>Vs. Discriminative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86C476-5FD6-4EE6-8EA9-5260C453E9F0}"/>
              </a:ext>
            </a:extLst>
          </p:cNvPr>
          <p:cNvGrpSpPr/>
          <p:nvPr/>
        </p:nvGrpSpPr>
        <p:grpSpPr>
          <a:xfrm>
            <a:off x="175900" y="2228850"/>
            <a:ext cx="726281" cy="2841455"/>
            <a:chOff x="1282798" y="2228850"/>
            <a:chExt cx="726281" cy="2841455"/>
          </a:xfrm>
        </p:grpSpPr>
        <p:sp>
          <p:nvSpPr>
            <p:cNvPr id="8" name="Oval 7"/>
            <p:cNvSpPr/>
            <p:nvPr/>
          </p:nvSpPr>
          <p:spPr>
            <a:xfrm>
              <a:off x="1314450" y="2228850"/>
              <a:ext cx="685800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293349" y="2343151"/>
            <a:ext cx="688181" cy="297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469800" imgH="203040" progId="Equation.DSMT4">
                    <p:embed/>
                  </p:oleObj>
                </mc:Choice>
                <mc:Fallback>
                  <p:oleObj name="Equation" r:id="rId4" imgW="469800" imgH="203040" progId="Equation.DSMT4">
                    <p:embed/>
                    <p:pic>
                      <p:nvPicPr>
                        <p:cNvPr id="10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349" y="2343151"/>
                          <a:ext cx="688181" cy="297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1314450" y="4555955"/>
              <a:ext cx="685800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282798" y="4685202"/>
            <a:ext cx="726281" cy="297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495000" imgH="203040" progId="Equation.DSMT4">
                    <p:embed/>
                  </p:oleObj>
                </mc:Choice>
                <mc:Fallback>
                  <p:oleObj name="Equation" r:id="rId6" imgW="495000" imgH="203040" progId="Equation.DSMT4">
                    <p:embed/>
                    <p:pic>
                      <p:nvPicPr>
                        <p:cNvPr id="10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798" y="4685202"/>
                          <a:ext cx="726281" cy="297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Oval 128"/>
          <p:cNvSpPr>
            <a:spLocks noChangeArrowheads="1"/>
          </p:cNvSpPr>
          <p:nvPr/>
        </p:nvSpPr>
        <p:spPr bwMode="auto">
          <a:xfrm>
            <a:off x="6800850" y="5429250"/>
            <a:ext cx="114300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Oval 129"/>
          <p:cNvSpPr>
            <a:spLocks noChangeArrowheads="1"/>
          </p:cNvSpPr>
          <p:nvPr/>
        </p:nvSpPr>
        <p:spPr bwMode="auto">
          <a:xfrm>
            <a:off x="5715000" y="5429250"/>
            <a:ext cx="114300" cy="1143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27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C201BA-A615-4791-BA8A-C0D496DCB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 Models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BE23D99-A967-41E9-A60D-78ABAFAAB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54B2B-B5B0-49D0-AC24-9A7A2545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Graphical model notation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D7997D-B7B3-49F0-A0F2-9AE16AB370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93709"/>
            <a:ext cx="7886700" cy="421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0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39D99-0543-415B-AB2C-CC757AC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Graphical Models??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BF7889-5712-4CE6-958B-753B27B32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Is A dependent on B given we know the value of C?</a:t>
                </a:r>
              </a:p>
              <a:p>
                <a:r>
                  <a:rPr lang="en-US" altLang="ko-KR" dirty="0"/>
                  <a:t>C</a:t>
                </a:r>
                <a:r>
                  <a:rPr lang="ko-KR" altLang="en-US" dirty="0"/>
                  <a:t>의 값을 알고 있을 때</a:t>
                </a:r>
                <a:r>
                  <a:rPr lang="en-US" altLang="ko-KR" dirty="0"/>
                  <a:t>, 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종속되어 있나</a:t>
                </a:r>
                <a:r>
                  <a:rPr lang="en-US" altLang="ko-KR" dirty="0"/>
                  <a:t>?</a:t>
                </a:r>
              </a:p>
              <a:p>
                <a:r>
                  <a:rPr lang="ko-KR" altLang="en-US" dirty="0"/>
                  <a:t>이런 질문에 답하기 위해서 </a:t>
                </a:r>
                <a:r>
                  <a:rPr lang="en-US" altLang="ko-KR" dirty="0"/>
                  <a:t>Graphical Model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r>
                  <a:rPr lang="ko-KR" altLang="en-US" b="0" dirty="0"/>
                  <a:t>모든 변수들을 열거하지 않고도</a:t>
                </a:r>
                <a:r>
                  <a:rPr lang="en-US" altLang="ko-KR" b="0" dirty="0"/>
                  <a:t>!!!!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구할 수 있나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BF7889-5712-4CE6-958B-753B27B32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6F05-57E5-4D10-B9DF-42A90FF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 Graphs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873D3D-5739-423E-ACB3-2519238DD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동그라미</a:t>
                </a:r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Node : </a:t>
                </a:r>
                <a:r>
                  <a:rPr lang="en-US" altLang="ko-KR" dirty="0"/>
                  <a:t> Random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Variables</a:t>
                </a:r>
              </a:p>
              <a:p>
                <a:r>
                  <a:rPr lang="ko-KR" altLang="en-US" dirty="0"/>
                  <a:t>검은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네모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joint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distribution Factors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Factors</a:t>
                </a:r>
              </a:p>
              <a:p>
                <a:pPr lvl="1"/>
                <a:r>
                  <a:rPr lang="ko-KR" altLang="en-US" dirty="0"/>
                  <a:t>두개의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노드가 </a:t>
                </a:r>
                <a:r>
                  <a:rPr lang="en-US" altLang="ko-KR" dirty="0"/>
                  <a:t>neighbor</a:t>
                </a:r>
                <a:r>
                  <a:rPr lang="ko-KR" altLang="en-US" dirty="0"/>
                  <a:t>라면 같은 </a:t>
                </a:r>
                <a:r>
                  <a:rPr lang="en-US" altLang="ko-KR" dirty="0"/>
                  <a:t>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share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873D3D-5739-423E-ACB3-2519238DD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062055-DDDD-41E3-B8A1-56648E6B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10" y="4395631"/>
            <a:ext cx="3892980" cy="1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791</Words>
  <Application>Microsoft Office PowerPoint</Application>
  <PresentationFormat>화면 슬라이드 쇼(4:3)</PresentationFormat>
  <Paragraphs>168</Paragraphs>
  <Slides>44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等线 Light</vt:lpstr>
      <vt:lpstr>新細明體</vt:lpstr>
      <vt:lpstr>굴림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테마</vt:lpstr>
      <vt:lpstr>Equation</vt:lpstr>
      <vt:lpstr>Conditional Random Fields</vt:lpstr>
      <vt:lpstr>목차</vt:lpstr>
      <vt:lpstr>Discriminative  Vs.  Generative </vt:lpstr>
      <vt:lpstr>Discriminative Vs. Generative </vt:lpstr>
      <vt:lpstr>Generative Vs. Discriminative</vt:lpstr>
      <vt:lpstr>Graph Models</vt:lpstr>
      <vt:lpstr>Graphical model notation</vt:lpstr>
      <vt:lpstr>Why Graphical Models??</vt:lpstr>
      <vt:lpstr>Factor Graphs</vt:lpstr>
      <vt:lpstr>Undirected Graphs</vt:lpstr>
      <vt:lpstr>Factors Graphs vs. Undirected Graphs</vt:lpstr>
      <vt:lpstr>Log-Linear Models</vt:lpstr>
      <vt:lpstr>Log-Linear Models</vt:lpstr>
      <vt:lpstr>CRF Conditional Random Fields</vt:lpstr>
      <vt:lpstr>Conditional Random Fields</vt:lpstr>
      <vt:lpstr>Conditional Random Fields</vt:lpstr>
      <vt:lpstr>Conditional Random Fields</vt:lpstr>
      <vt:lpstr>CRF   Vs.  HMM &amp; MEMM</vt:lpstr>
      <vt:lpstr>Naïve Bayes   Vs.         Conditional Random Fields</vt:lpstr>
      <vt:lpstr>HMM(hidden Markov Model)   Vs.         Conditional Random Fields</vt:lpstr>
      <vt:lpstr>MEMM(Max Ent Markov Model)   Vs.         Conditional Random Fields</vt:lpstr>
      <vt:lpstr>CRF, MEMM, HMM</vt:lpstr>
      <vt:lpstr>CRF, MEMM, HMM</vt:lpstr>
      <vt:lpstr>How to use CRF in Deep Learning ????????????</vt:lpstr>
      <vt:lpstr>Conventional usage of CRF</vt:lpstr>
      <vt:lpstr>CRF in Deep Learning</vt:lpstr>
      <vt:lpstr>CRF in Deep Learning</vt:lpstr>
      <vt:lpstr>CRF in Deep Learning Image Segmentation 1</vt:lpstr>
      <vt:lpstr>CRF in Deep Learning Image Segmentation 1</vt:lpstr>
      <vt:lpstr>CRF in Deep Learning Image Segmentation 1</vt:lpstr>
      <vt:lpstr>CRF in Deep Learning Image Segmentation 1</vt:lpstr>
      <vt:lpstr>CRF in Deep Learning Image Segmentation 2  post processing</vt:lpstr>
      <vt:lpstr>CRF in Deep Learning Image Segmentation 2  post processing</vt:lpstr>
      <vt:lpstr>CRF in Deep Learning Image Segmentation 3  post processing</vt:lpstr>
      <vt:lpstr>CRF in Deep Learning Image Segmentation 3  post processing</vt:lpstr>
      <vt:lpstr>CRF in Deep Learning  Intrinsic Image Decomposition &amp; Depth Prediction</vt:lpstr>
      <vt:lpstr>CRF in Deep Learning  Intrinsic Image Decomposition &amp; Depth Prediction</vt:lpstr>
      <vt:lpstr>CRF in Deep Learning  Intrinsic Image Decomposition &amp; Depth Prediction</vt:lpstr>
      <vt:lpstr>CRF in Deep Learning  Intrinsic Image Decomposition &amp; Depth Prediction</vt:lpstr>
      <vt:lpstr>CRF in Deep Learning  Intrinsic Image Decomposition &amp; Depth Prediction</vt:lpstr>
      <vt:lpstr>CRF in Deep Learning Classification </vt:lpstr>
      <vt:lpstr>CRF in Deep Learning Classification </vt:lpstr>
      <vt:lpstr>생각해보는 시간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이준협 </dc:creator>
  <cp:lastModifiedBy>김태오</cp:lastModifiedBy>
  <cp:revision>71</cp:revision>
  <dcterms:created xsi:type="dcterms:W3CDTF">2017-09-12T02:48:29Z</dcterms:created>
  <dcterms:modified xsi:type="dcterms:W3CDTF">2017-09-20T07:45:05Z</dcterms:modified>
</cp:coreProperties>
</file>