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erchi Serif Bold" charset="1" panose="02000503060000020004"/>
      <p:regular r:id="rId16"/>
    </p:embeddedFont>
    <p:embeddedFont>
      <p:font typeface="Roboto" charset="1" panose="02000000000000000000"/>
      <p:regular r:id="rId17"/>
    </p:embeddedFont>
    <p:embeddedFont>
      <p:font typeface="Roboto Bold" charset="1" panose="02000000000000000000"/>
      <p:regular r:id="rId18"/>
    </p:embeddedFont>
    <p:embeddedFont>
      <p:font typeface="Glacial Indifference"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925848" y="2671493"/>
            <a:ext cx="12639863" cy="3692687"/>
          </a:xfrm>
          <a:prstGeom prst="rect">
            <a:avLst/>
          </a:prstGeom>
        </p:spPr>
        <p:txBody>
          <a:bodyPr anchor="t" rtlCol="false" tIns="0" lIns="0" bIns="0" rIns="0">
            <a:spAutoFit/>
          </a:bodyPr>
          <a:lstStyle/>
          <a:p>
            <a:pPr algn="ctr">
              <a:lnSpc>
                <a:spcPts val="9494"/>
              </a:lnSpc>
            </a:pPr>
            <a:r>
              <a:rPr lang="en-US" b="true" sz="10667" spc="341">
                <a:solidFill>
                  <a:srgbClr val="365B6D"/>
                </a:solidFill>
                <a:latin typeface="Monterchi Serif Bold"/>
                <a:ea typeface="Monterchi Serif Bold"/>
                <a:cs typeface="Monterchi Serif Bold"/>
                <a:sym typeface="Monterchi Serif Bold"/>
              </a:rPr>
              <a:t>PROYECTO </a:t>
            </a:r>
          </a:p>
          <a:p>
            <a:pPr algn="ctr" marL="0" indent="0" lvl="0">
              <a:lnSpc>
                <a:spcPts val="9494"/>
              </a:lnSpc>
            </a:pPr>
            <a:r>
              <a:rPr lang="en-US" b="true" sz="10667" spc="341">
                <a:solidFill>
                  <a:srgbClr val="365B6D"/>
                </a:solidFill>
                <a:latin typeface="Monterchi Serif Bold"/>
                <a:ea typeface="Monterchi Serif Bold"/>
                <a:cs typeface="Monterchi Serif Bold"/>
                <a:sym typeface="Monterchi Serif Bold"/>
              </a:rPr>
              <a:t>PROGRAMACIÓN WEB</a:t>
            </a:r>
          </a:p>
        </p:txBody>
      </p:sp>
      <p:grpSp>
        <p:nvGrpSpPr>
          <p:cNvPr name="Group 3" id="3"/>
          <p:cNvGrpSpPr/>
          <p:nvPr/>
        </p:nvGrpSpPr>
        <p:grpSpPr>
          <a:xfrm rot="0">
            <a:off x="1136083" y="721474"/>
            <a:ext cx="3598580" cy="4114800"/>
            <a:chOff x="0" y="0"/>
            <a:chExt cx="4798106" cy="5486400"/>
          </a:xfrm>
        </p:grpSpPr>
        <p:grpSp>
          <p:nvGrpSpPr>
            <p:cNvPr name="Group 4" id="4"/>
            <p:cNvGrpSpPr/>
            <p:nvPr/>
          </p:nvGrpSpPr>
          <p:grpSpPr>
            <a:xfrm rot="0">
              <a:off x="0" y="359656"/>
              <a:ext cx="4798106" cy="314368"/>
              <a:chOff x="0" y="0"/>
              <a:chExt cx="947774" cy="62097"/>
            </a:xfrm>
          </p:grpSpPr>
          <p:sp>
            <p:nvSpPr>
              <p:cNvPr name="Freeform 5" id="5"/>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6" id="6"/>
              <p:cNvSpPr txBox="true"/>
              <p:nvPr/>
            </p:nvSpPr>
            <p:spPr>
              <a:xfrm>
                <a:off x="0" y="-28575"/>
                <a:ext cx="947774" cy="90672"/>
              </a:xfrm>
              <a:prstGeom prst="rect">
                <a:avLst/>
              </a:prstGeom>
            </p:spPr>
            <p:txBody>
              <a:bodyPr anchor="ctr" rtlCol="false" tIns="50800" lIns="50800" bIns="50800" rIns="50800"/>
              <a:lstStyle/>
              <a:p>
                <a:pPr algn="ctr">
                  <a:lnSpc>
                    <a:spcPts val="2921"/>
                  </a:lnSpc>
                </a:pPr>
              </a:p>
            </p:txBody>
          </p:sp>
        </p:grpSp>
        <p:grpSp>
          <p:nvGrpSpPr>
            <p:cNvPr name="Group 7" id="7"/>
            <p:cNvGrpSpPr/>
            <p:nvPr/>
          </p:nvGrpSpPr>
          <p:grpSpPr>
            <a:xfrm rot="0">
              <a:off x="0" y="925401"/>
              <a:ext cx="3675307" cy="314368"/>
              <a:chOff x="0" y="0"/>
              <a:chExt cx="725987" cy="62097"/>
            </a:xfrm>
          </p:grpSpPr>
          <p:sp>
            <p:nvSpPr>
              <p:cNvPr name="Freeform 8" id="8"/>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9" id="9"/>
              <p:cNvSpPr txBox="true"/>
              <p:nvPr/>
            </p:nvSpPr>
            <p:spPr>
              <a:xfrm>
                <a:off x="0" y="-28575"/>
                <a:ext cx="725987" cy="90672"/>
              </a:xfrm>
              <a:prstGeom prst="rect">
                <a:avLst/>
              </a:prstGeom>
            </p:spPr>
            <p:txBody>
              <a:bodyPr anchor="ctr" rtlCol="false" tIns="50800" lIns="50800" bIns="50800" rIns="50800"/>
              <a:lstStyle/>
              <a:p>
                <a:pPr algn="ctr">
                  <a:lnSpc>
                    <a:spcPts val="2921"/>
                  </a:lnSpc>
                </a:pPr>
              </a:p>
            </p:txBody>
          </p:sp>
        </p:grpSp>
        <p:grpSp>
          <p:nvGrpSpPr>
            <p:cNvPr name="Group 10" id="10"/>
            <p:cNvGrpSpPr/>
            <p:nvPr/>
          </p:nvGrpSpPr>
          <p:grpSpPr>
            <a:xfrm rot="-5400000">
              <a:off x="-650594" y="1538808"/>
              <a:ext cx="3391984" cy="314368"/>
              <a:chOff x="0" y="0"/>
              <a:chExt cx="670022" cy="62097"/>
            </a:xfrm>
          </p:grpSpPr>
          <p:sp>
            <p:nvSpPr>
              <p:cNvPr name="Freeform 11" id="11"/>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12" id="12"/>
              <p:cNvSpPr txBox="true"/>
              <p:nvPr/>
            </p:nvSpPr>
            <p:spPr>
              <a:xfrm>
                <a:off x="0" y="-28575"/>
                <a:ext cx="670022" cy="90672"/>
              </a:xfrm>
              <a:prstGeom prst="rect">
                <a:avLst/>
              </a:prstGeom>
            </p:spPr>
            <p:txBody>
              <a:bodyPr anchor="ctr" rtlCol="false" tIns="50800" lIns="50800" bIns="50800" rIns="50800"/>
              <a:lstStyle/>
              <a:p>
                <a:pPr algn="ctr">
                  <a:lnSpc>
                    <a:spcPts val="2921"/>
                  </a:lnSpc>
                </a:pPr>
              </a:p>
            </p:txBody>
          </p:sp>
        </p:grpSp>
        <p:grpSp>
          <p:nvGrpSpPr>
            <p:cNvPr name="Group 13" id="13"/>
            <p:cNvGrpSpPr/>
            <p:nvPr/>
          </p:nvGrpSpPr>
          <p:grpSpPr>
            <a:xfrm rot="-5400000">
              <a:off x="-2123316" y="3048717"/>
              <a:ext cx="4560999" cy="314368"/>
              <a:chOff x="0" y="0"/>
              <a:chExt cx="900938" cy="62097"/>
            </a:xfrm>
          </p:grpSpPr>
          <p:sp>
            <p:nvSpPr>
              <p:cNvPr name="Freeform 14" id="14"/>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15" id="15"/>
              <p:cNvSpPr txBox="true"/>
              <p:nvPr/>
            </p:nvSpPr>
            <p:spPr>
              <a:xfrm>
                <a:off x="0" y="-28575"/>
                <a:ext cx="900938" cy="90672"/>
              </a:xfrm>
              <a:prstGeom prst="rect">
                <a:avLst/>
              </a:prstGeom>
            </p:spPr>
            <p:txBody>
              <a:bodyPr anchor="ctr" rtlCol="false" tIns="50800" lIns="50800" bIns="50800" rIns="50800"/>
              <a:lstStyle/>
              <a:p>
                <a:pPr algn="ctr">
                  <a:lnSpc>
                    <a:spcPts val="2921"/>
                  </a:lnSpc>
                </a:pPr>
              </a:p>
            </p:txBody>
          </p:sp>
        </p:grpSp>
      </p:grpSp>
      <p:grpSp>
        <p:nvGrpSpPr>
          <p:cNvPr name="Group 16" id="16"/>
          <p:cNvGrpSpPr/>
          <p:nvPr/>
        </p:nvGrpSpPr>
        <p:grpSpPr>
          <a:xfrm rot="-10800000">
            <a:off x="13605221" y="5319624"/>
            <a:ext cx="3598580" cy="4114800"/>
            <a:chOff x="0" y="0"/>
            <a:chExt cx="4798106" cy="5486400"/>
          </a:xfrm>
        </p:grpSpPr>
        <p:grpSp>
          <p:nvGrpSpPr>
            <p:cNvPr name="Group 17" id="17"/>
            <p:cNvGrpSpPr/>
            <p:nvPr/>
          </p:nvGrpSpPr>
          <p:grpSpPr>
            <a:xfrm rot="0">
              <a:off x="0" y="359656"/>
              <a:ext cx="4798106" cy="314368"/>
              <a:chOff x="0" y="0"/>
              <a:chExt cx="947774" cy="62097"/>
            </a:xfrm>
          </p:grpSpPr>
          <p:sp>
            <p:nvSpPr>
              <p:cNvPr name="Freeform 18" id="18"/>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19" id="19"/>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0" id="20"/>
            <p:cNvGrpSpPr/>
            <p:nvPr/>
          </p:nvGrpSpPr>
          <p:grpSpPr>
            <a:xfrm rot="0">
              <a:off x="0" y="925401"/>
              <a:ext cx="3675307" cy="314368"/>
              <a:chOff x="0" y="0"/>
              <a:chExt cx="725987" cy="62097"/>
            </a:xfrm>
          </p:grpSpPr>
          <p:sp>
            <p:nvSpPr>
              <p:cNvPr name="Freeform 21" id="21"/>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2" id="22"/>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3" id="23"/>
            <p:cNvGrpSpPr/>
            <p:nvPr/>
          </p:nvGrpSpPr>
          <p:grpSpPr>
            <a:xfrm rot="-5400000">
              <a:off x="-650594" y="1538808"/>
              <a:ext cx="3391984" cy="314368"/>
              <a:chOff x="0" y="0"/>
              <a:chExt cx="670022" cy="62097"/>
            </a:xfrm>
          </p:grpSpPr>
          <p:sp>
            <p:nvSpPr>
              <p:cNvPr name="Freeform 24" id="24"/>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5" id="25"/>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6" id="26"/>
            <p:cNvGrpSpPr/>
            <p:nvPr/>
          </p:nvGrpSpPr>
          <p:grpSpPr>
            <a:xfrm rot="-5400000">
              <a:off x="-2123316" y="3048717"/>
              <a:ext cx="4560999" cy="314368"/>
              <a:chOff x="0" y="0"/>
              <a:chExt cx="900938" cy="62097"/>
            </a:xfrm>
          </p:grpSpPr>
          <p:sp>
            <p:nvSpPr>
              <p:cNvPr name="Freeform 27" id="27"/>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8" id="28"/>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29" id="29"/>
          <p:cNvGrpSpPr/>
          <p:nvPr/>
        </p:nvGrpSpPr>
        <p:grpSpPr>
          <a:xfrm rot="-5400000">
            <a:off x="1126558" y="5307992"/>
            <a:ext cx="3598580" cy="4114800"/>
            <a:chOff x="0" y="0"/>
            <a:chExt cx="4798106" cy="5486400"/>
          </a:xfrm>
        </p:grpSpPr>
        <p:grpSp>
          <p:nvGrpSpPr>
            <p:cNvPr name="Group 30" id="30"/>
            <p:cNvGrpSpPr/>
            <p:nvPr/>
          </p:nvGrpSpPr>
          <p:grpSpPr>
            <a:xfrm rot="0">
              <a:off x="0" y="359656"/>
              <a:ext cx="4798106" cy="314368"/>
              <a:chOff x="0" y="0"/>
              <a:chExt cx="947774" cy="62097"/>
            </a:xfrm>
          </p:grpSpPr>
          <p:sp>
            <p:nvSpPr>
              <p:cNvPr name="Freeform 31" id="31"/>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32" id="32"/>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3" id="33"/>
            <p:cNvGrpSpPr/>
            <p:nvPr/>
          </p:nvGrpSpPr>
          <p:grpSpPr>
            <a:xfrm rot="0">
              <a:off x="0" y="925401"/>
              <a:ext cx="3675307" cy="314368"/>
              <a:chOff x="0" y="0"/>
              <a:chExt cx="725987" cy="62097"/>
            </a:xfrm>
          </p:grpSpPr>
          <p:sp>
            <p:nvSpPr>
              <p:cNvPr name="Freeform 34" id="34"/>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35" id="35"/>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6" id="36"/>
            <p:cNvGrpSpPr/>
            <p:nvPr/>
          </p:nvGrpSpPr>
          <p:grpSpPr>
            <a:xfrm rot="-5400000">
              <a:off x="-650594" y="1538808"/>
              <a:ext cx="3391984" cy="314368"/>
              <a:chOff x="0" y="0"/>
              <a:chExt cx="670022" cy="62097"/>
            </a:xfrm>
          </p:grpSpPr>
          <p:sp>
            <p:nvSpPr>
              <p:cNvPr name="Freeform 37" id="37"/>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38" id="38"/>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9" id="39"/>
            <p:cNvGrpSpPr/>
            <p:nvPr/>
          </p:nvGrpSpPr>
          <p:grpSpPr>
            <a:xfrm rot="-5400000">
              <a:off x="-2123316" y="3048717"/>
              <a:ext cx="4560999" cy="314368"/>
              <a:chOff x="0" y="0"/>
              <a:chExt cx="900938" cy="62097"/>
            </a:xfrm>
          </p:grpSpPr>
          <p:sp>
            <p:nvSpPr>
              <p:cNvPr name="Freeform 40" id="40"/>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41" id="41"/>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42" id="42"/>
          <p:cNvGrpSpPr/>
          <p:nvPr/>
        </p:nvGrpSpPr>
        <p:grpSpPr>
          <a:xfrm rot="5400000">
            <a:off x="13614746" y="733106"/>
            <a:ext cx="3598580" cy="4114800"/>
            <a:chOff x="0" y="0"/>
            <a:chExt cx="4798106" cy="5486400"/>
          </a:xfrm>
        </p:grpSpPr>
        <p:grpSp>
          <p:nvGrpSpPr>
            <p:cNvPr name="Group 43" id="43"/>
            <p:cNvGrpSpPr/>
            <p:nvPr/>
          </p:nvGrpSpPr>
          <p:grpSpPr>
            <a:xfrm rot="0">
              <a:off x="0" y="359656"/>
              <a:ext cx="4798106" cy="314368"/>
              <a:chOff x="0" y="0"/>
              <a:chExt cx="947774" cy="62097"/>
            </a:xfrm>
          </p:grpSpPr>
          <p:sp>
            <p:nvSpPr>
              <p:cNvPr name="Freeform 44" id="44"/>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45" id="45"/>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6" id="46"/>
            <p:cNvGrpSpPr/>
            <p:nvPr/>
          </p:nvGrpSpPr>
          <p:grpSpPr>
            <a:xfrm rot="0">
              <a:off x="0" y="925401"/>
              <a:ext cx="3675307" cy="314368"/>
              <a:chOff x="0" y="0"/>
              <a:chExt cx="725987" cy="62097"/>
            </a:xfrm>
          </p:grpSpPr>
          <p:sp>
            <p:nvSpPr>
              <p:cNvPr name="Freeform 47" id="47"/>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48" id="48"/>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9" id="49"/>
            <p:cNvGrpSpPr/>
            <p:nvPr/>
          </p:nvGrpSpPr>
          <p:grpSpPr>
            <a:xfrm rot="-5400000">
              <a:off x="-650594" y="1538808"/>
              <a:ext cx="3391984" cy="314368"/>
              <a:chOff x="0" y="0"/>
              <a:chExt cx="670022" cy="62097"/>
            </a:xfrm>
          </p:grpSpPr>
          <p:sp>
            <p:nvSpPr>
              <p:cNvPr name="Freeform 50" id="50"/>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51" id="51"/>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2" id="52"/>
            <p:cNvGrpSpPr/>
            <p:nvPr/>
          </p:nvGrpSpPr>
          <p:grpSpPr>
            <a:xfrm rot="-5400000">
              <a:off x="-2123316" y="3048717"/>
              <a:ext cx="4560999" cy="314368"/>
              <a:chOff x="0" y="0"/>
              <a:chExt cx="900938" cy="62097"/>
            </a:xfrm>
          </p:grpSpPr>
          <p:sp>
            <p:nvSpPr>
              <p:cNvPr name="Freeform 53" id="53"/>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54" id="54"/>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Freeform 55" id="55"/>
          <p:cNvSpPr/>
          <p:nvPr/>
        </p:nvSpPr>
        <p:spPr>
          <a:xfrm flipH="false" flipV="false" rot="0">
            <a:off x="8849956" y="1028700"/>
            <a:ext cx="683717" cy="683717"/>
          </a:xfrm>
          <a:custGeom>
            <a:avLst/>
            <a:gdLst/>
            <a:ahLst/>
            <a:cxnLst/>
            <a:rect r="r" b="b" t="t" l="l"/>
            <a:pathLst>
              <a:path h="683717" w="683717">
                <a:moveTo>
                  <a:pt x="0" y="0"/>
                </a:moveTo>
                <a:lnTo>
                  <a:pt x="683717" y="0"/>
                </a:lnTo>
                <a:lnTo>
                  <a:pt x="683717" y="683717"/>
                </a:lnTo>
                <a:lnTo>
                  <a:pt x="0" y="6837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6" id="56"/>
          <p:cNvSpPr txBox="true"/>
          <p:nvPr/>
        </p:nvSpPr>
        <p:spPr>
          <a:xfrm rot="0">
            <a:off x="7785636" y="1812015"/>
            <a:ext cx="2812357" cy="623138"/>
          </a:xfrm>
          <a:prstGeom prst="rect">
            <a:avLst/>
          </a:prstGeom>
        </p:spPr>
        <p:txBody>
          <a:bodyPr anchor="t" rtlCol="false" tIns="0" lIns="0" bIns="0" rIns="0">
            <a:spAutoFit/>
          </a:bodyPr>
          <a:lstStyle/>
          <a:p>
            <a:pPr algn="ctr">
              <a:lnSpc>
                <a:spcPts val="2472"/>
              </a:lnSpc>
            </a:pPr>
            <a:r>
              <a:rPr lang="en-US" sz="1978" spc="-7">
                <a:solidFill>
                  <a:srgbClr val="365B6D"/>
                </a:solidFill>
                <a:latin typeface="Roboto"/>
                <a:ea typeface="Roboto"/>
                <a:cs typeface="Roboto"/>
                <a:sym typeface="Roboto"/>
              </a:rPr>
              <a:t>Carrera: Analista Programador</a:t>
            </a:r>
          </a:p>
        </p:txBody>
      </p:sp>
      <p:sp>
        <p:nvSpPr>
          <p:cNvPr name="TextBox 57" id="57"/>
          <p:cNvSpPr txBox="true"/>
          <p:nvPr/>
        </p:nvSpPr>
        <p:spPr>
          <a:xfrm rot="0">
            <a:off x="8981696" y="1235728"/>
            <a:ext cx="420236" cy="280181"/>
          </a:xfrm>
          <a:prstGeom prst="rect">
            <a:avLst/>
          </a:prstGeom>
        </p:spPr>
        <p:txBody>
          <a:bodyPr anchor="t" rtlCol="false" tIns="0" lIns="0" bIns="0" rIns="0">
            <a:spAutoFit/>
          </a:bodyPr>
          <a:lstStyle/>
          <a:p>
            <a:pPr algn="ctr">
              <a:lnSpc>
                <a:spcPts val="2293"/>
              </a:lnSpc>
            </a:pPr>
            <a:r>
              <a:rPr lang="en-US" b="true" sz="1834" spc="-7">
                <a:solidFill>
                  <a:srgbClr val="365B6D"/>
                </a:solidFill>
                <a:latin typeface="Roboto Bold"/>
                <a:ea typeface="Roboto Bold"/>
                <a:cs typeface="Roboto Bold"/>
                <a:sym typeface="Roboto Bold"/>
              </a:rPr>
              <a:t>B</a:t>
            </a:r>
          </a:p>
        </p:txBody>
      </p:sp>
      <p:sp>
        <p:nvSpPr>
          <p:cNvPr name="TextBox 58" id="58"/>
          <p:cNvSpPr txBox="true"/>
          <p:nvPr/>
        </p:nvSpPr>
        <p:spPr>
          <a:xfrm rot="0">
            <a:off x="5140736" y="6583255"/>
            <a:ext cx="8102157" cy="913806"/>
          </a:xfrm>
          <a:prstGeom prst="rect">
            <a:avLst/>
          </a:prstGeom>
        </p:spPr>
        <p:txBody>
          <a:bodyPr anchor="t" rtlCol="false" tIns="0" lIns="0" bIns="0" rIns="0">
            <a:spAutoFit/>
          </a:bodyPr>
          <a:lstStyle/>
          <a:p>
            <a:pPr algn="ctr" marL="0" indent="0" lvl="0">
              <a:lnSpc>
                <a:spcPts val="6661"/>
              </a:lnSpc>
              <a:spcBef>
                <a:spcPct val="0"/>
              </a:spcBef>
            </a:pPr>
            <a:r>
              <a:rPr lang="en-US" b="true" sz="7484">
                <a:solidFill>
                  <a:srgbClr val="365B6D"/>
                </a:solidFill>
                <a:latin typeface="Monterchi Serif Bold"/>
                <a:ea typeface="Monterchi Serif Bold"/>
                <a:cs typeface="Monterchi Serif Bold"/>
                <a:sym typeface="Monterchi Serif Bold"/>
              </a:rPr>
              <a:t>VerdeVital</a:t>
            </a:r>
          </a:p>
        </p:txBody>
      </p:sp>
      <p:sp>
        <p:nvSpPr>
          <p:cNvPr name="TextBox 59" id="59"/>
          <p:cNvSpPr txBox="true"/>
          <p:nvPr/>
        </p:nvSpPr>
        <p:spPr>
          <a:xfrm rot="0">
            <a:off x="4130044" y="-16435"/>
            <a:ext cx="10027912" cy="423584"/>
          </a:xfrm>
          <a:prstGeom prst="rect">
            <a:avLst/>
          </a:prstGeom>
        </p:spPr>
        <p:txBody>
          <a:bodyPr anchor="t" rtlCol="false" tIns="0" lIns="0" bIns="0" rIns="0">
            <a:spAutoFit/>
          </a:bodyPr>
          <a:lstStyle/>
          <a:p>
            <a:pPr algn="ctr">
              <a:lnSpc>
                <a:spcPts val="3341"/>
              </a:lnSpc>
            </a:pPr>
            <a:r>
              <a:rPr lang="en-US" sz="2439" spc="-9">
                <a:solidFill>
                  <a:srgbClr val="6C9286"/>
                </a:solidFill>
                <a:latin typeface="Roboto"/>
                <a:ea typeface="Roboto"/>
                <a:cs typeface="Roboto"/>
                <a:sym typeface="Roboto"/>
              </a:rPr>
              <a:t>Integrantes: Marcelo Contreras/Kameron Rivera/Benjamín Alcayaga</a:t>
            </a:r>
          </a:p>
        </p:txBody>
      </p:sp>
      <p:grpSp>
        <p:nvGrpSpPr>
          <p:cNvPr name="Group 60" id="60"/>
          <p:cNvGrpSpPr/>
          <p:nvPr/>
        </p:nvGrpSpPr>
        <p:grpSpPr>
          <a:xfrm rot="-10800000">
            <a:off x="6388878" y="8928906"/>
            <a:ext cx="5605872" cy="235776"/>
            <a:chOff x="0" y="0"/>
            <a:chExt cx="1476444" cy="62097"/>
          </a:xfrm>
        </p:grpSpPr>
        <p:sp>
          <p:nvSpPr>
            <p:cNvPr name="Freeform 61" id="61"/>
            <p:cNvSpPr/>
            <p:nvPr/>
          </p:nvSpPr>
          <p:spPr>
            <a:xfrm flipH="false" flipV="false" rot="0">
              <a:off x="0" y="0"/>
              <a:ext cx="1476444" cy="62097"/>
            </a:xfrm>
            <a:custGeom>
              <a:avLst/>
              <a:gdLst/>
              <a:ahLst/>
              <a:cxnLst/>
              <a:rect r="r" b="b" t="t" l="l"/>
              <a:pathLst>
                <a:path h="62097" w="1476444">
                  <a:moveTo>
                    <a:pt x="0" y="0"/>
                  </a:moveTo>
                  <a:lnTo>
                    <a:pt x="1476444" y="0"/>
                  </a:lnTo>
                  <a:lnTo>
                    <a:pt x="1476444" y="62097"/>
                  </a:lnTo>
                  <a:lnTo>
                    <a:pt x="0" y="62097"/>
                  </a:lnTo>
                  <a:close/>
                </a:path>
              </a:pathLst>
            </a:custGeom>
            <a:solidFill>
              <a:srgbClr val="365B6D"/>
            </a:solidFill>
            <a:ln cap="sq">
              <a:noFill/>
              <a:prstDash val="solid"/>
              <a:miter/>
            </a:ln>
          </p:spPr>
        </p:sp>
        <p:sp>
          <p:nvSpPr>
            <p:cNvPr name="TextBox 62" id="62"/>
            <p:cNvSpPr txBox="true"/>
            <p:nvPr/>
          </p:nvSpPr>
          <p:spPr>
            <a:xfrm>
              <a:off x="0" y="-28575"/>
              <a:ext cx="147644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63" id="63"/>
          <p:cNvGrpSpPr/>
          <p:nvPr/>
        </p:nvGrpSpPr>
        <p:grpSpPr>
          <a:xfrm rot="-10800000">
            <a:off x="7317640" y="8504598"/>
            <a:ext cx="3748348" cy="235776"/>
            <a:chOff x="0" y="0"/>
            <a:chExt cx="987219" cy="62097"/>
          </a:xfrm>
        </p:grpSpPr>
        <p:sp>
          <p:nvSpPr>
            <p:cNvPr name="Freeform 64" id="64"/>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65" id="65"/>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E6DE"/>
        </a:solidFill>
      </p:bgPr>
    </p:bg>
    <p:spTree>
      <p:nvGrpSpPr>
        <p:cNvPr id="1" name=""/>
        <p:cNvGrpSpPr/>
        <p:nvPr/>
      </p:nvGrpSpPr>
      <p:grpSpPr>
        <a:xfrm>
          <a:off x="0" y="0"/>
          <a:ext cx="0" cy="0"/>
          <a:chOff x="0" y="0"/>
          <a:chExt cx="0" cy="0"/>
        </a:xfrm>
      </p:grpSpPr>
      <p:sp>
        <p:nvSpPr>
          <p:cNvPr name="TextBox 2" id="2"/>
          <p:cNvSpPr txBox="true"/>
          <p:nvPr/>
        </p:nvSpPr>
        <p:spPr>
          <a:xfrm rot="0">
            <a:off x="2708973" y="4262447"/>
            <a:ext cx="12965683" cy="1519131"/>
          </a:xfrm>
          <a:prstGeom prst="rect">
            <a:avLst/>
          </a:prstGeom>
        </p:spPr>
        <p:txBody>
          <a:bodyPr anchor="t" rtlCol="false" tIns="0" lIns="0" bIns="0" rIns="0">
            <a:spAutoFit/>
          </a:bodyPr>
          <a:lstStyle/>
          <a:p>
            <a:pPr algn="ctr" marL="0" indent="0" lvl="0">
              <a:lnSpc>
                <a:spcPts val="11088"/>
              </a:lnSpc>
            </a:pPr>
            <a:r>
              <a:rPr lang="en-US" b="true" sz="12458" spc="398">
                <a:solidFill>
                  <a:srgbClr val="365B6D"/>
                </a:solidFill>
                <a:latin typeface="Monterchi Serif Bold"/>
                <a:ea typeface="Monterchi Serif Bold"/>
                <a:cs typeface="Monterchi Serif Bold"/>
                <a:sym typeface="Monterchi Serif Bold"/>
              </a:rPr>
              <a:t>MUCHAS</a:t>
            </a:r>
          </a:p>
        </p:txBody>
      </p:sp>
      <p:sp>
        <p:nvSpPr>
          <p:cNvPr name="TextBox 3" id="3"/>
          <p:cNvSpPr txBox="true"/>
          <p:nvPr/>
        </p:nvSpPr>
        <p:spPr>
          <a:xfrm rot="0">
            <a:off x="2708973" y="5627347"/>
            <a:ext cx="12965683" cy="1519131"/>
          </a:xfrm>
          <a:prstGeom prst="rect">
            <a:avLst/>
          </a:prstGeom>
        </p:spPr>
        <p:txBody>
          <a:bodyPr anchor="t" rtlCol="false" tIns="0" lIns="0" bIns="0" rIns="0">
            <a:spAutoFit/>
          </a:bodyPr>
          <a:lstStyle/>
          <a:p>
            <a:pPr algn="ctr" marL="0" indent="0" lvl="0">
              <a:lnSpc>
                <a:spcPts val="11088"/>
              </a:lnSpc>
            </a:pPr>
            <a:r>
              <a:rPr lang="en-US" b="true" sz="12458" spc="398">
                <a:solidFill>
                  <a:srgbClr val="6C9286"/>
                </a:solidFill>
                <a:latin typeface="Monterchi Serif Bold"/>
                <a:ea typeface="Monterchi Serif Bold"/>
                <a:cs typeface="Monterchi Serif Bold"/>
                <a:sym typeface="Monterchi Serif Bold"/>
              </a:rPr>
              <a:t>GRACIAS</a:t>
            </a:r>
          </a:p>
        </p:txBody>
      </p:sp>
      <p:grpSp>
        <p:nvGrpSpPr>
          <p:cNvPr name="Group 4" id="4"/>
          <p:cNvGrpSpPr/>
          <p:nvPr/>
        </p:nvGrpSpPr>
        <p:grpSpPr>
          <a:xfrm rot="0">
            <a:off x="6341064" y="991217"/>
            <a:ext cx="5605872" cy="235776"/>
            <a:chOff x="0" y="0"/>
            <a:chExt cx="1476444" cy="62097"/>
          </a:xfrm>
        </p:grpSpPr>
        <p:sp>
          <p:nvSpPr>
            <p:cNvPr name="Freeform 5" id="5"/>
            <p:cNvSpPr/>
            <p:nvPr/>
          </p:nvSpPr>
          <p:spPr>
            <a:xfrm flipH="false" flipV="false" rot="0">
              <a:off x="0" y="0"/>
              <a:ext cx="1476444" cy="62097"/>
            </a:xfrm>
            <a:custGeom>
              <a:avLst/>
              <a:gdLst/>
              <a:ahLst/>
              <a:cxnLst/>
              <a:rect r="r" b="b" t="t" l="l"/>
              <a:pathLst>
                <a:path h="62097" w="1476444">
                  <a:moveTo>
                    <a:pt x="0" y="0"/>
                  </a:moveTo>
                  <a:lnTo>
                    <a:pt x="1476444" y="0"/>
                  </a:lnTo>
                  <a:lnTo>
                    <a:pt x="1476444" y="62097"/>
                  </a:lnTo>
                  <a:lnTo>
                    <a:pt x="0" y="62097"/>
                  </a:lnTo>
                  <a:close/>
                </a:path>
              </a:pathLst>
            </a:custGeom>
            <a:solidFill>
              <a:srgbClr val="365B6D"/>
            </a:solidFill>
            <a:ln cap="sq">
              <a:noFill/>
              <a:prstDash val="solid"/>
              <a:miter/>
            </a:ln>
          </p:spPr>
        </p:sp>
        <p:sp>
          <p:nvSpPr>
            <p:cNvPr name="TextBox 6" id="6"/>
            <p:cNvSpPr txBox="true"/>
            <p:nvPr/>
          </p:nvSpPr>
          <p:spPr>
            <a:xfrm>
              <a:off x="0" y="-28575"/>
              <a:ext cx="147644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7" id="7"/>
          <p:cNvGrpSpPr/>
          <p:nvPr/>
        </p:nvGrpSpPr>
        <p:grpSpPr>
          <a:xfrm rot="0">
            <a:off x="1136083" y="721474"/>
            <a:ext cx="3598580" cy="4114800"/>
            <a:chOff x="0" y="0"/>
            <a:chExt cx="4798106" cy="5486400"/>
          </a:xfrm>
        </p:grpSpPr>
        <p:grpSp>
          <p:nvGrpSpPr>
            <p:cNvPr name="Group 8" id="8"/>
            <p:cNvGrpSpPr/>
            <p:nvPr/>
          </p:nvGrpSpPr>
          <p:grpSpPr>
            <a:xfrm rot="0">
              <a:off x="0" y="359656"/>
              <a:ext cx="4798106" cy="314368"/>
              <a:chOff x="0" y="0"/>
              <a:chExt cx="947774" cy="62097"/>
            </a:xfrm>
          </p:grpSpPr>
          <p:sp>
            <p:nvSpPr>
              <p:cNvPr name="Freeform 9" id="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10" id="10"/>
              <p:cNvSpPr txBox="true"/>
              <p:nvPr/>
            </p:nvSpPr>
            <p:spPr>
              <a:xfrm>
                <a:off x="0" y="-28575"/>
                <a:ext cx="947774" cy="90672"/>
              </a:xfrm>
              <a:prstGeom prst="rect">
                <a:avLst/>
              </a:prstGeom>
            </p:spPr>
            <p:txBody>
              <a:bodyPr anchor="ctr" rtlCol="false" tIns="50800" lIns="50800" bIns="50800" rIns="50800"/>
              <a:lstStyle/>
              <a:p>
                <a:pPr algn="ctr">
                  <a:lnSpc>
                    <a:spcPts val="2921"/>
                  </a:lnSpc>
                </a:pPr>
              </a:p>
            </p:txBody>
          </p:sp>
        </p:grpSp>
        <p:grpSp>
          <p:nvGrpSpPr>
            <p:cNvPr name="Group 11" id="11"/>
            <p:cNvGrpSpPr/>
            <p:nvPr/>
          </p:nvGrpSpPr>
          <p:grpSpPr>
            <a:xfrm rot="0">
              <a:off x="0" y="925401"/>
              <a:ext cx="3675307" cy="314368"/>
              <a:chOff x="0" y="0"/>
              <a:chExt cx="725987" cy="62097"/>
            </a:xfrm>
          </p:grpSpPr>
          <p:sp>
            <p:nvSpPr>
              <p:cNvPr name="Freeform 12" id="1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13" id="13"/>
              <p:cNvSpPr txBox="true"/>
              <p:nvPr/>
            </p:nvSpPr>
            <p:spPr>
              <a:xfrm>
                <a:off x="0" y="-28575"/>
                <a:ext cx="725987" cy="90672"/>
              </a:xfrm>
              <a:prstGeom prst="rect">
                <a:avLst/>
              </a:prstGeom>
            </p:spPr>
            <p:txBody>
              <a:bodyPr anchor="ctr" rtlCol="false" tIns="50800" lIns="50800" bIns="50800" rIns="50800"/>
              <a:lstStyle/>
              <a:p>
                <a:pPr algn="ctr">
                  <a:lnSpc>
                    <a:spcPts val="2921"/>
                  </a:lnSpc>
                </a:pPr>
              </a:p>
            </p:txBody>
          </p:sp>
        </p:grpSp>
        <p:grpSp>
          <p:nvGrpSpPr>
            <p:cNvPr name="Group 14" id="14"/>
            <p:cNvGrpSpPr/>
            <p:nvPr/>
          </p:nvGrpSpPr>
          <p:grpSpPr>
            <a:xfrm rot="-5400000">
              <a:off x="-650594" y="1538808"/>
              <a:ext cx="3391984" cy="314368"/>
              <a:chOff x="0" y="0"/>
              <a:chExt cx="670022" cy="62097"/>
            </a:xfrm>
          </p:grpSpPr>
          <p:sp>
            <p:nvSpPr>
              <p:cNvPr name="Freeform 15" id="1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16" id="16"/>
              <p:cNvSpPr txBox="true"/>
              <p:nvPr/>
            </p:nvSpPr>
            <p:spPr>
              <a:xfrm>
                <a:off x="0" y="-28575"/>
                <a:ext cx="670022" cy="90672"/>
              </a:xfrm>
              <a:prstGeom prst="rect">
                <a:avLst/>
              </a:prstGeom>
            </p:spPr>
            <p:txBody>
              <a:bodyPr anchor="ctr" rtlCol="false" tIns="50800" lIns="50800" bIns="50800" rIns="50800"/>
              <a:lstStyle/>
              <a:p>
                <a:pPr algn="ctr">
                  <a:lnSpc>
                    <a:spcPts val="2921"/>
                  </a:lnSpc>
                </a:pPr>
              </a:p>
            </p:txBody>
          </p:sp>
        </p:grpSp>
        <p:grpSp>
          <p:nvGrpSpPr>
            <p:cNvPr name="Group 17" id="17"/>
            <p:cNvGrpSpPr/>
            <p:nvPr/>
          </p:nvGrpSpPr>
          <p:grpSpPr>
            <a:xfrm rot="-5400000">
              <a:off x="-2123316" y="3048717"/>
              <a:ext cx="4560999" cy="314368"/>
              <a:chOff x="0" y="0"/>
              <a:chExt cx="900938" cy="62097"/>
            </a:xfrm>
          </p:grpSpPr>
          <p:sp>
            <p:nvSpPr>
              <p:cNvPr name="Freeform 18" id="1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19" id="19"/>
              <p:cNvSpPr txBox="true"/>
              <p:nvPr/>
            </p:nvSpPr>
            <p:spPr>
              <a:xfrm>
                <a:off x="0" y="-28575"/>
                <a:ext cx="900938" cy="90672"/>
              </a:xfrm>
              <a:prstGeom prst="rect">
                <a:avLst/>
              </a:prstGeom>
            </p:spPr>
            <p:txBody>
              <a:bodyPr anchor="ctr" rtlCol="false" tIns="50800" lIns="50800" bIns="50800" rIns="50800"/>
              <a:lstStyle/>
              <a:p>
                <a:pPr algn="ctr">
                  <a:lnSpc>
                    <a:spcPts val="2921"/>
                  </a:lnSpc>
                </a:pPr>
              </a:p>
            </p:txBody>
          </p:sp>
        </p:grpSp>
      </p:grpSp>
      <p:grpSp>
        <p:nvGrpSpPr>
          <p:cNvPr name="Group 20" id="20"/>
          <p:cNvGrpSpPr/>
          <p:nvPr/>
        </p:nvGrpSpPr>
        <p:grpSpPr>
          <a:xfrm rot="-10800000">
            <a:off x="13605221" y="5319624"/>
            <a:ext cx="3598580" cy="4114800"/>
            <a:chOff x="0" y="0"/>
            <a:chExt cx="4798106" cy="5486400"/>
          </a:xfrm>
        </p:grpSpPr>
        <p:grpSp>
          <p:nvGrpSpPr>
            <p:cNvPr name="Group 21" id="21"/>
            <p:cNvGrpSpPr/>
            <p:nvPr/>
          </p:nvGrpSpPr>
          <p:grpSpPr>
            <a:xfrm rot="0">
              <a:off x="0" y="359656"/>
              <a:ext cx="4798106" cy="314368"/>
              <a:chOff x="0" y="0"/>
              <a:chExt cx="947774" cy="62097"/>
            </a:xfrm>
          </p:grpSpPr>
          <p:sp>
            <p:nvSpPr>
              <p:cNvPr name="Freeform 22" id="22"/>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23" id="23"/>
              <p:cNvSpPr txBox="true"/>
              <p:nvPr/>
            </p:nvSpPr>
            <p:spPr>
              <a:xfrm>
                <a:off x="0" y="-28575"/>
                <a:ext cx="947774" cy="90672"/>
              </a:xfrm>
              <a:prstGeom prst="rect">
                <a:avLst/>
              </a:prstGeom>
            </p:spPr>
            <p:txBody>
              <a:bodyPr anchor="ctr" rtlCol="false" tIns="50800" lIns="50800" bIns="50800" rIns="50800"/>
              <a:lstStyle/>
              <a:p>
                <a:pPr algn="ctr">
                  <a:lnSpc>
                    <a:spcPts val="2921"/>
                  </a:lnSpc>
                </a:pPr>
              </a:p>
            </p:txBody>
          </p:sp>
        </p:grpSp>
        <p:grpSp>
          <p:nvGrpSpPr>
            <p:cNvPr name="Group 24" id="24"/>
            <p:cNvGrpSpPr/>
            <p:nvPr/>
          </p:nvGrpSpPr>
          <p:grpSpPr>
            <a:xfrm rot="0">
              <a:off x="0" y="925401"/>
              <a:ext cx="3675307" cy="314368"/>
              <a:chOff x="0" y="0"/>
              <a:chExt cx="725987" cy="62097"/>
            </a:xfrm>
          </p:grpSpPr>
          <p:sp>
            <p:nvSpPr>
              <p:cNvPr name="Freeform 25" id="25"/>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26" id="26"/>
              <p:cNvSpPr txBox="true"/>
              <p:nvPr/>
            </p:nvSpPr>
            <p:spPr>
              <a:xfrm>
                <a:off x="0" y="-28575"/>
                <a:ext cx="725987" cy="90672"/>
              </a:xfrm>
              <a:prstGeom prst="rect">
                <a:avLst/>
              </a:prstGeom>
            </p:spPr>
            <p:txBody>
              <a:bodyPr anchor="ctr" rtlCol="false" tIns="50800" lIns="50800" bIns="50800" rIns="50800"/>
              <a:lstStyle/>
              <a:p>
                <a:pPr algn="ctr">
                  <a:lnSpc>
                    <a:spcPts val="2921"/>
                  </a:lnSpc>
                </a:pPr>
              </a:p>
            </p:txBody>
          </p:sp>
        </p:grpSp>
        <p:grpSp>
          <p:nvGrpSpPr>
            <p:cNvPr name="Group 27" id="27"/>
            <p:cNvGrpSpPr/>
            <p:nvPr/>
          </p:nvGrpSpPr>
          <p:grpSpPr>
            <a:xfrm rot="-5400000">
              <a:off x="-650594" y="1538808"/>
              <a:ext cx="3391984" cy="314368"/>
              <a:chOff x="0" y="0"/>
              <a:chExt cx="670022" cy="62097"/>
            </a:xfrm>
          </p:grpSpPr>
          <p:sp>
            <p:nvSpPr>
              <p:cNvPr name="Freeform 28" id="28"/>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29" id="29"/>
              <p:cNvSpPr txBox="true"/>
              <p:nvPr/>
            </p:nvSpPr>
            <p:spPr>
              <a:xfrm>
                <a:off x="0" y="-28575"/>
                <a:ext cx="670022" cy="90672"/>
              </a:xfrm>
              <a:prstGeom prst="rect">
                <a:avLst/>
              </a:prstGeom>
            </p:spPr>
            <p:txBody>
              <a:bodyPr anchor="ctr" rtlCol="false" tIns="50800" lIns="50800" bIns="50800" rIns="50800"/>
              <a:lstStyle/>
              <a:p>
                <a:pPr algn="ctr">
                  <a:lnSpc>
                    <a:spcPts val="2921"/>
                  </a:lnSpc>
                </a:pPr>
              </a:p>
            </p:txBody>
          </p:sp>
        </p:grpSp>
        <p:grpSp>
          <p:nvGrpSpPr>
            <p:cNvPr name="Group 30" id="30"/>
            <p:cNvGrpSpPr/>
            <p:nvPr/>
          </p:nvGrpSpPr>
          <p:grpSpPr>
            <a:xfrm rot="-5400000">
              <a:off x="-2123316" y="3048717"/>
              <a:ext cx="4560999" cy="314368"/>
              <a:chOff x="0" y="0"/>
              <a:chExt cx="900938" cy="62097"/>
            </a:xfrm>
          </p:grpSpPr>
          <p:sp>
            <p:nvSpPr>
              <p:cNvPr name="Freeform 31" id="31"/>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32" id="32"/>
              <p:cNvSpPr txBox="true"/>
              <p:nvPr/>
            </p:nvSpPr>
            <p:spPr>
              <a:xfrm>
                <a:off x="0" y="-28575"/>
                <a:ext cx="900938" cy="90672"/>
              </a:xfrm>
              <a:prstGeom prst="rect">
                <a:avLst/>
              </a:prstGeom>
            </p:spPr>
            <p:txBody>
              <a:bodyPr anchor="ctr" rtlCol="false" tIns="50800" lIns="50800" bIns="50800" rIns="50800"/>
              <a:lstStyle/>
              <a:p>
                <a:pPr algn="ctr">
                  <a:lnSpc>
                    <a:spcPts val="2921"/>
                  </a:lnSpc>
                </a:pPr>
              </a:p>
            </p:txBody>
          </p:sp>
        </p:grpSp>
      </p:grpSp>
      <p:grpSp>
        <p:nvGrpSpPr>
          <p:cNvPr name="Group 33" id="33"/>
          <p:cNvGrpSpPr/>
          <p:nvPr/>
        </p:nvGrpSpPr>
        <p:grpSpPr>
          <a:xfrm rot="-5400000">
            <a:off x="1126558" y="5307992"/>
            <a:ext cx="3598580" cy="4114800"/>
            <a:chOff x="0" y="0"/>
            <a:chExt cx="4798106" cy="5486400"/>
          </a:xfrm>
        </p:grpSpPr>
        <p:grpSp>
          <p:nvGrpSpPr>
            <p:cNvPr name="Group 34" id="34"/>
            <p:cNvGrpSpPr/>
            <p:nvPr/>
          </p:nvGrpSpPr>
          <p:grpSpPr>
            <a:xfrm rot="0">
              <a:off x="0" y="359656"/>
              <a:ext cx="4798106" cy="314368"/>
              <a:chOff x="0" y="0"/>
              <a:chExt cx="947774" cy="62097"/>
            </a:xfrm>
          </p:grpSpPr>
          <p:sp>
            <p:nvSpPr>
              <p:cNvPr name="Freeform 35" id="35"/>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36" id="36"/>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7" id="37"/>
            <p:cNvGrpSpPr/>
            <p:nvPr/>
          </p:nvGrpSpPr>
          <p:grpSpPr>
            <a:xfrm rot="0">
              <a:off x="0" y="925401"/>
              <a:ext cx="3675307" cy="314368"/>
              <a:chOff x="0" y="0"/>
              <a:chExt cx="725987" cy="62097"/>
            </a:xfrm>
          </p:grpSpPr>
          <p:sp>
            <p:nvSpPr>
              <p:cNvPr name="Freeform 38" id="38"/>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39" id="39"/>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0" id="40"/>
            <p:cNvGrpSpPr/>
            <p:nvPr/>
          </p:nvGrpSpPr>
          <p:grpSpPr>
            <a:xfrm rot="-5400000">
              <a:off x="-650594" y="1538808"/>
              <a:ext cx="3391984" cy="314368"/>
              <a:chOff x="0" y="0"/>
              <a:chExt cx="670022" cy="62097"/>
            </a:xfrm>
          </p:grpSpPr>
          <p:sp>
            <p:nvSpPr>
              <p:cNvPr name="Freeform 41" id="41"/>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42" id="42"/>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3" id="43"/>
            <p:cNvGrpSpPr/>
            <p:nvPr/>
          </p:nvGrpSpPr>
          <p:grpSpPr>
            <a:xfrm rot="-5400000">
              <a:off x="-2123316" y="3048717"/>
              <a:ext cx="4560999" cy="314368"/>
              <a:chOff x="0" y="0"/>
              <a:chExt cx="900938" cy="62097"/>
            </a:xfrm>
          </p:grpSpPr>
          <p:sp>
            <p:nvSpPr>
              <p:cNvPr name="Freeform 44" id="44"/>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45" id="45"/>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46" id="46"/>
          <p:cNvGrpSpPr/>
          <p:nvPr/>
        </p:nvGrpSpPr>
        <p:grpSpPr>
          <a:xfrm rot="5400000">
            <a:off x="13614746" y="733106"/>
            <a:ext cx="3598580" cy="4114800"/>
            <a:chOff x="0" y="0"/>
            <a:chExt cx="4798106" cy="5486400"/>
          </a:xfrm>
        </p:grpSpPr>
        <p:grpSp>
          <p:nvGrpSpPr>
            <p:cNvPr name="Group 47" id="47"/>
            <p:cNvGrpSpPr/>
            <p:nvPr/>
          </p:nvGrpSpPr>
          <p:grpSpPr>
            <a:xfrm rot="0">
              <a:off x="0" y="359656"/>
              <a:ext cx="4798106" cy="314368"/>
              <a:chOff x="0" y="0"/>
              <a:chExt cx="947774" cy="62097"/>
            </a:xfrm>
          </p:grpSpPr>
          <p:sp>
            <p:nvSpPr>
              <p:cNvPr name="Freeform 48" id="48"/>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49" id="49"/>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0" id="50"/>
            <p:cNvGrpSpPr/>
            <p:nvPr/>
          </p:nvGrpSpPr>
          <p:grpSpPr>
            <a:xfrm rot="0">
              <a:off x="0" y="925401"/>
              <a:ext cx="3675307" cy="314368"/>
              <a:chOff x="0" y="0"/>
              <a:chExt cx="725987" cy="62097"/>
            </a:xfrm>
          </p:grpSpPr>
          <p:sp>
            <p:nvSpPr>
              <p:cNvPr name="Freeform 51" id="51"/>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52" id="52"/>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3" id="53"/>
            <p:cNvGrpSpPr/>
            <p:nvPr/>
          </p:nvGrpSpPr>
          <p:grpSpPr>
            <a:xfrm rot="-5400000">
              <a:off x="-650594" y="1538808"/>
              <a:ext cx="3391984" cy="314368"/>
              <a:chOff x="0" y="0"/>
              <a:chExt cx="670022" cy="62097"/>
            </a:xfrm>
          </p:grpSpPr>
          <p:sp>
            <p:nvSpPr>
              <p:cNvPr name="Freeform 54" id="54"/>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55" id="55"/>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6" id="56"/>
            <p:cNvGrpSpPr/>
            <p:nvPr/>
          </p:nvGrpSpPr>
          <p:grpSpPr>
            <a:xfrm rot="-5400000">
              <a:off x="-2123316" y="3048717"/>
              <a:ext cx="4560999" cy="314368"/>
              <a:chOff x="0" y="0"/>
              <a:chExt cx="900938" cy="62097"/>
            </a:xfrm>
          </p:grpSpPr>
          <p:sp>
            <p:nvSpPr>
              <p:cNvPr name="Freeform 57" id="57"/>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58" id="58"/>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59" id="59"/>
          <p:cNvGrpSpPr/>
          <p:nvPr/>
        </p:nvGrpSpPr>
        <p:grpSpPr>
          <a:xfrm rot="-10800000">
            <a:off x="6341064" y="8928906"/>
            <a:ext cx="5605872" cy="235776"/>
            <a:chOff x="0" y="0"/>
            <a:chExt cx="1476444" cy="62097"/>
          </a:xfrm>
        </p:grpSpPr>
        <p:sp>
          <p:nvSpPr>
            <p:cNvPr name="Freeform 60" id="60"/>
            <p:cNvSpPr/>
            <p:nvPr/>
          </p:nvSpPr>
          <p:spPr>
            <a:xfrm flipH="false" flipV="false" rot="0">
              <a:off x="0" y="0"/>
              <a:ext cx="1476444" cy="62097"/>
            </a:xfrm>
            <a:custGeom>
              <a:avLst/>
              <a:gdLst/>
              <a:ahLst/>
              <a:cxnLst/>
              <a:rect r="r" b="b" t="t" l="l"/>
              <a:pathLst>
                <a:path h="62097" w="1476444">
                  <a:moveTo>
                    <a:pt x="0" y="0"/>
                  </a:moveTo>
                  <a:lnTo>
                    <a:pt x="1476444" y="0"/>
                  </a:lnTo>
                  <a:lnTo>
                    <a:pt x="1476444" y="62097"/>
                  </a:lnTo>
                  <a:lnTo>
                    <a:pt x="0" y="62097"/>
                  </a:lnTo>
                  <a:close/>
                </a:path>
              </a:pathLst>
            </a:custGeom>
            <a:solidFill>
              <a:srgbClr val="365B6D"/>
            </a:solidFill>
            <a:ln cap="sq">
              <a:noFill/>
              <a:prstDash val="solid"/>
              <a:miter/>
            </a:ln>
          </p:spPr>
        </p:sp>
        <p:sp>
          <p:nvSpPr>
            <p:cNvPr name="TextBox 61" id="61"/>
            <p:cNvSpPr txBox="true"/>
            <p:nvPr/>
          </p:nvSpPr>
          <p:spPr>
            <a:xfrm>
              <a:off x="0" y="-28575"/>
              <a:ext cx="147644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62" id="62"/>
          <p:cNvGrpSpPr/>
          <p:nvPr/>
        </p:nvGrpSpPr>
        <p:grpSpPr>
          <a:xfrm rot="0">
            <a:off x="7269826" y="1415525"/>
            <a:ext cx="3748348" cy="235776"/>
            <a:chOff x="0" y="0"/>
            <a:chExt cx="987219" cy="62097"/>
          </a:xfrm>
        </p:grpSpPr>
        <p:sp>
          <p:nvSpPr>
            <p:cNvPr name="Freeform 63" id="63"/>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64" id="64"/>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65" id="65"/>
          <p:cNvGrpSpPr/>
          <p:nvPr/>
        </p:nvGrpSpPr>
        <p:grpSpPr>
          <a:xfrm rot="-10800000">
            <a:off x="7269826" y="8504598"/>
            <a:ext cx="3748348" cy="235776"/>
            <a:chOff x="0" y="0"/>
            <a:chExt cx="987219" cy="62097"/>
          </a:xfrm>
        </p:grpSpPr>
        <p:sp>
          <p:nvSpPr>
            <p:cNvPr name="Freeform 66" id="66"/>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67" id="67"/>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sp>
        <p:nvSpPr>
          <p:cNvPr name="TextBox 68" id="68"/>
          <p:cNvSpPr txBox="true"/>
          <p:nvPr/>
        </p:nvSpPr>
        <p:spPr>
          <a:xfrm rot="0">
            <a:off x="6919886" y="7169887"/>
            <a:ext cx="4448228" cy="423584"/>
          </a:xfrm>
          <a:prstGeom prst="rect">
            <a:avLst/>
          </a:prstGeom>
        </p:spPr>
        <p:txBody>
          <a:bodyPr anchor="t" rtlCol="false" tIns="0" lIns="0" bIns="0" rIns="0">
            <a:spAutoFit/>
          </a:bodyPr>
          <a:lstStyle/>
          <a:p>
            <a:pPr algn="ctr">
              <a:lnSpc>
                <a:spcPts val="3341"/>
              </a:lnSpc>
            </a:pPr>
            <a:r>
              <a:rPr lang="en-US" sz="2439" spc="-9">
                <a:solidFill>
                  <a:srgbClr val="6C9286"/>
                </a:solidFill>
                <a:latin typeface="Roboto"/>
                <a:ea typeface="Roboto"/>
                <a:cs typeface="Roboto"/>
                <a:sym typeface="Roboto"/>
              </a:rPr>
              <a:t>Septiembre 2099</a:t>
            </a:r>
          </a:p>
        </p:txBody>
      </p:sp>
      <p:sp>
        <p:nvSpPr>
          <p:cNvPr name="Freeform 69" id="69"/>
          <p:cNvSpPr/>
          <p:nvPr/>
        </p:nvSpPr>
        <p:spPr>
          <a:xfrm flipH="false" flipV="false" rot="0">
            <a:off x="8849956" y="2241442"/>
            <a:ext cx="683717" cy="683717"/>
          </a:xfrm>
          <a:custGeom>
            <a:avLst/>
            <a:gdLst/>
            <a:ahLst/>
            <a:cxnLst/>
            <a:rect r="r" b="b" t="t" l="l"/>
            <a:pathLst>
              <a:path h="683717" w="683717">
                <a:moveTo>
                  <a:pt x="0" y="0"/>
                </a:moveTo>
                <a:lnTo>
                  <a:pt x="683717" y="0"/>
                </a:lnTo>
                <a:lnTo>
                  <a:pt x="683717" y="683718"/>
                </a:lnTo>
                <a:lnTo>
                  <a:pt x="0" y="683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0" id="70"/>
          <p:cNvSpPr txBox="true"/>
          <p:nvPr/>
        </p:nvSpPr>
        <p:spPr>
          <a:xfrm rot="0">
            <a:off x="7785636" y="3024757"/>
            <a:ext cx="2812357" cy="314813"/>
          </a:xfrm>
          <a:prstGeom prst="rect">
            <a:avLst/>
          </a:prstGeom>
        </p:spPr>
        <p:txBody>
          <a:bodyPr anchor="t" rtlCol="false" tIns="0" lIns="0" bIns="0" rIns="0">
            <a:spAutoFit/>
          </a:bodyPr>
          <a:lstStyle/>
          <a:p>
            <a:pPr algn="ctr">
              <a:lnSpc>
                <a:spcPts val="2472"/>
              </a:lnSpc>
            </a:pPr>
            <a:r>
              <a:rPr lang="en-US" sz="1978" spc="-7">
                <a:solidFill>
                  <a:srgbClr val="365B6D"/>
                </a:solidFill>
                <a:latin typeface="Roboto"/>
                <a:ea typeface="Roboto"/>
                <a:cs typeface="Roboto"/>
                <a:sym typeface="Roboto"/>
              </a:rPr>
              <a:t>Instituto SantoTomas</a:t>
            </a:r>
          </a:p>
        </p:txBody>
      </p:sp>
      <p:sp>
        <p:nvSpPr>
          <p:cNvPr name="TextBox 71" id="71"/>
          <p:cNvSpPr txBox="true"/>
          <p:nvPr/>
        </p:nvSpPr>
        <p:spPr>
          <a:xfrm rot="0">
            <a:off x="8981696" y="2448471"/>
            <a:ext cx="420236" cy="280181"/>
          </a:xfrm>
          <a:prstGeom prst="rect">
            <a:avLst/>
          </a:prstGeom>
        </p:spPr>
        <p:txBody>
          <a:bodyPr anchor="t" rtlCol="false" tIns="0" lIns="0" bIns="0" rIns="0">
            <a:spAutoFit/>
          </a:bodyPr>
          <a:lstStyle/>
          <a:p>
            <a:pPr algn="ctr">
              <a:lnSpc>
                <a:spcPts val="2293"/>
              </a:lnSpc>
            </a:pPr>
            <a:r>
              <a:rPr lang="en-US" b="true" sz="1834" spc="-7">
                <a:solidFill>
                  <a:srgbClr val="365B6D"/>
                </a:solidFill>
                <a:latin typeface="Roboto Bold"/>
                <a:ea typeface="Roboto Bold"/>
                <a:cs typeface="Roboto Bold"/>
                <a:sym typeface="Roboto Bold"/>
              </a:rPr>
              <a:t>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grpSp>
        <p:nvGrpSpPr>
          <p:cNvPr name="Group 2" id="2"/>
          <p:cNvGrpSpPr/>
          <p:nvPr/>
        </p:nvGrpSpPr>
        <p:grpSpPr>
          <a:xfrm rot="0">
            <a:off x="11217515" y="1767118"/>
            <a:ext cx="7070485" cy="7046635"/>
            <a:chOff x="0" y="0"/>
            <a:chExt cx="9427313" cy="9395513"/>
          </a:xfrm>
        </p:grpSpPr>
        <p:pic>
          <p:nvPicPr>
            <p:cNvPr name="Picture 3" id="3"/>
            <p:cNvPicPr>
              <a:picLocks noChangeAspect="true"/>
            </p:cNvPicPr>
            <p:nvPr/>
          </p:nvPicPr>
          <p:blipFill>
            <a:blip r:embed="rId2"/>
            <a:srcRect l="1292" t="0" r="1292" b="0"/>
            <a:stretch>
              <a:fillRect/>
            </a:stretch>
          </p:blipFill>
          <p:spPr>
            <a:xfrm flipH="false" flipV="false">
              <a:off x="0" y="0"/>
              <a:ext cx="9427313" cy="9395513"/>
            </a:xfrm>
            <a:prstGeom prst="rect">
              <a:avLst/>
            </a:prstGeom>
          </p:spPr>
        </p:pic>
      </p:grpSp>
      <p:grpSp>
        <p:nvGrpSpPr>
          <p:cNvPr name="Group 4" id="4"/>
          <p:cNvGrpSpPr/>
          <p:nvPr/>
        </p:nvGrpSpPr>
        <p:grpSpPr>
          <a:xfrm rot="0">
            <a:off x="15150722" y="1234804"/>
            <a:ext cx="3748348" cy="235776"/>
            <a:chOff x="0" y="0"/>
            <a:chExt cx="987219" cy="62097"/>
          </a:xfrm>
        </p:grpSpPr>
        <p:sp>
          <p:nvSpPr>
            <p:cNvPr name="Freeform 5" id="5"/>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6C9286"/>
            </a:solidFill>
            <a:ln cap="sq">
              <a:noFill/>
              <a:prstDash val="solid"/>
              <a:miter/>
            </a:ln>
          </p:spPr>
        </p:sp>
        <p:sp>
          <p:nvSpPr>
            <p:cNvPr name="TextBox 6" id="6"/>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7" id="7"/>
          <p:cNvGrpSpPr/>
          <p:nvPr/>
        </p:nvGrpSpPr>
        <p:grpSpPr>
          <a:xfrm rot="0">
            <a:off x="10893855" y="8695865"/>
            <a:ext cx="3748348" cy="235776"/>
            <a:chOff x="0" y="0"/>
            <a:chExt cx="987219" cy="62097"/>
          </a:xfrm>
        </p:grpSpPr>
        <p:sp>
          <p:nvSpPr>
            <p:cNvPr name="Freeform 8" id="8"/>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6C9286"/>
            </a:solidFill>
            <a:ln cap="sq">
              <a:noFill/>
              <a:prstDash val="solid"/>
              <a:miter/>
            </a:ln>
          </p:spPr>
        </p:sp>
        <p:sp>
          <p:nvSpPr>
            <p:cNvPr name="TextBox 9" id="9"/>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0" id="10"/>
          <p:cNvGrpSpPr/>
          <p:nvPr/>
        </p:nvGrpSpPr>
        <p:grpSpPr>
          <a:xfrm rot="0">
            <a:off x="14230364" y="1659112"/>
            <a:ext cx="3748348" cy="235776"/>
            <a:chOff x="0" y="0"/>
            <a:chExt cx="987219" cy="62097"/>
          </a:xfrm>
        </p:grpSpPr>
        <p:sp>
          <p:nvSpPr>
            <p:cNvPr name="Freeform 11" id="11"/>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12" id="12"/>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3" id="13"/>
          <p:cNvGrpSpPr/>
          <p:nvPr/>
        </p:nvGrpSpPr>
        <p:grpSpPr>
          <a:xfrm rot="0">
            <a:off x="9973497" y="9120174"/>
            <a:ext cx="3748348" cy="235776"/>
            <a:chOff x="0" y="0"/>
            <a:chExt cx="987219" cy="62097"/>
          </a:xfrm>
        </p:grpSpPr>
        <p:sp>
          <p:nvSpPr>
            <p:cNvPr name="Freeform 14" id="14"/>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15" id="15"/>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sp>
        <p:nvSpPr>
          <p:cNvPr name="TextBox 16" id="16"/>
          <p:cNvSpPr txBox="true"/>
          <p:nvPr/>
        </p:nvSpPr>
        <p:spPr>
          <a:xfrm rot="0">
            <a:off x="1460828" y="1986550"/>
            <a:ext cx="9291139" cy="883539"/>
          </a:xfrm>
          <a:prstGeom prst="rect">
            <a:avLst/>
          </a:prstGeom>
        </p:spPr>
        <p:txBody>
          <a:bodyPr anchor="t" rtlCol="false" tIns="0" lIns="0" bIns="0" rIns="0">
            <a:spAutoFit/>
          </a:bodyPr>
          <a:lstStyle/>
          <a:p>
            <a:pPr algn="l" marL="0" indent="0" lvl="0">
              <a:lnSpc>
                <a:spcPts val="6408"/>
              </a:lnSpc>
              <a:spcBef>
                <a:spcPct val="0"/>
              </a:spcBef>
            </a:pPr>
            <a:r>
              <a:rPr lang="en-US" b="true" sz="7200">
                <a:solidFill>
                  <a:srgbClr val="365B6D"/>
                </a:solidFill>
                <a:latin typeface="Monterchi Serif Bold"/>
                <a:ea typeface="Monterchi Serif Bold"/>
                <a:cs typeface="Monterchi Serif Bold"/>
                <a:sym typeface="Monterchi Serif Bold"/>
              </a:rPr>
              <a:t>INTRODUCCIÓN</a:t>
            </a:r>
          </a:p>
        </p:txBody>
      </p:sp>
      <p:sp>
        <p:nvSpPr>
          <p:cNvPr name="TextBox 17" id="17"/>
          <p:cNvSpPr txBox="true"/>
          <p:nvPr/>
        </p:nvSpPr>
        <p:spPr>
          <a:xfrm rot="0">
            <a:off x="1460828" y="3179082"/>
            <a:ext cx="9291139" cy="2734310"/>
          </a:xfrm>
          <a:prstGeom prst="rect">
            <a:avLst/>
          </a:prstGeom>
        </p:spPr>
        <p:txBody>
          <a:bodyPr anchor="t" rtlCol="false" tIns="0" lIns="0" bIns="0" rIns="0">
            <a:spAutoFit/>
          </a:bodyPr>
          <a:lstStyle/>
          <a:p>
            <a:pPr algn="l">
              <a:lnSpc>
                <a:spcPts val="3639"/>
              </a:lnSpc>
              <a:spcBef>
                <a:spcPct val="0"/>
              </a:spcBef>
            </a:pPr>
            <a:r>
              <a:rPr lang="en-US" sz="2599">
                <a:solidFill>
                  <a:srgbClr val="365B6D"/>
                </a:solidFill>
                <a:latin typeface="Roboto"/>
                <a:ea typeface="Roboto"/>
                <a:cs typeface="Roboto"/>
                <a:sym typeface="Roboto"/>
              </a:rPr>
              <a:t>En esta presentación nos enfocaremos de proporcionar detalles complementarios a la presentación del proyecto, enfocándonos en el caso planteado en la actividad, los requerimientos solicitados, las funciones que se lograron implementar y breves explicaciones de codigo para apoyo visual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3036187" y="327105"/>
            <a:ext cx="12585989" cy="883539"/>
          </a:xfrm>
          <a:prstGeom prst="rect">
            <a:avLst/>
          </a:prstGeom>
        </p:spPr>
        <p:txBody>
          <a:bodyPr anchor="t" rtlCol="false" tIns="0" lIns="0" bIns="0" rIns="0">
            <a:spAutoFit/>
          </a:bodyPr>
          <a:lstStyle/>
          <a:p>
            <a:pPr algn="ctr" marL="0" indent="0" lvl="0">
              <a:lnSpc>
                <a:spcPts val="6408"/>
              </a:lnSpc>
              <a:spcBef>
                <a:spcPct val="0"/>
              </a:spcBef>
            </a:pPr>
            <a:r>
              <a:rPr lang="en-US" b="true" sz="7200">
                <a:solidFill>
                  <a:srgbClr val="365B6D"/>
                </a:solidFill>
                <a:latin typeface="Monterchi Serif Bold"/>
                <a:ea typeface="Monterchi Serif Bold"/>
                <a:cs typeface="Monterchi Serif Bold"/>
                <a:sym typeface="Monterchi Serif Bold"/>
              </a:rPr>
              <a:t>CASO/PROBLEMATICA</a:t>
            </a:r>
          </a:p>
        </p:txBody>
      </p:sp>
      <p:sp>
        <p:nvSpPr>
          <p:cNvPr name="TextBox 3" id="3"/>
          <p:cNvSpPr txBox="true"/>
          <p:nvPr/>
        </p:nvSpPr>
        <p:spPr>
          <a:xfrm rot="0">
            <a:off x="9900748" y="3875370"/>
            <a:ext cx="7652246" cy="508254"/>
          </a:xfrm>
          <a:prstGeom prst="rect">
            <a:avLst/>
          </a:prstGeom>
        </p:spPr>
        <p:txBody>
          <a:bodyPr anchor="t" rtlCol="false" tIns="0" lIns="0" bIns="0" rIns="0">
            <a:spAutoFit/>
          </a:bodyPr>
          <a:lstStyle/>
          <a:p>
            <a:pPr algn="l" marL="0" indent="0" lvl="0">
              <a:lnSpc>
                <a:spcPts val="3738"/>
              </a:lnSpc>
              <a:spcBef>
                <a:spcPct val="0"/>
              </a:spcBef>
            </a:pPr>
            <a:r>
              <a:rPr lang="en-US" b="true" sz="4200">
                <a:solidFill>
                  <a:srgbClr val="365B6D"/>
                </a:solidFill>
                <a:latin typeface="Monterchi Serif Bold"/>
                <a:ea typeface="Monterchi Serif Bold"/>
                <a:cs typeface="Monterchi Serif Bold"/>
                <a:sym typeface="Monterchi Serif Bold"/>
              </a:rPr>
              <a:t>Pulsar el Frontend actual para que:</a:t>
            </a:r>
          </a:p>
        </p:txBody>
      </p:sp>
      <p:sp>
        <p:nvSpPr>
          <p:cNvPr name="TextBox 4" id="4"/>
          <p:cNvSpPr txBox="true"/>
          <p:nvPr/>
        </p:nvSpPr>
        <p:spPr>
          <a:xfrm rot="0">
            <a:off x="442663" y="4586008"/>
            <a:ext cx="7845594" cy="3115945"/>
          </a:xfrm>
          <a:prstGeom prst="rect">
            <a:avLst/>
          </a:prstGeom>
        </p:spPr>
        <p:txBody>
          <a:bodyPr anchor="t" rtlCol="false" tIns="0" lIns="0" bIns="0" rIns="0">
            <a:spAutoFit/>
          </a:bodyPr>
          <a:lstStyle/>
          <a:p>
            <a:pPr algn="l" marL="474976" indent="-237488" lvl="1">
              <a:lnSpc>
                <a:spcPts val="3079"/>
              </a:lnSpc>
              <a:buFont typeface="Arial"/>
              <a:buChar char="•"/>
            </a:pPr>
            <a:r>
              <a:rPr lang="en-US" sz="2199">
                <a:solidFill>
                  <a:srgbClr val="365B6D"/>
                </a:solidFill>
                <a:latin typeface="Roboto"/>
                <a:ea typeface="Roboto"/>
                <a:cs typeface="Roboto"/>
                <a:sym typeface="Roboto"/>
              </a:rPr>
              <a:t>Registro y autenticación de usuarios.</a:t>
            </a:r>
          </a:p>
          <a:p>
            <a:pPr algn="l">
              <a:lnSpc>
                <a:spcPts val="3079"/>
              </a:lnSpc>
            </a:pPr>
          </a:p>
          <a:p>
            <a:pPr algn="l" marL="474976" indent="-237488" lvl="1">
              <a:lnSpc>
                <a:spcPts val="3079"/>
              </a:lnSpc>
              <a:buFont typeface="Arial"/>
              <a:buChar char="•"/>
            </a:pPr>
            <a:r>
              <a:rPr lang="en-US" sz="2199">
                <a:solidFill>
                  <a:srgbClr val="365B6D"/>
                </a:solidFill>
                <a:latin typeface="Roboto"/>
                <a:ea typeface="Roboto"/>
                <a:cs typeface="Roboto"/>
                <a:sym typeface="Roboto"/>
              </a:rPr>
              <a:t>Gestión de productos (alta, baja, modificación de stock).</a:t>
            </a:r>
          </a:p>
          <a:p>
            <a:pPr algn="l">
              <a:lnSpc>
                <a:spcPts val="3079"/>
              </a:lnSpc>
            </a:pPr>
          </a:p>
          <a:p>
            <a:pPr algn="l" marL="474976" indent="-237488" lvl="1">
              <a:lnSpc>
                <a:spcPts val="3079"/>
              </a:lnSpc>
              <a:buFont typeface="Arial"/>
              <a:buChar char="•"/>
            </a:pPr>
            <a:r>
              <a:rPr lang="en-US" sz="2199">
                <a:solidFill>
                  <a:srgbClr val="365B6D"/>
                </a:solidFill>
                <a:latin typeface="Roboto"/>
                <a:ea typeface="Roboto"/>
                <a:cs typeface="Roboto"/>
                <a:sym typeface="Roboto"/>
              </a:rPr>
              <a:t>Carrito de compras y creación de pedidos.</a:t>
            </a:r>
          </a:p>
          <a:p>
            <a:pPr algn="l">
              <a:lnSpc>
                <a:spcPts val="3079"/>
              </a:lnSpc>
            </a:pPr>
          </a:p>
          <a:p>
            <a:pPr algn="l" marL="474976" indent="-237488" lvl="1">
              <a:lnSpc>
                <a:spcPts val="3079"/>
              </a:lnSpc>
              <a:buFont typeface="Arial"/>
              <a:buChar char="•"/>
            </a:pPr>
            <a:r>
              <a:rPr lang="en-US" sz="2199">
                <a:solidFill>
                  <a:srgbClr val="365B6D"/>
                </a:solidFill>
                <a:latin typeface="Roboto"/>
                <a:ea typeface="Roboto"/>
                <a:cs typeface="Roboto"/>
                <a:sym typeface="Roboto"/>
              </a:rPr>
              <a:t>Integración con un “almacén digital” (base de datos MongoDB o JSON simulado). </a:t>
            </a:r>
          </a:p>
        </p:txBody>
      </p:sp>
      <p:grpSp>
        <p:nvGrpSpPr>
          <p:cNvPr name="Group 5" id="5"/>
          <p:cNvGrpSpPr/>
          <p:nvPr/>
        </p:nvGrpSpPr>
        <p:grpSpPr>
          <a:xfrm rot="0">
            <a:off x="551528" y="3450455"/>
            <a:ext cx="7627863" cy="301090"/>
            <a:chOff x="0" y="0"/>
            <a:chExt cx="2008985" cy="79299"/>
          </a:xfrm>
        </p:grpSpPr>
        <p:sp>
          <p:nvSpPr>
            <p:cNvPr name="Freeform 6" id="6"/>
            <p:cNvSpPr/>
            <p:nvPr/>
          </p:nvSpPr>
          <p:spPr>
            <a:xfrm flipH="false" flipV="false" rot="0">
              <a:off x="0" y="0"/>
              <a:ext cx="2008985" cy="79299"/>
            </a:xfrm>
            <a:custGeom>
              <a:avLst/>
              <a:gdLst/>
              <a:ahLst/>
              <a:cxnLst/>
              <a:rect r="r" b="b" t="t" l="l"/>
              <a:pathLst>
                <a:path h="79299" w="2008985">
                  <a:moveTo>
                    <a:pt x="0" y="0"/>
                  </a:moveTo>
                  <a:lnTo>
                    <a:pt x="2008985" y="0"/>
                  </a:lnTo>
                  <a:lnTo>
                    <a:pt x="2008985" y="79299"/>
                  </a:lnTo>
                  <a:lnTo>
                    <a:pt x="0" y="79299"/>
                  </a:lnTo>
                  <a:close/>
                </a:path>
              </a:pathLst>
            </a:custGeom>
            <a:solidFill>
              <a:srgbClr val="6C9286"/>
            </a:solidFill>
            <a:ln cap="sq">
              <a:noFill/>
              <a:prstDash val="solid"/>
              <a:miter/>
            </a:ln>
          </p:spPr>
        </p:sp>
        <p:sp>
          <p:nvSpPr>
            <p:cNvPr name="TextBox 7" id="7"/>
            <p:cNvSpPr txBox="true"/>
            <p:nvPr/>
          </p:nvSpPr>
          <p:spPr>
            <a:xfrm>
              <a:off x="0" y="-28575"/>
              <a:ext cx="2008985" cy="107874"/>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9900748" y="3450455"/>
            <a:ext cx="7652246" cy="301090"/>
            <a:chOff x="0" y="0"/>
            <a:chExt cx="2015406" cy="79299"/>
          </a:xfrm>
        </p:grpSpPr>
        <p:sp>
          <p:nvSpPr>
            <p:cNvPr name="Freeform 9" id="9"/>
            <p:cNvSpPr/>
            <p:nvPr/>
          </p:nvSpPr>
          <p:spPr>
            <a:xfrm flipH="false" flipV="false" rot="0">
              <a:off x="0" y="0"/>
              <a:ext cx="2015406" cy="79299"/>
            </a:xfrm>
            <a:custGeom>
              <a:avLst/>
              <a:gdLst/>
              <a:ahLst/>
              <a:cxnLst/>
              <a:rect r="r" b="b" t="t" l="l"/>
              <a:pathLst>
                <a:path h="79299" w="2015406">
                  <a:moveTo>
                    <a:pt x="0" y="0"/>
                  </a:moveTo>
                  <a:lnTo>
                    <a:pt x="2015406" y="0"/>
                  </a:lnTo>
                  <a:lnTo>
                    <a:pt x="2015406" y="79299"/>
                  </a:lnTo>
                  <a:lnTo>
                    <a:pt x="0" y="79299"/>
                  </a:lnTo>
                  <a:close/>
                </a:path>
              </a:pathLst>
            </a:custGeom>
            <a:solidFill>
              <a:srgbClr val="365B6D"/>
            </a:solidFill>
            <a:ln cap="sq">
              <a:noFill/>
              <a:prstDash val="solid"/>
              <a:miter/>
            </a:ln>
          </p:spPr>
        </p:sp>
        <p:sp>
          <p:nvSpPr>
            <p:cNvPr name="TextBox 10" id="10"/>
            <p:cNvSpPr txBox="true"/>
            <p:nvPr/>
          </p:nvSpPr>
          <p:spPr>
            <a:xfrm>
              <a:off x="0" y="-28575"/>
              <a:ext cx="2015406" cy="107874"/>
            </a:xfrm>
            <a:prstGeom prst="rect">
              <a:avLst/>
            </a:prstGeom>
          </p:spPr>
          <p:txBody>
            <a:bodyPr anchor="ctr" rtlCol="false" tIns="50800" lIns="50800" bIns="50800" rIns="50800"/>
            <a:lstStyle/>
            <a:p>
              <a:pPr algn="ctr" marL="0" indent="0" lvl="0">
                <a:lnSpc>
                  <a:spcPts val="2921"/>
                </a:lnSpc>
                <a:spcBef>
                  <a:spcPct val="0"/>
                </a:spcBef>
              </a:pPr>
            </a:p>
          </p:txBody>
        </p:sp>
      </p:grpSp>
      <p:sp>
        <p:nvSpPr>
          <p:cNvPr name="TextBox 11" id="11"/>
          <p:cNvSpPr txBox="true"/>
          <p:nvPr/>
        </p:nvSpPr>
        <p:spPr>
          <a:xfrm rot="0">
            <a:off x="551528" y="1163019"/>
            <a:ext cx="17555306" cy="1944370"/>
          </a:xfrm>
          <a:prstGeom prst="rect">
            <a:avLst/>
          </a:prstGeom>
        </p:spPr>
        <p:txBody>
          <a:bodyPr anchor="t" rtlCol="false" tIns="0" lIns="0" bIns="0" rIns="0">
            <a:spAutoFit/>
          </a:bodyPr>
          <a:lstStyle/>
          <a:p>
            <a:pPr algn="just">
              <a:lnSpc>
                <a:spcPts val="3079"/>
              </a:lnSpc>
            </a:pPr>
            <a:r>
              <a:rPr lang="en-US" sz="2199">
                <a:solidFill>
                  <a:srgbClr val="365B6D"/>
                </a:solidFill>
                <a:latin typeface="Roboto"/>
                <a:ea typeface="Roboto"/>
                <a:cs typeface="Roboto"/>
                <a:sym typeface="Roboto"/>
              </a:rPr>
              <a:t>Hace unos meses, el gerente de operaciones de </a:t>
            </a:r>
            <a:r>
              <a:rPr lang="en-US" b="true" sz="2199">
                <a:solidFill>
                  <a:srgbClr val="365B6D"/>
                </a:solidFill>
                <a:latin typeface="Roboto Bold"/>
                <a:ea typeface="Roboto Bold"/>
                <a:cs typeface="Roboto Bold"/>
                <a:sym typeface="Roboto Bold"/>
              </a:rPr>
              <a:t>VerdeVital</a:t>
            </a:r>
            <a:r>
              <a:rPr lang="en-US" sz="2199">
                <a:solidFill>
                  <a:srgbClr val="365B6D"/>
                </a:solidFill>
                <a:latin typeface="Roboto"/>
                <a:ea typeface="Roboto"/>
                <a:cs typeface="Roboto"/>
                <a:sym typeface="Roboto"/>
              </a:rPr>
              <a:t>, Javier Soto, detectó que a medida que la demanda crecía, el sistema manual de hojas de cálculo para controlar stock y pedidos se volvió insostenible: “Cada tarde, imprimíamos los pedidos en papel y los repasábamos una por una. Entre errores de transcripción y productos agotados que no aparecían en la hoja, perdíamos ventas y generábamos frustración en el cliente”, explica Javier.</a:t>
            </a:r>
          </a:p>
          <a:p>
            <a:pPr algn="just">
              <a:lnSpc>
                <a:spcPts val="3079"/>
              </a:lnSpc>
            </a:pPr>
            <a:r>
              <a:rPr lang="en-US" sz="2199">
                <a:solidFill>
                  <a:srgbClr val="365B6D"/>
                </a:solidFill>
                <a:latin typeface="Roboto"/>
                <a:ea typeface="Roboto"/>
                <a:cs typeface="Roboto"/>
                <a:sym typeface="Roboto"/>
              </a:rPr>
              <a:t>Entonces, decidieron dar el salto digital y nos contrataron (Kameron, Marcelo, Benjamín) como </a:t>
            </a:r>
            <a:r>
              <a:rPr lang="en-US" b="true" sz="2199">
                <a:solidFill>
                  <a:srgbClr val="365B6D"/>
                </a:solidFill>
                <a:latin typeface="Roboto Bold"/>
                <a:ea typeface="Roboto Bold"/>
                <a:cs typeface="Roboto Bold"/>
                <a:sym typeface="Roboto Bold"/>
              </a:rPr>
              <a:t>programadores Web</a:t>
            </a:r>
            <a:r>
              <a:rPr lang="en-US" sz="2199">
                <a:solidFill>
                  <a:srgbClr val="365B6D"/>
                </a:solidFill>
                <a:latin typeface="Roboto"/>
                <a:ea typeface="Roboto"/>
                <a:cs typeface="Roboto"/>
                <a:sym typeface="Roboto"/>
              </a:rPr>
              <a:t> para: </a:t>
            </a:r>
          </a:p>
        </p:txBody>
      </p:sp>
      <p:sp>
        <p:nvSpPr>
          <p:cNvPr name="TextBox 12" id="12"/>
          <p:cNvSpPr txBox="true"/>
          <p:nvPr/>
        </p:nvSpPr>
        <p:spPr>
          <a:xfrm rot="0">
            <a:off x="551528" y="3875370"/>
            <a:ext cx="7845594" cy="508254"/>
          </a:xfrm>
          <a:prstGeom prst="rect">
            <a:avLst/>
          </a:prstGeom>
        </p:spPr>
        <p:txBody>
          <a:bodyPr anchor="t" rtlCol="false" tIns="0" lIns="0" bIns="0" rIns="0">
            <a:spAutoFit/>
          </a:bodyPr>
          <a:lstStyle/>
          <a:p>
            <a:pPr algn="l" marL="0" indent="0" lvl="0">
              <a:lnSpc>
                <a:spcPts val="3738"/>
              </a:lnSpc>
              <a:spcBef>
                <a:spcPct val="0"/>
              </a:spcBef>
            </a:pPr>
            <a:r>
              <a:rPr lang="en-US" b="true" sz="4200">
                <a:solidFill>
                  <a:srgbClr val="365B6D"/>
                </a:solidFill>
                <a:latin typeface="Monterchi Serif Bold"/>
                <a:ea typeface="Monterchi Serif Bold"/>
                <a:cs typeface="Monterchi Serif Bold"/>
                <a:sym typeface="Monterchi Serif Bold"/>
              </a:rPr>
              <a:t>Construir un Backend robusto que: </a:t>
            </a:r>
          </a:p>
        </p:txBody>
      </p:sp>
      <p:sp>
        <p:nvSpPr>
          <p:cNvPr name="TextBox 13" id="13"/>
          <p:cNvSpPr txBox="true"/>
          <p:nvPr/>
        </p:nvSpPr>
        <p:spPr>
          <a:xfrm rot="0">
            <a:off x="9804074" y="4586008"/>
            <a:ext cx="7845594" cy="2725420"/>
          </a:xfrm>
          <a:prstGeom prst="rect">
            <a:avLst/>
          </a:prstGeom>
        </p:spPr>
        <p:txBody>
          <a:bodyPr anchor="t" rtlCol="false" tIns="0" lIns="0" bIns="0" rIns="0">
            <a:spAutoFit/>
          </a:bodyPr>
          <a:lstStyle/>
          <a:p>
            <a:pPr algn="l" marL="474976" indent="-237488" lvl="1">
              <a:lnSpc>
                <a:spcPts val="3079"/>
              </a:lnSpc>
              <a:buFont typeface="Arial"/>
              <a:buChar char="•"/>
            </a:pPr>
            <a:r>
              <a:rPr lang="en-US" sz="2199">
                <a:solidFill>
                  <a:srgbClr val="365B6D"/>
                </a:solidFill>
                <a:latin typeface="Roboto"/>
                <a:ea typeface="Roboto"/>
                <a:cs typeface="Roboto"/>
                <a:sym typeface="Roboto"/>
              </a:rPr>
              <a:t>Refleje en tiempo real el stock disponible.</a:t>
            </a:r>
          </a:p>
          <a:p>
            <a:pPr algn="l">
              <a:lnSpc>
                <a:spcPts val="3079"/>
              </a:lnSpc>
            </a:pPr>
          </a:p>
          <a:p>
            <a:pPr algn="l" marL="474976" indent="-237488" lvl="1">
              <a:lnSpc>
                <a:spcPts val="3079"/>
              </a:lnSpc>
              <a:buFont typeface="Arial"/>
              <a:buChar char="•"/>
            </a:pPr>
            <a:r>
              <a:rPr lang="en-US" sz="2199">
                <a:solidFill>
                  <a:srgbClr val="365B6D"/>
                </a:solidFill>
                <a:latin typeface="Roboto"/>
                <a:ea typeface="Roboto"/>
                <a:cs typeface="Roboto"/>
                <a:sym typeface="Roboto"/>
              </a:rPr>
              <a:t>Ofrezca feedback inmediato (spinners, toasts, validaciones).</a:t>
            </a:r>
          </a:p>
          <a:p>
            <a:pPr algn="l">
              <a:lnSpc>
                <a:spcPts val="3079"/>
              </a:lnSpc>
            </a:pPr>
          </a:p>
          <a:p>
            <a:pPr algn="l" marL="474976" indent="-237488" lvl="1">
              <a:lnSpc>
                <a:spcPts val="3079"/>
              </a:lnSpc>
              <a:buFont typeface="Arial"/>
              <a:buChar char="•"/>
            </a:pPr>
            <a:r>
              <a:rPr lang="en-US" sz="2199">
                <a:solidFill>
                  <a:srgbClr val="365B6D"/>
                </a:solidFill>
                <a:latin typeface="Roboto"/>
                <a:ea typeface="Roboto"/>
                <a:cs typeface="Roboto"/>
                <a:sym typeface="Roboto"/>
              </a:rPr>
              <a:t>Mantenga la UX cercana a la experiencia de la tienda física.</a:t>
            </a:r>
          </a:p>
          <a:p>
            <a:pPr algn="l">
              <a:lnSpc>
                <a:spcPts val="30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9E6DE"/>
        </a:solidFill>
      </p:bgPr>
    </p:bg>
    <p:spTree>
      <p:nvGrpSpPr>
        <p:cNvPr id="1" name=""/>
        <p:cNvGrpSpPr/>
        <p:nvPr/>
      </p:nvGrpSpPr>
      <p:grpSpPr>
        <a:xfrm>
          <a:off x="0" y="0"/>
          <a:ext cx="0" cy="0"/>
          <a:chOff x="0" y="0"/>
          <a:chExt cx="0" cy="0"/>
        </a:xfrm>
      </p:grpSpPr>
      <p:sp>
        <p:nvSpPr>
          <p:cNvPr name="TextBox 2" id="2"/>
          <p:cNvSpPr txBox="true"/>
          <p:nvPr/>
        </p:nvSpPr>
        <p:spPr>
          <a:xfrm rot="0">
            <a:off x="127058" y="828675"/>
            <a:ext cx="18033884" cy="1163320"/>
          </a:xfrm>
          <a:prstGeom prst="rect">
            <a:avLst/>
          </a:prstGeom>
        </p:spPr>
        <p:txBody>
          <a:bodyPr anchor="t" rtlCol="false" tIns="0" lIns="0" bIns="0" rIns="0">
            <a:spAutoFit/>
          </a:bodyPr>
          <a:lstStyle/>
          <a:p>
            <a:pPr algn="just">
              <a:lnSpc>
                <a:spcPts val="3080"/>
              </a:lnSpc>
              <a:spcBef>
                <a:spcPct val="0"/>
              </a:spcBef>
            </a:pPr>
            <a:r>
              <a:rPr lang="en-US" sz="2200">
                <a:solidFill>
                  <a:srgbClr val="365B6D"/>
                </a:solidFill>
                <a:latin typeface="Roboto"/>
                <a:ea typeface="Roboto"/>
                <a:cs typeface="Roboto"/>
                <a:sym typeface="Roboto"/>
              </a:rPr>
              <a:t>Nos esforzamos por atender y resolver cada uno de los requerimientos solicitados. Si bien se presentaron algunos contratiempos durante el desarrollo, logramos implementar la mayoría de las funcionalidades necesarias para que tanto los clientes como el personal administrativo puedan utilizar el sitio web de manera eficiente. En este sentido, declaramos que se logró implementar lo siguiente</a:t>
            </a:r>
            <a:r>
              <a:rPr lang="en-US" b="true" sz="2200">
                <a:solidFill>
                  <a:srgbClr val="365B6D"/>
                </a:solidFill>
                <a:latin typeface="Roboto Bold"/>
                <a:ea typeface="Roboto Bold"/>
                <a:cs typeface="Roboto Bold"/>
                <a:sym typeface="Roboto Bold"/>
              </a:rPr>
              <a:t>:</a:t>
            </a:r>
          </a:p>
        </p:txBody>
      </p:sp>
      <p:sp>
        <p:nvSpPr>
          <p:cNvPr name="TextBox 3" id="3"/>
          <p:cNvSpPr txBox="true"/>
          <p:nvPr/>
        </p:nvSpPr>
        <p:spPr>
          <a:xfrm rot="0">
            <a:off x="2851005" y="327105"/>
            <a:ext cx="12585989" cy="883539"/>
          </a:xfrm>
          <a:prstGeom prst="rect">
            <a:avLst/>
          </a:prstGeom>
        </p:spPr>
        <p:txBody>
          <a:bodyPr anchor="t" rtlCol="false" tIns="0" lIns="0" bIns="0" rIns="0">
            <a:spAutoFit/>
          </a:bodyPr>
          <a:lstStyle/>
          <a:p>
            <a:pPr algn="ctr" marL="0" indent="0" lvl="0">
              <a:lnSpc>
                <a:spcPts val="6408"/>
              </a:lnSpc>
              <a:spcBef>
                <a:spcPct val="0"/>
              </a:spcBef>
            </a:pPr>
            <a:r>
              <a:rPr lang="en-US" b="true" sz="7200">
                <a:solidFill>
                  <a:srgbClr val="365B6D"/>
                </a:solidFill>
                <a:latin typeface="Monterchi Serif Bold"/>
                <a:ea typeface="Monterchi Serif Bold"/>
                <a:cs typeface="Monterchi Serif Bold"/>
                <a:sym typeface="Monterchi Serif Bold"/>
              </a:rPr>
              <a:t>CASO/SOLUCION</a:t>
            </a:r>
          </a:p>
        </p:txBody>
      </p:sp>
      <p:sp>
        <p:nvSpPr>
          <p:cNvPr name="TextBox 4" id="4"/>
          <p:cNvSpPr txBox="true"/>
          <p:nvPr/>
        </p:nvSpPr>
        <p:spPr>
          <a:xfrm rot="0">
            <a:off x="274398" y="1717426"/>
            <a:ext cx="17739205" cy="8184479"/>
          </a:xfrm>
          <a:prstGeom prst="rect">
            <a:avLst/>
          </a:prstGeom>
        </p:spPr>
        <p:txBody>
          <a:bodyPr anchor="t" rtlCol="false" tIns="0" lIns="0" bIns="0" rIns="0">
            <a:spAutoFit/>
          </a:bodyPr>
          <a:lstStyle/>
          <a:p>
            <a:pPr algn="ctr">
              <a:lnSpc>
                <a:spcPts val="3081"/>
              </a:lnSpc>
            </a:pPr>
          </a:p>
          <a:p>
            <a:pPr algn="l">
              <a:lnSpc>
                <a:spcPts val="2941"/>
              </a:lnSpc>
            </a:pPr>
            <a:r>
              <a:rPr lang="en-US" sz="2101" b="true">
                <a:solidFill>
                  <a:srgbClr val="365B6D"/>
                </a:solidFill>
                <a:latin typeface="Roboto Bold"/>
                <a:ea typeface="Roboto Bold"/>
                <a:cs typeface="Roboto Bold"/>
                <a:sym typeface="Roboto Bold"/>
              </a:rPr>
              <a:t>Autenticación (loginController.js &amp; usuarioModel.js)</a:t>
            </a:r>
          </a:p>
          <a:p>
            <a:pPr algn="l" marL="453693" indent="-226846" lvl="1">
              <a:lnSpc>
                <a:spcPts val="2941"/>
              </a:lnSpc>
              <a:buFont typeface="Arial"/>
              <a:buChar char="•"/>
            </a:pPr>
            <a:r>
              <a:rPr lang="en-US" sz="2101">
                <a:solidFill>
                  <a:srgbClr val="365B6D"/>
                </a:solidFill>
                <a:latin typeface="Roboto"/>
                <a:ea typeface="Roboto"/>
                <a:cs typeface="Roboto"/>
                <a:sym typeface="Roboto"/>
              </a:rPr>
              <a:t>Se implementó un sistema de inicio de sesión que verifica usuarios.</a:t>
            </a:r>
          </a:p>
          <a:p>
            <a:pPr algn="l" marL="453693" indent="-226846" lvl="1">
              <a:lnSpc>
                <a:spcPts val="2941"/>
              </a:lnSpc>
              <a:buFont typeface="Arial"/>
              <a:buChar char="•"/>
            </a:pPr>
            <a:r>
              <a:rPr lang="en-US" sz="2101">
                <a:solidFill>
                  <a:srgbClr val="365B6D"/>
                </a:solidFill>
                <a:latin typeface="Roboto"/>
                <a:ea typeface="Roboto"/>
                <a:cs typeface="Roboto"/>
                <a:sym typeface="Roboto"/>
              </a:rPr>
              <a:t>Se generan tokens JWT para asegurar las sesiones.</a:t>
            </a:r>
          </a:p>
          <a:p>
            <a:pPr algn="l" marL="453693" indent="-226846" lvl="1">
              <a:lnSpc>
                <a:spcPts val="2941"/>
              </a:lnSpc>
              <a:buFont typeface="Arial"/>
              <a:buChar char="•"/>
            </a:pPr>
            <a:r>
              <a:rPr lang="en-US" sz="2101">
                <a:solidFill>
                  <a:srgbClr val="365B6D"/>
                </a:solidFill>
                <a:latin typeface="Roboto"/>
                <a:ea typeface="Roboto"/>
                <a:cs typeface="Roboto"/>
                <a:sym typeface="Roboto"/>
              </a:rPr>
              <a:t>Se gestiona el backend para manejar credenciales y restringir accesos.</a:t>
            </a:r>
          </a:p>
          <a:p>
            <a:pPr algn="l">
              <a:lnSpc>
                <a:spcPts val="2941"/>
              </a:lnSpc>
            </a:pPr>
            <a:r>
              <a:rPr lang="en-US" sz="2101" b="true">
                <a:solidFill>
                  <a:srgbClr val="365B6D"/>
                </a:solidFill>
                <a:latin typeface="Roboto Bold"/>
                <a:ea typeface="Roboto Bold"/>
                <a:cs typeface="Roboto Bold"/>
                <a:sym typeface="Roboto Bold"/>
              </a:rPr>
              <a:t>Gestión de Productos (productoController.js &amp; productoModel.js)</a:t>
            </a:r>
          </a:p>
          <a:p>
            <a:pPr algn="l" marL="453693" indent="-226846" lvl="1">
              <a:lnSpc>
                <a:spcPts val="2941"/>
              </a:lnSpc>
              <a:buFont typeface="Arial"/>
              <a:buChar char="•"/>
            </a:pPr>
            <a:r>
              <a:rPr lang="en-US" sz="2101">
                <a:solidFill>
                  <a:srgbClr val="365B6D"/>
                </a:solidFill>
                <a:latin typeface="Roboto"/>
                <a:ea typeface="Roboto"/>
                <a:cs typeface="Roboto"/>
                <a:sym typeface="Roboto"/>
              </a:rPr>
              <a:t>Se añadieron las operaciones CRUD (GET, POST, PUT, DELETE).</a:t>
            </a:r>
          </a:p>
          <a:p>
            <a:pPr algn="l" marL="453693" indent="-226846" lvl="1">
              <a:lnSpc>
                <a:spcPts val="2941"/>
              </a:lnSpc>
              <a:buFont typeface="Arial"/>
              <a:buChar char="•"/>
            </a:pPr>
            <a:r>
              <a:rPr lang="en-US" sz="2101">
                <a:solidFill>
                  <a:srgbClr val="365B6D"/>
                </a:solidFill>
                <a:latin typeface="Roboto"/>
                <a:ea typeface="Roboto"/>
                <a:cs typeface="Roboto"/>
                <a:sym typeface="Roboto"/>
              </a:rPr>
              <a:t>Los administradores pueden crear, editar y eliminar productos.</a:t>
            </a:r>
          </a:p>
          <a:p>
            <a:pPr algn="l" marL="453693" indent="-226846" lvl="1">
              <a:lnSpc>
                <a:spcPts val="2941"/>
              </a:lnSpc>
              <a:buFont typeface="Arial"/>
              <a:buChar char="•"/>
            </a:pPr>
            <a:r>
              <a:rPr lang="en-US" sz="2101">
                <a:solidFill>
                  <a:srgbClr val="365B6D"/>
                </a:solidFill>
                <a:latin typeface="Roboto"/>
                <a:ea typeface="Roboto"/>
                <a:cs typeface="Roboto"/>
                <a:sym typeface="Roboto"/>
              </a:rPr>
              <a:t>La información se almacena en una base de datos SQLite.</a:t>
            </a:r>
          </a:p>
          <a:p>
            <a:pPr algn="l">
              <a:lnSpc>
                <a:spcPts val="2941"/>
              </a:lnSpc>
            </a:pPr>
            <a:r>
              <a:rPr lang="en-US" sz="2101" b="true">
                <a:solidFill>
                  <a:srgbClr val="365B6D"/>
                </a:solidFill>
                <a:latin typeface="Roboto Bold"/>
                <a:ea typeface="Roboto Bold"/>
                <a:cs typeface="Roboto Bold"/>
                <a:sym typeface="Roboto Bold"/>
              </a:rPr>
              <a:t>Compras y Notificaciones (compraModel.js &amp; telegram.js)</a:t>
            </a:r>
          </a:p>
          <a:p>
            <a:pPr algn="l" marL="453693" indent="-226846" lvl="1">
              <a:lnSpc>
                <a:spcPts val="2941"/>
              </a:lnSpc>
              <a:buFont typeface="Arial"/>
              <a:buChar char="•"/>
            </a:pPr>
            <a:r>
              <a:rPr lang="en-US" sz="2101">
                <a:solidFill>
                  <a:srgbClr val="365B6D"/>
                </a:solidFill>
                <a:latin typeface="Roboto"/>
                <a:ea typeface="Roboto"/>
                <a:cs typeface="Roboto"/>
                <a:sym typeface="Roboto"/>
              </a:rPr>
              <a:t>Se registra la lógica para guardar compras en la DB.</a:t>
            </a:r>
          </a:p>
          <a:p>
            <a:pPr algn="l" marL="453693" indent="-226846" lvl="1">
              <a:lnSpc>
                <a:spcPts val="2941"/>
              </a:lnSpc>
              <a:buFont typeface="Arial"/>
              <a:buChar char="•"/>
            </a:pPr>
            <a:r>
              <a:rPr lang="en-US" sz="2101">
                <a:solidFill>
                  <a:srgbClr val="365B6D"/>
                </a:solidFill>
                <a:latin typeface="Roboto"/>
                <a:ea typeface="Roboto"/>
                <a:cs typeface="Roboto"/>
                <a:sym typeface="Roboto"/>
              </a:rPr>
              <a:t>Se integran notificaciones automáticas a Telegram con detalles del pedido.</a:t>
            </a:r>
          </a:p>
          <a:p>
            <a:pPr algn="l" marL="453693" indent="-226846" lvl="1">
              <a:lnSpc>
                <a:spcPts val="2941"/>
              </a:lnSpc>
              <a:buFont typeface="Arial"/>
              <a:buChar char="•"/>
            </a:pPr>
            <a:r>
              <a:rPr lang="en-US" sz="2101">
                <a:solidFill>
                  <a:srgbClr val="365B6D"/>
                </a:solidFill>
                <a:latin typeface="Roboto"/>
                <a:ea typeface="Roboto"/>
                <a:cs typeface="Roboto"/>
                <a:sym typeface="Roboto"/>
              </a:rPr>
              <a:t>Los usuarios pueden hacer compras desde el Frontend.</a:t>
            </a:r>
          </a:p>
          <a:p>
            <a:pPr algn="l">
              <a:lnSpc>
                <a:spcPts val="2941"/>
              </a:lnSpc>
            </a:pPr>
            <a:r>
              <a:rPr lang="en-US" sz="2101" b="true">
                <a:solidFill>
                  <a:srgbClr val="365B6D"/>
                </a:solidFill>
                <a:latin typeface="Roboto Bold"/>
                <a:ea typeface="Roboto Bold"/>
                <a:cs typeface="Roboto Bold"/>
                <a:sym typeface="Roboto Bold"/>
              </a:rPr>
              <a:t>Middleware de Seguridad (authMiddleware.js)</a:t>
            </a:r>
          </a:p>
          <a:p>
            <a:pPr algn="l" marL="453693" indent="-226846" lvl="1">
              <a:lnSpc>
                <a:spcPts val="2941"/>
              </a:lnSpc>
              <a:buFont typeface="Arial"/>
              <a:buChar char="•"/>
            </a:pPr>
            <a:r>
              <a:rPr lang="en-US" sz="2101">
                <a:solidFill>
                  <a:srgbClr val="365B6D"/>
                </a:solidFill>
                <a:latin typeface="Roboto"/>
                <a:ea typeface="Roboto"/>
                <a:cs typeface="Roboto"/>
                <a:sym typeface="Roboto"/>
              </a:rPr>
              <a:t>Se valida la autorización según roles de usuario.</a:t>
            </a:r>
          </a:p>
          <a:p>
            <a:pPr algn="l" marL="453693" indent="-226846" lvl="1">
              <a:lnSpc>
                <a:spcPts val="2941"/>
              </a:lnSpc>
              <a:buFont typeface="Arial"/>
              <a:buChar char="•"/>
            </a:pPr>
            <a:r>
              <a:rPr lang="en-US" sz="2101">
                <a:solidFill>
                  <a:srgbClr val="365B6D"/>
                </a:solidFill>
                <a:latin typeface="Roboto"/>
                <a:ea typeface="Roboto"/>
                <a:cs typeface="Roboto"/>
                <a:sym typeface="Roboto"/>
              </a:rPr>
              <a:t>Se usa JWT para restringir el acceso a funciones administrativas.</a:t>
            </a:r>
          </a:p>
          <a:p>
            <a:pPr algn="l">
              <a:lnSpc>
                <a:spcPts val="2941"/>
              </a:lnSpc>
            </a:pPr>
            <a:r>
              <a:rPr lang="en-US" sz="2101" b="true">
                <a:solidFill>
                  <a:srgbClr val="365B6D"/>
                </a:solidFill>
                <a:latin typeface="Roboto Bold"/>
                <a:ea typeface="Roboto Bold"/>
                <a:cs typeface="Roboto Bold"/>
                <a:sym typeface="Roboto Bold"/>
              </a:rPr>
              <a:t> Rutas (loginRoutes.js &amp; productoRoutes.js)</a:t>
            </a:r>
          </a:p>
          <a:p>
            <a:pPr algn="l" marL="453693" indent="-226846" lvl="1">
              <a:lnSpc>
                <a:spcPts val="2941"/>
              </a:lnSpc>
              <a:buFont typeface="Arial"/>
              <a:buChar char="•"/>
            </a:pPr>
            <a:r>
              <a:rPr lang="en-US" sz="2101">
                <a:solidFill>
                  <a:srgbClr val="365B6D"/>
                </a:solidFill>
                <a:latin typeface="Roboto"/>
                <a:ea typeface="Roboto"/>
                <a:cs typeface="Roboto"/>
                <a:sym typeface="Roboto"/>
              </a:rPr>
              <a:t>Se centralizan rutas de autenticación (/login) y productos (/productos).</a:t>
            </a:r>
          </a:p>
          <a:p>
            <a:pPr algn="l" marL="453693" indent="-226846" lvl="1">
              <a:lnSpc>
                <a:spcPts val="2941"/>
              </a:lnSpc>
              <a:buFont typeface="Arial"/>
              <a:buChar char="•"/>
            </a:pPr>
            <a:r>
              <a:rPr lang="en-US" sz="2101">
                <a:solidFill>
                  <a:srgbClr val="365B6D"/>
                </a:solidFill>
                <a:latin typeface="Roboto"/>
                <a:ea typeface="Roboto"/>
                <a:cs typeface="Roboto"/>
                <a:sym typeface="Roboto"/>
              </a:rPr>
              <a:t>API organizada para mayor claridad en el desarrollo.</a:t>
            </a:r>
          </a:p>
          <a:p>
            <a:pPr algn="l">
              <a:lnSpc>
                <a:spcPts val="2941"/>
              </a:lnSpc>
            </a:pPr>
            <a:r>
              <a:rPr lang="en-US" sz="2101" b="true">
                <a:solidFill>
                  <a:srgbClr val="365B6D"/>
                </a:solidFill>
                <a:latin typeface="Roboto Bold"/>
                <a:ea typeface="Roboto Bold"/>
                <a:cs typeface="Roboto Bold"/>
                <a:sym typeface="Roboto Bold"/>
              </a:rPr>
              <a:t> Interfaz de Contacto (contacto.html)</a:t>
            </a:r>
          </a:p>
          <a:p>
            <a:pPr algn="l" marL="453693" indent="-226846" lvl="1">
              <a:lnSpc>
                <a:spcPts val="2941"/>
              </a:lnSpc>
              <a:buFont typeface="Arial"/>
              <a:buChar char="•"/>
            </a:pPr>
            <a:r>
              <a:rPr lang="en-US" sz="2101">
                <a:solidFill>
                  <a:srgbClr val="365B6D"/>
                </a:solidFill>
                <a:latin typeface="Roboto"/>
                <a:ea typeface="Roboto"/>
                <a:cs typeface="Roboto"/>
                <a:sym typeface="Roboto"/>
              </a:rPr>
              <a:t>Se creo una sección visual que especifica la informacion de contacto</a:t>
            </a:r>
          </a:p>
          <a:p>
            <a:pPr algn="l">
              <a:lnSpc>
                <a:spcPts val="2941"/>
              </a:lnSpc>
              <a:spcBef>
                <a:spcPct val="0"/>
              </a:spcBef>
            </a:pPr>
          </a:p>
        </p:txBody>
      </p:sp>
      <p:grpSp>
        <p:nvGrpSpPr>
          <p:cNvPr name="Group 5" id="5"/>
          <p:cNvGrpSpPr/>
          <p:nvPr/>
        </p:nvGrpSpPr>
        <p:grpSpPr>
          <a:xfrm rot="0">
            <a:off x="10576436" y="2211665"/>
            <a:ext cx="7279208" cy="7344811"/>
            <a:chOff x="0" y="0"/>
            <a:chExt cx="9705611" cy="9793081"/>
          </a:xfrm>
        </p:grpSpPr>
        <p:pic>
          <p:nvPicPr>
            <p:cNvPr name="Picture 6" id="6"/>
            <p:cNvPicPr>
              <a:picLocks noChangeAspect="true"/>
            </p:cNvPicPr>
            <p:nvPr/>
          </p:nvPicPr>
          <p:blipFill>
            <a:blip r:embed="rId2"/>
            <a:srcRect l="1890" t="0" r="1890" b="0"/>
            <a:stretch>
              <a:fillRect/>
            </a:stretch>
          </p:blipFill>
          <p:spPr>
            <a:xfrm flipH="false" flipV="false">
              <a:off x="0" y="0"/>
              <a:ext cx="9705611" cy="9793081"/>
            </a:xfrm>
            <a:prstGeom prst="rect">
              <a:avLst/>
            </a:prstGeom>
          </p:spPr>
        </p:pic>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Freeform 2" id="2"/>
          <p:cNvSpPr/>
          <p:nvPr/>
        </p:nvSpPr>
        <p:spPr>
          <a:xfrm flipH="false" flipV="false" rot="0">
            <a:off x="0" y="1560137"/>
            <a:ext cx="10670283" cy="2897459"/>
          </a:xfrm>
          <a:custGeom>
            <a:avLst/>
            <a:gdLst/>
            <a:ahLst/>
            <a:cxnLst/>
            <a:rect r="r" b="b" t="t" l="l"/>
            <a:pathLst>
              <a:path h="2897459" w="10670283">
                <a:moveTo>
                  <a:pt x="0" y="0"/>
                </a:moveTo>
                <a:lnTo>
                  <a:pt x="10670283" y="0"/>
                </a:lnTo>
                <a:lnTo>
                  <a:pt x="10670283" y="2897459"/>
                </a:lnTo>
                <a:lnTo>
                  <a:pt x="0" y="2897459"/>
                </a:lnTo>
                <a:lnTo>
                  <a:pt x="0" y="0"/>
                </a:lnTo>
                <a:close/>
              </a:path>
            </a:pathLst>
          </a:custGeom>
          <a:blipFill>
            <a:blip r:embed="rId2"/>
            <a:stretch>
              <a:fillRect l="0" t="0" r="0" b="0"/>
            </a:stretch>
          </a:blipFill>
        </p:spPr>
      </p:sp>
      <p:sp>
        <p:nvSpPr>
          <p:cNvPr name="Freeform 3" id="3"/>
          <p:cNvSpPr/>
          <p:nvPr/>
        </p:nvSpPr>
        <p:spPr>
          <a:xfrm flipH="false" flipV="false" rot="0">
            <a:off x="288201" y="4629314"/>
            <a:ext cx="6812269" cy="5913164"/>
          </a:xfrm>
          <a:custGeom>
            <a:avLst/>
            <a:gdLst/>
            <a:ahLst/>
            <a:cxnLst/>
            <a:rect r="r" b="b" t="t" l="l"/>
            <a:pathLst>
              <a:path h="5913164" w="6812269">
                <a:moveTo>
                  <a:pt x="0" y="0"/>
                </a:moveTo>
                <a:lnTo>
                  <a:pt x="6812269" y="0"/>
                </a:lnTo>
                <a:lnTo>
                  <a:pt x="6812269" y="5913163"/>
                </a:lnTo>
                <a:lnTo>
                  <a:pt x="0" y="5913163"/>
                </a:lnTo>
                <a:lnTo>
                  <a:pt x="0" y="0"/>
                </a:lnTo>
                <a:close/>
              </a:path>
            </a:pathLst>
          </a:custGeom>
          <a:blipFill>
            <a:blip r:embed="rId3"/>
            <a:stretch>
              <a:fillRect l="0" t="-314" r="0" b="-314"/>
            </a:stretch>
          </a:blipFill>
        </p:spPr>
      </p:sp>
      <p:sp>
        <p:nvSpPr>
          <p:cNvPr name="TextBox 4" id="4"/>
          <p:cNvSpPr txBox="true"/>
          <p:nvPr/>
        </p:nvSpPr>
        <p:spPr>
          <a:xfrm rot="0">
            <a:off x="5512681" y="504881"/>
            <a:ext cx="9291139" cy="883539"/>
          </a:xfrm>
          <a:prstGeom prst="rect">
            <a:avLst/>
          </a:prstGeom>
        </p:spPr>
        <p:txBody>
          <a:bodyPr anchor="t" rtlCol="false" tIns="0" lIns="0" bIns="0" rIns="0">
            <a:spAutoFit/>
          </a:bodyPr>
          <a:lstStyle/>
          <a:p>
            <a:pPr algn="l" marL="0" indent="0" lvl="0">
              <a:lnSpc>
                <a:spcPts val="6408"/>
              </a:lnSpc>
              <a:spcBef>
                <a:spcPct val="0"/>
              </a:spcBef>
            </a:pPr>
            <a:r>
              <a:rPr lang="en-US" b="true" sz="7200">
                <a:solidFill>
                  <a:srgbClr val="365B6D"/>
                </a:solidFill>
                <a:latin typeface="Monterchi Serif Bold"/>
                <a:ea typeface="Monterchi Serif Bold"/>
                <a:cs typeface="Monterchi Serif Bold"/>
                <a:sym typeface="Monterchi Serif Bold"/>
              </a:rPr>
              <a:t>CODIGO/APOYO</a:t>
            </a:r>
          </a:p>
        </p:txBody>
      </p:sp>
      <p:sp>
        <p:nvSpPr>
          <p:cNvPr name="TextBox 5" id="5"/>
          <p:cNvSpPr txBox="true"/>
          <p:nvPr/>
        </p:nvSpPr>
        <p:spPr>
          <a:xfrm rot="0">
            <a:off x="10923586" y="1618292"/>
            <a:ext cx="6649977" cy="3171379"/>
          </a:xfrm>
          <a:prstGeom prst="rect">
            <a:avLst/>
          </a:prstGeom>
        </p:spPr>
        <p:txBody>
          <a:bodyPr anchor="t" rtlCol="false" tIns="0" lIns="0" bIns="0" rIns="0">
            <a:spAutoFit/>
          </a:bodyPr>
          <a:lstStyle/>
          <a:p>
            <a:pPr algn="l">
              <a:lnSpc>
                <a:spcPts val="2785"/>
              </a:lnSpc>
              <a:spcBef>
                <a:spcPct val="0"/>
              </a:spcBef>
            </a:pPr>
            <a:r>
              <a:rPr lang="en-US" sz="2192">
                <a:solidFill>
                  <a:srgbClr val="365B6D"/>
                </a:solidFill>
                <a:latin typeface="Glacial Indifference"/>
                <a:ea typeface="Glacial Indifference"/>
                <a:cs typeface="Glacial Indifference"/>
                <a:sym typeface="Glacial Indifference"/>
              </a:rPr>
              <a:t>·      Esta sección obtiene referencias de varios elementos de la interfaz relacionados con el inicio de sesión: el modal de login, el botón para abrirlo, el botón para cerrarlo, el formulario de login, el área de mensajes de </a:t>
            </a:r>
            <a:r>
              <a:rPr lang="en-US" sz="2192">
                <a:solidFill>
                  <a:srgbClr val="365B6D"/>
                </a:solidFill>
                <a:latin typeface="Glacial Indifference"/>
                <a:ea typeface="Glacial Indifference"/>
                <a:cs typeface="Glacial Indifference"/>
                <a:sym typeface="Glacial Indifference"/>
              </a:rPr>
              <a:t>error y la barra de navegación. Además, intenta recuperar la información del usuario almacenada en el navegador para saber si ya hay una sesión activa.</a:t>
            </a:r>
          </a:p>
          <a:p>
            <a:pPr algn="l">
              <a:lnSpc>
                <a:spcPts val="2785"/>
              </a:lnSpc>
              <a:spcBef>
                <a:spcPct val="0"/>
              </a:spcBef>
            </a:pPr>
          </a:p>
        </p:txBody>
      </p:sp>
      <p:sp>
        <p:nvSpPr>
          <p:cNvPr name="TextBox 6" id="6"/>
          <p:cNvSpPr txBox="true"/>
          <p:nvPr/>
        </p:nvSpPr>
        <p:spPr>
          <a:xfrm rot="0">
            <a:off x="7513450" y="5638256"/>
            <a:ext cx="8927662" cy="3876229"/>
          </a:xfrm>
          <a:prstGeom prst="rect">
            <a:avLst/>
          </a:prstGeom>
        </p:spPr>
        <p:txBody>
          <a:bodyPr anchor="t" rtlCol="false" tIns="0" lIns="0" bIns="0" rIns="0">
            <a:spAutoFit/>
          </a:bodyPr>
          <a:lstStyle/>
          <a:p>
            <a:pPr algn="l" marL="473465" indent="-236733" lvl="1">
              <a:lnSpc>
                <a:spcPts val="2785"/>
              </a:lnSpc>
              <a:buFont typeface="Arial"/>
              <a:buChar char="•"/>
            </a:pPr>
            <a:r>
              <a:rPr lang="en-US" sz="2192">
                <a:solidFill>
                  <a:srgbClr val="365B6D"/>
                </a:solidFill>
                <a:latin typeface="Glacial Indifference"/>
                <a:ea typeface="Glacial Indifference"/>
                <a:cs typeface="Glacial Indifference"/>
                <a:sym typeface="Glacial Indifference"/>
              </a:rPr>
              <a:t>Esta sección maneja el inicio de sesión en el que si el usuario es admin, muestra un enlace al panel de inventario que es admin.html</a:t>
            </a:r>
          </a:p>
          <a:p>
            <a:pPr algn="l" marL="473465" indent="-236733" lvl="1">
              <a:lnSpc>
                <a:spcPts val="2785"/>
              </a:lnSpc>
              <a:buFont typeface="Arial"/>
              <a:buChar char="•"/>
            </a:pPr>
            <a:r>
              <a:rPr lang="en-US" sz="2192">
                <a:solidFill>
                  <a:srgbClr val="365B6D"/>
                </a:solidFill>
                <a:latin typeface="Glacial Indifference"/>
                <a:ea typeface="Glacial Indifference"/>
                <a:cs typeface="Glacial Indifference"/>
                <a:sym typeface="Glacial Indifference"/>
              </a:rPr>
              <a:t>Si existe un usuario logueado muestra un boton de cerrar sesión</a:t>
            </a:r>
          </a:p>
          <a:p>
            <a:pPr algn="l" marL="473465" indent="-236733" lvl="1">
              <a:lnSpc>
                <a:spcPts val="2785"/>
              </a:lnSpc>
              <a:spcBef>
                <a:spcPct val="0"/>
              </a:spcBef>
              <a:buFont typeface="Arial"/>
              <a:buChar char="•"/>
            </a:pPr>
            <a:r>
              <a:rPr lang="en-US" sz="2192">
                <a:solidFill>
                  <a:srgbClr val="365B6D"/>
                </a:solidFill>
                <a:latin typeface="Glacial Indifference"/>
                <a:ea typeface="Glacial Indifference"/>
                <a:cs typeface="Glacial Indifference"/>
                <a:sym typeface="Glacial Indifference"/>
              </a:rPr>
              <a:t>El evento asociado al botón de cerrar sesión elimina tanto la información del usuario como el token de autenticación del localStorage, y redirige al usuario a la página principal (index.html).</a:t>
            </a:r>
          </a:p>
          <a:p>
            <a:pPr algn="l" marL="473465" indent="-236733" lvl="1">
              <a:lnSpc>
                <a:spcPts val="2785"/>
              </a:lnSpc>
              <a:spcBef>
                <a:spcPct val="0"/>
              </a:spcBef>
              <a:buFont typeface="Arial"/>
              <a:buChar char="•"/>
            </a:pPr>
            <a:r>
              <a:rPr lang="en-US" sz="2192">
                <a:solidFill>
                  <a:srgbClr val="365B6D"/>
                </a:solidFill>
                <a:latin typeface="Glacial Indifference"/>
                <a:ea typeface="Glacial Indifference"/>
                <a:cs typeface="Glacial Indifference"/>
                <a:sym typeface="Glacial Indifference"/>
              </a:rPr>
              <a:t>Y finalmente se gestionan los eventos para mostrar y ocultar el modal de inicio de sesión. Al hacer clic en el botón de login, se muestra el modal añadiendo la clase activo, y al hacer clic en el botón de cerrar, se oculta el modal eliminando esa clase.</a:t>
            </a:r>
          </a:p>
          <a:p>
            <a:pPr algn="l">
              <a:lnSpc>
                <a:spcPts val="278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Freeform 2" id="2"/>
          <p:cNvSpPr/>
          <p:nvPr/>
        </p:nvSpPr>
        <p:spPr>
          <a:xfrm flipH="false" flipV="false" rot="0">
            <a:off x="419666" y="664828"/>
            <a:ext cx="8082487" cy="5934622"/>
          </a:xfrm>
          <a:custGeom>
            <a:avLst/>
            <a:gdLst/>
            <a:ahLst/>
            <a:cxnLst/>
            <a:rect r="r" b="b" t="t" l="l"/>
            <a:pathLst>
              <a:path h="5934622" w="8082487">
                <a:moveTo>
                  <a:pt x="0" y="0"/>
                </a:moveTo>
                <a:lnTo>
                  <a:pt x="8082487" y="0"/>
                </a:lnTo>
                <a:lnTo>
                  <a:pt x="8082487" y="5934622"/>
                </a:lnTo>
                <a:lnTo>
                  <a:pt x="0" y="5934622"/>
                </a:lnTo>
                <a:lnTo>
                  <a:pt x="0" y="0"/>
                </a:lnTo>
                <a:close/>
              </a:path>
            </a:pathLst>
          </a:custGeom>
          <a:blipFill>
            <a:blip r:embed="rId2"/>
            <a:stretch>
              <a:fillRect l="0" t="0" r="0" b="0"/>
            </a:stretch>
          </a:blipFill>
        </p:spPr>
      </p:sp>
      <p:sp>
        <p:nvSpPr>
          <p:cNvPr name="Freeform 3" id="3"/>
          <p:cNvSpPr/>
          <p:nvPr/>
        </p:nvSpPr>
        <p:spPr>
          <a:xfrm flipH="false" flipV="false" rot="0">
            <a:off x="696394" y="6618506"/>
            <a:ext cx="9754858" cy="3668494"/>
          </a:xfrm>
          <a:custGeom>
            <a:avLst/>
            <a:gdLst/>
            <a:ahLst/>
            <a:cxnLst/>
            <a:rect r="r" b="b" t="t" l="l"/>
            <a:pathLst>
              <a:path h="3668494" w="9754858">
                <a:moveTo>
                  <a:pt x="0" y="0"/>
                </a:moveTo>
                <a:lnTo>
                  <a:pt x="9754858" y="0"/>
                </a:lnTo>
                <a:lnTo>
                  <a:pt x="9754858" y="3668494"/>
                </a:lnTo>
                <a:lnTo>
                  <a:pt x="0" y="3668494"/>
                </a:lnTo>
                <a:lnTo>
                  <a:pt x="0" y="0"/>
                </a:lnTo>
                <a:close/>
              </a:path>
            </a:pathLst>
          </a:custGeom>
          <a:blipFill>
            <a:blip r:embed="rId3"/>
            <a:stretch>
              <a:fillRect l="0" t="0" r="0" b="0"/>
            </a:stretch>
          </a:blipFill>
        </p:spPr>
      </p:sp>
      <p:sp>
        <p:nvSpPr>
          <p:cNvPr name="TextBox 4" id="4"/>
          <p:cNvSpPr txBox="true"/>
          <p:nvPr/>
        </p:nvSpPr>
        <p:spPr>
          <a:xfrm rot="0">
            <a:off x="8557283" y="1532294"/>
            <a:ext cx="9730717" cy="2541778"/>
          </a:xfrm>
          <a:prstGeom prst="rect">
            <a:avLst/>
          </a:prstGeom>
        </p:spPr>
        <p:txBody>
          <a:bodyPr anchor="t" rtlCol="false" tIns="0" lIns="0" bIns="0" rIns="0">
            <a:spAutoFit/>
          </a:bodyPr>
          <a:lstStyle/>
          <a:p>
            <a:pPr algn="l" marL="496571" indent="-248285" lvl="1">
              <a:lnSpc>
                <a:spcPts val="2921"/>
              </a:lnSpc>
              <a:buFont typeface="Arial"/>
              <a:buChar char="•"/>
            </a:pPr>
            <a:r>
              <a:rPr lang="en-US" sz="2300">
                <a:solidFill>
                  <a:srgbClr val="365B6D"/>
                </a:solidFill>
                <a:latin typeface="Glacial Indifference"/>
                <a:ea typeface="Glacial Indifference"/>
                <a:cs typeface="Glacial Indifference"/>
                <a:sym typeface="Glacial Indifference"/>
              </a:rPr>
              <a:t>Este fragmento gestiona el inicio de sesión del usuario.</a:t>
            </a:r>
            <a:r>
              <a:rPr lang="en-US" sz="2300">
                <a:solidFill>
                  <a:srgbClr val="365B6D"/>
                </a:solidFill>
                <a:latin typeface="Glacial Indifference"/>
                <a:ea typeface="Glacial Indifference"/>
                <a:cs typeface="Glacial Indifference"/>
                <a:sym typeface="Glacial Indifference"/>
              </a:rPr>
              <a:t> C</a:t>
            </a:r>
            <a:r>
              <a:rPr lang="en-US" sz="2300">
                <a:solidFill>
                  <a:srgbClr val="365B6D"/>
                </a:solidFill>
                <a:latin typeface="Glacial Indifference"/>
                <a:ea typeface="Glacial Indifference"/>
                <a:cs typeface="Glacial Indifference"/>
                <a:sym typeface="Glacial Indifference"/>
              </a:rPr>
              <a:t>uando se envía el formulario de login, toma el correo y la contraseña, los envía a la API y, si las credenciales son correctas, guarda el usuario y el token en localStorage. Si el usuario es admin, lo redirige al panel de administración y muestra un mensaje de bienvenida. Si ocurre un error, muestra el mensaje correspondiente en la interfaz.</a:t>
            </a:r>
          </a:p>
          <a:p>
            <a:pPr algn="ctr">
              <a:lnSpc>
                <a:spcPts val="2921"/>
              </a:lnSpc>
              <a:spcBef>
                <a:spcPct val="0"/>
              </a:spcBef>
            </a:pPr>
          </a:p>
        </p:txBody>
      </p:sp>
      <p:sp>
        <p:nvSpPr>
          <p:cNvPr name="TextBox 5" id="5"/>
          <p:cNvSpPr txBox="true"/>
          <p:nvPr/>
        </p:nvSpPr>
        <p:spPr>
          <a:xfrm rot="0">
            <a:off x="11330873" y="6589931"/>
            <a:ext cx="6225816" cy="2903728"/>
          </a:xfrm>
          <a:prstGeom prst="rect">
            <a:avLst/>
          </a:prstGeom>
        </p:spPr>
        <p:txBody>
          <a:bodyPr anchor="t" rtlCol="false" tIns="0" lIns="0" bIns="0" rIns="0">
            <a:spAutoFit/>
          </a:bodyPr>
          <a:lstStyle/>
          <a:p>
            <a:pPr algn="l" marL="496571" indent="-248285" lvl="1">
              <a:lnSpc>
                <a:spcPts val="2921"/>
              </a:lnSpc>
              <a:buFont typeface="Arial"/>
              <a:buChar char="•"/>
            </a:pPr>
            <a:r>
              <a:rPr lang="en-US" sz="2300">
                <a:solidFill>
                  <a:srgbClr val="365B6D"/>
                </a:solidFill>
                <a:latin typeface="Glacial Indifference"/>
                <a:ea typeface="Glacial Indifference"/>
                <a:cs typeface="Glacial Indifference"/>
                <a:sym typeface="Glacial Indifference"/>
              </a:rPr>
              <a:t>Esta parte del código obtiene las referencias a los elementos HTML necesarios para mostrar y gestionar el carrito de compras (productos, icono, modal, botones, etc.). Tambien carga el estado actual del carrito desde localStorage (si existe) o lo inicializa vacío, y muestra en consola el contenido del carrito para fines de depuración.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Freeform 2" id="2"/>
          <p:cNvSpPr/>
          <p:nvPr/>
        </p:nvSpPr>
        <p:spPr>
          <a:xfrm flipH="false" flipV="false" rot="0">
            <a:off x="360187" y="3221238"/>
            <a:ext cx="8197096" cy="5825403"/>
          </a:xfrm>
          <a:custGeom>
            <a:avLst/>
            <a:gdLst/>
            <a:ahLst/>
            <a:cxnLst/>
            <a:rect r="r" b="b" t="t" l="l"/>
            <a:pathLst>
              <a:path h="5825403" w="8197096">
                <a:moveTo>
                  <a:pt x="0" y="0"/>
                </a:moveTo>
                <a:lnTo>
                  <a:pt x="8197096" y="0"/>
                </a:lnTo>
                <a:lnTo>
                  <a:pt x="8197096" y="5825403"/>
                </a:lnTo>
                <a:lnTo>
                  <a:pt x="0" y="5825403"/>
                </a:lnTo>
                <a:lnTo>
                  <a:pt x="0" y="0"/>
                </a:lnTo>
                <a:close/>
              </a:path>
            </a:pathLst>
          </a:custGeom>
          <a:blipFill>
            <a:blip r:embed="rId2"/>
            <a:stretch>
              <a:fillRect l="0" t="0" r="0" b="0"/>
            </a:stretch>
          </a:blipFill>
        </p:spPr>
      </p:sp>
      <p:sp>
        <p:nvSpPr>
          <p:cNvPr name="TextBox 3" id="3"/>
          <p:cNvSpPr txBox="true"/>
          <p:nvPr/>
        </p:nvSpPr>
        <p:spPr>
          <a:xfrm rot="0">
            <a:off x="8557283" y="3677349"/>
            <a:ext cx="9730717" cy="2903728"/>
          </a:xfrm>
          <a:prstGeom prst="rect">
            <a:avLst/>
          </a:prstGeom>
        </p:spPr>
        <p:txBody>
          <a:bodyPr anchor="t" rtlCol="false" tIns="0" lIns="0" bIns="0" rIns="0">
            <a:spAutoFit/>
          </a:bodyPr>
          <a:lstStyle/>
          <a:p>
            <a:pPr algn="l" marL="496571" indent="-248285" lvl="1">
              <a:lnSpc>
                <a:spcPts val="2921"/>
              </a:lnSpc>
              <a:buFont typeface="Arial"/>
              <a:buChar char="•"/>
            </a:pPr>
            <a:r>
              <a:rPr lang="en-US" sz="2300">
                <a:solidFill>
                  <a:srgbClr val="365B6D"/>
                </a:solidFill>
                <a:latin typeface="Glacial Indifference"/>
                <a:ea typeface="Glacial Indifference"/>
                <a:cs typeface="Glacial Indifference"/>
                <a:sym typeface="Glacial Indifference"/>
              </a:rPr>
              <a:t>Esta parte del código se encarga de mostrar los</a:t>
            </a:r>
            <a:r>
              <a:rPr lang="en-US" sz="2300">
                <a:solidFill>
                  <a:srgbClr val="365B6D"/>
                </a:solidFill>
                <a:latin typeface="Glacial Indifference"/>
                <a:ea typeface="Glacial Indifference"/>
                <a:cs typeface="Glacial Indifference"/>
                <a:sym typeface="Glacial Indifference"/>
              </a:rPr>
              <a:t> prod</a:t>
            </a:r>
            <a:r>
              <a:rPr lang="en-US" sz="2300">
                <a:solidFill>
                  <a:srgbClr val="365B6D"/>
                </a:solidFill>
                <a:latin typeface="Glacial Indifference"/>
                <a:ea typeface="Glacial Indifference"/>
                <a:cs typeface="Glacial Indifference"/>
                <a:sym typeface="Glacial Indifference"/>
              </a:rPr>
              <a:t>uctos obtenidos desde la API en la página. Por cada producto, crea un bloque con su nombre, precio, stock y un botón para agregarlo al carrito. Si no hay productos, muestra un mensaje. Además, gestiona el carrito de compras: permite agregar productos (respetando el stock), guardar el carrito en localStorage, actualizar el contador de productos, mostrar el contenido del carrito en un modal, eliminar productos, vaciar el carrito y realizar la compra enviando los datos al backend.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Freeform 2" id="2"/>
          <p:cNvSpPr/>
          <p:nvPr/>
        </p:nvSpPr>
        <p:spPr>
          <a:xfrm flipH="false" flipV="false" rot="0">
            <a:off x="742182" y="3330095"/>
            <a:ext cx="7815101" cy="6375188"/>
          </a:xfrm>
          <a:custGeom>
            <a:avLst/>
            <a:gdLst/>
            <a:ahLst/>
            <a:cxnLst/>
            <a:rect r="r" b="b" t="t" l="l"/>
            <a:pathLst>
              <a:path h="6375188" w="7815101">
                <a:moveTo>
                  <a:pt x="0" y="0"/>
                </a:moveTo>
                <a:lnTo>
                  <a:pt x="7815101" y="0"/>
                </a:lnTo>
                <a:lnTo>
                  <a:pt x="7815101" y="6375189"/>
                </a:lnTo>
                <a:lnTo>
                  <a:pt x="0" y="6375189"/>
                </a:lnTo>
                <a:lnTo>
                  <a:pt x="0" y="0"/>
                </a:lnTo>
                <a:close/>
              </a:path>
            </a:pathLst>
          </a:custGeom>
          <a:blipFill>
            <a:blip r:embed="rId2"/>
            <a:stretch>
              <a:fillRect l="0" t="0" r="0" b="0"/>
            </a:stretch>
          </a:blipFill>
        </p:spPr>
      </p:sp>
      <p:sp>
        <p:nvSpPr>
          <p:cNvPr name="TextBox 3" id="3"/>
          <p:cNvSpPr txBox="true"/>
          <p:nvPr/>
        </p:nvSpPr>
        <p:spPr>
          <a:xfrm rot="0">
            <a:off x="8408276" y="5413488"/>
            <a:ext cx="9730717" cy="2179828"/>
          </a:xfrm>
          <a:prstGeom prst="rect">
            <a:avLst/>
          </a:prstGeom>
        </p:spPr>
        <p:txBody>
          <a:bodyPr anchor="t" rtlCol="false" tIns="0" lIns="0" bIns="0" rIns="0">
            <a:spAutoFit/>
          </a:bodyPr>
          <a:lstStyle/>
          <a:p>
            <a:pPr algn="l" marL="496571" indent="-248285" lvl="1">
              <a:lnSpc>
                <a:spcPts val="2921"/>
              </a:lnSpc>
              <a:buFont typeface="Arial"/>
              <a:buChar char="•"/>
            </a:pPr>
            <a:r>
              <a:rPr lang="en-US" sz="2300">
                <a:solidFill>
                  <a:srgbClr val="365B6D"/>
                </a:solidFill>
                <a:latin typeface="Glacial Indifference"/>
                <a:ea typeface="Glacial Indifference"/>
                <a:cs typeface="Glacial Indifference"/>
                <a:sym typeface="Glacial Indifference"/>
              </a:rPr>
              <a:t>Esta sección permite filtrar los</a:t>
            </a:r>
            <a:r>
              <a:rPr lang="en-US" sz="2300">
                <a:solidFill>
                  <a:srgbClr val="365B6D"/>
                </a:solidFill>
                <a:latin typeface="Glacial Indifference"/>
                <a:ea typeface="Glacial Indifference"/>
                <a:cs typeface="Glacial Indifference"/>
                <a:sym typeface="Glacial Indifference"/>
              </a:rPr>
              <a:t> prod</a:t>
            </a:r>
            <a:r>
              <a:rPr lang="en-US" sz="2300">
                <a:solidFill>
                  <a:srgbClr val="365B6D"/>
                </a:solidFill>
                <a:latin typeface="Glacial Indifference"/>
                <a:ea typeface="Glacial Indifference"/>
                <a:cs typeface="Glacial Indifference"/>
                <a:sym typeface="Glacial Indifference"/>
              </a:rPr>
              <a:t>uctos mostrados en la tienda según el texto buscado, la categoría seleccionada y el rango de precio. Primero, obtiene los productos desde la API y los muestra en pantalla. Luego, cada vez que el usuario escribe en la búsqueda o cambia los filtros, se actualiza la lista de productos visibles aplicando lo seleccionado. Cada producto mostrado incluye un botón para agregarlo al carrito.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1EC"/>
        </a:solidFill>
      </p:bgPr>
    </p:bg>
    <p:spTree>
      <p:nvGrpSpPr>
        <p:cNvPr id="1" name=""/>
        <p:cNvGrpSpPr/>
        <p:nvPr/>
      </p:nvGrpSpPr>
      <p:grpSpPr>
        <a:xfrm>
          <a:off x="0" y="0"/>
          <a:ext cx="0" cy="0"/>
          <a:chOff x="0" y="0"/>
          <a:chExt cx="0" cy="0"/>
        </a:xfrm>
      </p:grpSpPr>
      <p:sp>
        <p:nvSpPr>
          <p:cNvPr name="Freeform 2" id="2"/>
          <p:cNvSpPr/>
          <p:nvPr/>
        </p:nvSpPr>
        <p:spPr>
          <a:xfrm flipH="false" flipV="false" rot="0">
            <a:off x="9778817" y="2457802"/>
            <a:ext cx="8047035" cy="5371396"/>
          </a:xfrm>
          <a:custGeom>
            <a:avLst/>
            <a:gdLst/>
            <a:ahLst/>
            <a:cxnLst/>
            <a:rect r="r" b="b" t="t" l="l"/>
            <a:pathLst>
              <a:path h="5371396" w="8047035">
                <a:moveTo>
                  <a:pt x="0" y="0"/>
                </a:moveTo>
                <a:lnTo>
                  <a:pt x="8047035" y="0"/>
                </a:lnTo>
                <a:lnTo>
                  <a:pt x="8047035" y="5371396"/>
                </a:lnTo>
                <a:lnTo>
                  <a:pt x="0" y="5371396"/>
                </a:lnTo>
                <a:lnTo>
                  <a:pt x="0" y="0"/>
                </a:lnTo>
                <a:close/>
              </a:path>
            </a:pathLst>
          </a:custGeom>
          <a:blipFill>
            <a:blip r:embed="rId2"/>
            <a:stretch>
              <a:fillRect l="0" t="0" r="0" b="0"/>
            </a:stretch>
          </a:blipFill>
        </p:spPr>
      </p:sp>
      <p:sp>
        <p:nvSpPr>
          <p:cNvPr name="TextBox 3" id="3"/>
          <p:cNvSpPr txBox="true"/>
          <p:nvPr/>
        </p:nvSpPr>
        <p:spPr>
          <a:xfrm rot="0">
            <a:off x="730532" y="574472"/>
            <a:ext cx="9291139" cy="883539"/>
          </a:xfrm>
          <a:prstGeom prst="rect">
            <a:avLst/>
          </a:prstGeom>
        </p:spPr>
        <p:txBody>
          <a:bodyPr anchor="t" rtlCol="false" tIns="0" lIns="0" bIns="0" rIns="0">
            <a:spAutoFit/>
          </a:bodyPr>
          <a:lstStyle/>
          <a:p>
            <a:pPr algn="l" marL="0" indent="0" lvl="0">
              <a:lnSpc>
                <a:spcPts val="6408"/>
              </a:lnSpc>
              <a:spcBef>
                <a:spcPct val="0"/>
              </a:spcBef>
            </a:pPr>
            <a:r>
              <a:rPr lang="en-US" b="true" sz="7200">
                <a:solidFill>
                  <a:srgbClr val="365B6D"/>
                </a:solidFill>
                <a:latin typeface="Monterchi Serif Bold"/>
                <a:ea typeface="Monterchi Serif Bold"/>
                <a:cs typeface="Monterchi Serif Bold"/>
                <a:sym typeface="Monterchi Serif Bold"/>
              </a:rPr>
              <a:t>CONCLUSIÓN</a:t>
            </a:r>
          </a:p>
        </p:txBody>
      </p:sp>
      <p:sp>
        <p:nvSpPr>
          <p:cNvPr name="TextBox 4" id="4"/>
          <p:cNvSpPr txBox="true"/>
          <p:nvPr/>
        </p:nvSpPr>
        <p:spPr>
          <a:xfrm rot="0">
            <a:off x="730532" y="1799429"/>
            <a:ext cx="8288902" cy="7845883"/>
          </a:xfrm>
          <a:prstGeom prst="rect">
            <a:avLst/>
          </a:prstGeom>
        </p:spPr>
        <p:txBody>
          <a:bodyPr anchor="t" rtlCol="false" tIns="0" lIns="0" bIns="0" rIns="0">
            <a:spAutoFit/>
          </a:bodyPr>
          <a:lstStyle/>
          <a:p>
            <a:pPr algn="just">
              <a:lnSpc>
                <a:spcPts val="3723"/>
              </a:lnSpc>
              <a:spcBef>
                <a:spcPct val="0"/>
              </a:spcBef>
            </a:pPr>
            <a:r>
              <a:rPr lang="en-US" sz="2931">
                <a:solidFill>
                  <a:srgbClr val="365B6D"/>
                </a:solidFill>
                <a:latin typeface="Glacial Indifference"/>
                <a:ea typeface="Glacial Indifference"/>
                <a:cs typeface="Glacial Indifference"/>
                <a:sym typeface="Glacial Indifference"/>
              </a:rPr>
              <a:t>El proyecto VerdeVital ha logrado desarrollar un sistema de gestión de pedidos y productos totalmente funcional, integrando autenticación de usuarios, administración de inventario y procesamiento de pedidos. Gracias a la implementación de SQLite, Express y Node.js, el backend ahora gestiona pedidos de manera organizada, registrando cada producto comprado y asegurando la actualización automática del stock.</a:t>
            </a:r>
          </a:p>
          <a:p>
            <a:pPr algn="just">
              <a:lnSpc>
                <a:spcPts val="3723"/>
              </a:lnSpc>
              <a:spcBef>
                <a:spcPct val="0"/>
              </a:spcBef>
            </a:pPr>
            <a:r>
              <a:rPr lang="en-US" sz="2931">
                <a:solidFill>
                  <a:srgbClr val="365B6D"/>
                </a:solidFill>
                <a:latin typeface="Glacial Indifference"/>
                <a:ea typeface="Glacial Indifference"/>
                <a:cs typeface="Glacial Indifference"/>
                <a:sym typeface="Glacial Indifference"/>
              </a:rPr>
              <a:t>Además, la integración con Telegram permite notificaciones en tiempo real, mejorando la administración de ventas. Con estos ajustes, el sistema es más escalable y seguro, con un flujo de compra optimizado y mejor adaptado a la estructura de la base de datos.</a:t>
            </a:r>
          </a:p>
          <a:p>
            <a:pPr algn="just">
              <a:lnSpc>
                <a:spcPts val="3723"/>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DAGpQiiuqe0</dc:identifier>
  <dcterms:modified xsi:type="dcterms:W3CDTF">2011-08-01T06:04:30Z</dcterms:modified>
  <cp:revision>1</cp:revision>
  <dc:title>VerdeVital</dc:title>
</cp:coreProperties>
</file>