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Open Sans Bold" charset="1" panose="020B0806030504020204"/>
      <p:regular r:id="rId21"/>
    </p:embeddedFont>
    <p:embeddedFont>
      <p:font typeface="Open Sans Ultra-Bold" charset="1" panose="00000000000000000000"/>
      <p:regular r:id="rId22"/>
    </p:embeddedFont>
    <p:embeddedFont>
      <p:font typeface="Roboto Bold" charset="1" panose="02000000000000000000"/>
      <p:regular r:id="rId23"/>
    </p:embeddedFont>
    <p:embeddedFont>
      <p:font typeface="Roboto" charset="1" panose="02000000000000000000"/>
      <p:regular r:id="rId24"/>
    </p:embeddedFont>
    <p:embeddedFont>
      <p:font typeface="Roboto Mono Bold" charset="1" panose="00000000000000000000"/>
      <p:regular r:id="rId25"/>
    </p:embeddedFont>
    <p:embeddedFont>
      <p:font typeface="Roboto Mono" charset="1" panose="00000000000000000000"/>
      <p:regular r:id="rId26"/>
    </p:embeddedFont>
    <p:embeddedFont>
      <p:font typeface="Neue Machina Ultra-Bold" charset="1" panose="000009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16.png" Type="http://schemas.openxmlformats.org/officeDocument/2006/relationships/image"/><Relationship Id="rId5" Target="../media/image17.jpeg" Type="http://schemas.openxmlformats.org/officeDocument/2006/relationships/image"/><Relationship Id="rId6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97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62704" y="8417796"/>
            <a:ext cx="2132909" cy="1118666"/>
          </a:xfrm>
          <a:custGeom>
            <a:avLst/>
            <a:gdLst/>
            <a:ahLst/>
            <a:cxnLst/>
            <a:rect r="r" b="b" t="t" l="l"/>
            <a:pathLst>
              <a:path h="1118666" w="2132909">
                <a:moveTo>
                  <a:pt x="0" y="0"/>
                </a:moveTo>
                <a:lnTo>
                  <a:pt x="2132909" y="0"/>
                </a:lnTo>
                <a:lnTo>
                  <a:pt x="2132909" y="1118666"/>
                </a:lnTo>
                <a:lnTo>
                  <a:pt x="0" y="11186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0678" t="-12154" r="-9561" b="-24308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028700" y="6513516"/>
            <a:ext cx="1623060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432922" y="8341972"/>
            <a:ext cx="2564436" cy="1300384"/>
          </a:xfrm>
          <a:custGeom>
            <a:avLst/>
            <a:gdLst/>
            <a:ahLst/>
            <a:cxnLst/>
            <a:rect r="r" b="b" t="t" l="l"/>
            <a:pathLst>
              <a:path h="1300384" w="2564436">
                <a:moveTo>
                  <a:pt x="0" y="0"/>
                </a:moveTo>
                <a:lnTo>
                  <a:pt x="2564436" y="0"/>
                </a:lnTo>
                <a:lnTo>
                  <a:pt x="2564436" y="1300384"/>
                </a:lnTo>
                <a:lnTo>
                  <a:pt x="0" y="13003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518" r="-5633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47750" y="3699662"/>
            <a:ext cx="15464346" cy="241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39"/>
              </a:lnSpc>
            </a:pPr>
            <a:r>
              <a:rPr lang="en-US" sz="6956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Gestão da Jornada dos Projetos de Pesquisa do IFPE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817540"/>
            <a:ext cx="2979420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KICK-OFF</a:t>
            </a:r>
          </a:p>
          <a:p>
            <a:pPr algn="ctr">
              <a:lnSpc>
                <a:spcPts val="7279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467143" y="8311902"/>
            <a:ext cx="2625776" cy="1254629"/>
          </a:xfrm>
          <a:custGeom>
            <a:avLst/>
            <a:gdLst/>
            <a:ahLst/>
            <a:cxnLst/>
            <a:rect r="r" b="b" t="t" l="l"/>
            <a:pathLst>
              <a:path h="1254629" w="2625776">
                <a:moveTo>
                  <a:pt x="0" y="0"/>
                </a:moveTo>
                <a:lnTo>
                  <a:pt x="2625776" y="0"/>
                </a:lnTo>
                <a:lnTo>
                  <a:pt x="2625776" y="1254629"/>
                </a:lnTo>
                <a:lnTo>
                  <a:pt x="0" y="1254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767" t="0" r="-87379" b="-21673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48538" y="355038"/>
            <a:ext cx="3363233" cy="1001963"/>
          </a:xfrm>
          <a:custGeom>
            <a:avLst/>
            <a:gdLst/>
            <a:ahLst/>
            <a:cxnLst/>
            <a:rect r="r" b="b" t="t" l="l"/>
            <a:pathLst>
              <a:path h="1001963" w="3363233">
                <a:moveTo>
                  <a:pt x="0" y="0"/>
                </a:moveTo>
                <a:lnTo>
                  <a:pt x="3363234" y="0"/>
                </a:lnTo>
                <a:lnTo>
                  <a:pt x="3363234" y="1001963"/>
                </a:lnTo>
                <a:lnTo>
                  <a:pt x="0" y="10019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33535" y="355038"/>
            <a:ext cx="1138644" cy="978669"/>
          </a:xfrm>
          <a:custGeom>
            <a:avLst/>
            <a:gdLst/>
            <a:ahLst/>
            <a:cxnLst/>
            <a:rect r="r" b="b" t="t" l="l"/>
            <a:pathLst>
              <a:path h="978669" w="1138644">
                <a:moveTo>
                  <a:pt x="0" y="0"/>
                </a:moveTo>
                <a:lnTo>
                  <a:pt x="1138644" y="0"/>
                </a:lnTo>
                <a:lnTo>
                  <a:pt x="1138644" y="978669"/>
                </a:lnTo>
                <a:lnTo>
                  <a:pt x="0" y="9786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23925"/>
            <a:ext cx="4917281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DB1E2F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Público Alvo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</p:txBody>
      </p:sp>
      <p:sp>
        <p:nvSpPr>
          <p:cNvPr name="AutoShape 5" id="5"/>
          <p:cNvSpPr/>
          <p:nvPr/>
        </p:nvSpPr>
        <p:spPr>
          <a:xfrm flipV="true">
            <a:off x="1028700" y="1787413"/>
            <a:ext cx="4917281" cy="19050"/>
          </a:xfrm>
          <a:prstGeom prst="line">
            <a:avLst/>
          </a:prstGeom>
          <a:ln cap="flat" w="38100">
            <a:solidFill>
              <a:srgbClr val="3697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2688359" y="7321155"/>
            <a:ext cx="4514499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Alunos participantes dos Programas de 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Pesquisa do IFPE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2520943" y="3440612"/>
            <a:ext cx="4738357" cy="3937902"/>
            <a:chOff x="0" y="0"/>
            <a:chExt cx="6317809" cy="525053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17809" cy="3790686"/>
            </a:xfrm>
            <a:custGeom>
              <a:avLst/>
              <a:gdLst/>
              <a:ahLst/>
              <a:cxnLst/>
              <a:rect r="r" b="b" t="t" l="l"/>
              <a:pathLst>
                <a:path h="3790686" w="6317809">
                  <a:moveTo>
                    <a:pt x="0" y="0"/>
                  </a:moveTo>
                  <a:lnTo>
                    <a:pt x="6317809" y="0"/>
                  </a:lnTo>
                  <a:lnTo>
                    <a:pt x="6317809" y="3790686"/>
                  </a:lnTo>
                  <a:lnTo>
                    <a:pt x="0" y="37906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2436089" y="4157066"/>
              <a:ext cx="1438254" cy="1093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Alunos </a:t>
              </a:r>
            </a:p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137267" y="7232666"/>
            <a:ext cx="4284762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Servidores da PROPESQ 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responsáveis por planejar e organizar 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atividades e políticas de pesquisa.  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3440612"/>
            <a:ext cx="4501895" cy="3518802"/>
            <a:chOff x="0" y="0"/>
            <a:chExt cx="6002527" cy="469173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002527" cy="3790686"/>
            </a:xfrm>
            <a:custGeom>
              <a:avLst/>
              <a:gdLst/>
              <a:ahLst/>
              <a:cxnLst/>
              <a:rect r="r" b="b" t="t" l="l"/>
              <a:pathLst>
                <a:path h="3790686" w="6002527">
                  <a:moveTo>
                    <a:pt x="0" y="0"/>
                  </a:moveTo>
                  <a:lnTo>
                    <a:pt x="6002527" y="0"/>
                  </a:lnTo>
                  <a:lnTo>
                    <a:pt x="6002527" y="3790686"/>
                  </a:lnTo>
                  <a:lnTo>
                    <a:pt x="0" y="37906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5073" t="0" r="-5073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1906306" y="4157066"/>
              <a:ext cx="1977520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Servidores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397935" y="7223141"/>
            <a:ext cx="5492130" cy="1063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Professores são responsáveis por 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coordenarem os projetos, submissão dos alunos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 envio dos artefatos do plano de atividades.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006251" y="3440612"/>
            <a:ext cx="4275498" cy="3937902"/>
            <a:chOff x="0" y="0"/>
            <a:chExt cx="5700664" cy="525053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700664" cy="3790686"/>
            </a:xfrm>
            <a:custGeom>
              <a:avLst/>
              <a:gdLst/>
              <a:ahLst/>
              <a:cxnLst/>
              <a:rect r="r" b="b" t="t" l="l"/>
              <a:pathLst>
                <a:path h="3790686" w="5700664">
                  <a:moveTo>
                    <a:pt x="0" y="0"/>
                  </a:moveTo>
                  <a:lnTo>
                    <a:pt x="5700664" y="0"/>
                  </a:lnTo>
                  <a:lnTo>
                    <a:pt x="5700664" y="3790686"/>
                  </a:lnTo>
                  <a:lnTo>
                    <a:pt x="0" y="37906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1680821" y="4157066"/>
              <a:ext cx="2339023" cy="1093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Professores </a:t>
              </a:r>
            </a:p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  <p:transition spd="slow">
    <p:cover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48538" y="355038"/>
            <a:ext cx="3363233" cy="1001963"/>
          </a:xfrm>
          <a:custGeom>
            <a:avLst/>
            <a:gdLst/>
            <a:ahLst/>
            <a:cxnLst/>
            <a:rect r="r" b="b" t="t" l="l"/>
            <a:pathLst>
              <a:path h="1001963" w="3363233">
                <a:moveTo>
                  <a:pt x="0" y="0"/>
                </a:moveTo>
                <a:lnTo>
                  <a:pt x="3363234" y="0"/>
                </a:lnTo>
                <a:lnTo>
                  <a:pt x="3363234" y="1001963"/>
                </a:lnTo>
                <a:lnTo>
                  <a:pt x="0" y="10019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33535" y="355038"/>
            <a:ext cx="1138644" cy="978669"/>
          </a:xfrm>
          <a:custGeom>
            <a:avLst/>
            <a:gdLst/>
            <a:ahLst/>
            <a:cxnLst/>
            <a:rect r="r" b="b" t="t" l="l"/>
            <a:pathLst>
              <a:path h="978669" w="1138644">
                <a:moveTo>
                  <a:pt x="0" y="0"/>
                </a:moveTo>
                <a:lnTo>
                  <a:pt x="1138644" y="0"/>
                </a:lnTo>
                <a:lnTo>
                  <a:pt x="1138644" y="978669"/>
                </a:lnTo>
                <a:lnTo>
                  <a:pt x="0" y="9786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62025"/>
            <a:ext cx="1011055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DB1E2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Relevância do Problema</a:t>
            </a:r>
          </a:p>
        </p:txBody>
      </p:sp>
      <p:sp>
        <p:nvSpPr>
          <p:cNvPr name="AutoShape 5" id="5"/>
          <p:cNvSpPr/>
          <p:nvPr/>
        </p:nvSpPr>
        <p:spPr>
          <a:xfrm>
            <a:off x="1028700" y="1806463"/>
            <a:ext cx="8632823" cy="0"/>
          </a:xfrm>
          <a:prstGeom prst="line">
            <a:avLst/>
          </a:prstGeom>
          <a:ln cap="flat" w="38100">
            <a:solidFill>
              <a:srgbClr val="3697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602912" y="2279558"/>
            <a:ext cx="17082176" cy="712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6355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 problema possui </a:t>
            </a:r>
            <a:r>
              <a:rPr lang="en-US" sz="27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alta relevância</a:t>
            </a: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algn="just" marL="604519" indent="-302260" lvl="1">
              <a:lnSpc>
                <a:spcPts val="6355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Desorganização</a:t>
            </a: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dos artefatos;</a:t>
            </a:r>
          </a:p>
          <a:p>
            <a:pPr algn="just" marL="604519" indent="-302260" lvl="1">
              <a:lnSpc>
                <a:spcPts val="6355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Altas demandas</a:t>
            </a: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dos órgãos de controle;</a:t>
            </a:r>
          </a:p>
          <a:p>
            <a:pPr algn="just" marL="604519" indent="-302260" lvl="1">
              <a:lnSpc>
                <a:spcPts val="6355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Sobrecarga para o profissional direcionado à área;</a:t>
            </a:r>
          </a:p>
          <a:p>
            <a:pPr algn="just" marL="604519" indent="-302260" lvl="1">
              <a:lnSpc>
                <a:spcPts val="6355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Dada a quantidade de editais abertos e a variedade de projetos submetidos e aprovados, </a:t>
            </a:r>
            <a:r>
              <a:rPr lang="en-US" sz="27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sem um padrão estabelecido</a:t>
            </a: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para essas aberturas, a profissional responsável pela gestão dos projetos, Jaqueline, </a:t>
            </a:r>
            <a:r>
              <a:rPr lang="en-US" sz="27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necessita manter o controle de todos os projetos</a:t>
            </a: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incluindo os de graduação, técnico e pós-graduação. Atualmente, esse</a:t>
            </a:r>
            <a:r>
              <a:rPr lang="en-US" sz="27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gerenciamento é realizado de forma manual</a:t>
            </a: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com base no plano de atividades;</a:t>
            </a:r>
          </a:p>
        </p:txBody>
      </p:sp>
    </p:spTree>
  </p:cSld>
  <p:clrMapOvr>
    <a:masterClrMapping/>
  </p:clrMapOvr>
  <p:transition spd="slow">
    <p:cover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48538" y="355038"/>
            <a:ext cx="3363233" cy="1001963"/>
          </a:xfrm>
          <a:custGeom>
            <a:avLst/>
            <a:gdLst/>
            <a:ahLst/>
            <a:cxnLst/>
            <a:rect r="r" b="b" t="t" l="l"/>
            <a:pathLst>
              <a:path h="1001963" w="3363233">
                <a:moveTo>
                  <a:pt x="0" y="0"/>
                </a:moveTo>
                <a:lnTo>
                  <a:pt x="3363234" y="0"/>
                </a:lnTo>
                <a:lnTo>
                  <a:pt x="3363234" y="1001963"/>
                </a:lnTo>
                <a:lnTo>
                  <a:pt x="0" y="10019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33535" y="355038"/>
            <a:ext cx="1138644" cy="978669"/>
          </a:xfrm>
          <a:custGeom>
            <a:avLst/>
            <a:gdLst/>
            <a:ahLst/>
            <a:cxnLst/>
            <a:rect r="r" b="b" t="t" l="l"/>
            <a:pathLst>
              <a:path h="978669" w="1138644">
                <a:moveTo>
                  <a:pt x="0" y="0"/>
                </a:moveTo>
                <a:lnTo>
                  <a:pt x="1138644" y="0"/>
                </a:lnTo>
                <a:lnTo>
                  <a:pt x="1138644" y="978669"/>
                </a:lnTo>
                <a:lnTo>
                  <a:pt x="0" y="9786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504872" y="4255266"/>
            <a:ext cx="7278256" cy="888345"/>
            <a:chOff x="0" y="0"/>
            <a:chExt cx="9704342" cy="118446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04775"/>
              <a:ext cx="9704342" cy="1116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DB1E2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Possível solução </a:t>
              </a:r>
            </a:p>
          </p:txBody>
        </p:sp>
        <p:sp>
          <p:nvSpPr>
            <p:cNvPr name="AutoShape 6" id="6"/>
            <p:cNvSpPr/>
            <p:nvPr/>
          </p:nvSpPr>
          <p:spPr>
            <a:xfrm>
              <a:off x="0" y="1159060"/>
              <a:ext cx="9704342" cy="0"/>
            </a:xfrm>
            <a:prstGeom prst="line">
              <a:avLst/>
            </a:prstGeom>
            <a:ln cap="flat" w="50800">
              <a:solidFill>
                <a:srgbClr val="36973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  <p:transition spd="slow">
    <p:cover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48538" y="355038"/>
            <a:ext cx="3363233" cy="1001963"/>
          </a:xfrm>
          <a:custGeom>
            <a:avLst/>
            <a:gdLst/>
            <a:ahLst/>
            <a:cxnLst/>
            <a:rect r="r" b="b" t="t" l="l"/>
            <a:pathLst>
              <a:path h="1001963" w="3363233">
                <a:moveTo>
                  <a:pt x="0" y="0"/>
                </a:moveTo>
                <a:lnTo>
                  <a:pt x="3363234" y="0"/>
                </a:lnTo>
                <a:lnTo>
                  <a:pt x="3363234" y="1001963"/>
                </a:lnTo>
                <a:lnTo>
                  <a:pt x="0" y="10019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33535" y="355038"/>
            <a:ext cx="1138644" cy="978669"/>
          </a:xfrm>
          <a:custGeom>
            <a:avLst/>
            <a:gdLst/>
            <a:ahLst/>
            <a:cxnLst/>
            <a:rect r="r" b="b" t="t" l="l"/>
            <a:pathLst>
              <a:path h="978669" w="1138644">
                <a:moveTo>
                  <a:pt x="0" y="0"/>
                </a:moveTo>
                <a:lnTo>
                  <a:pt x="1138644" y="0"/>
                </a:lnTo>
                <a:lnTo>
                  <a:pt x="1138644" y="978669"/>
                </a:lnTo>
                <a:lnTo>
                  <a:pt x="0" y="9786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47750"/>
            <a:ext cx="7278256" cy="888234"/>
            <a:chOff x="0" y="0"/>
            <a:chExt cx="9704342" cy="118431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04775"/>
              <a:ext cx="9704342" cy="1116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DB1E2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Organização da Equipe</a:t>
              </a:r>
            </a:p>
          </p:txBody>
        </p:sp>
        <p:sp>
          <p:nvSpPr>
            <p:cNvPr name="AutoShape 6" id="6"/>
            <p:cNvSpPr/>
            <p:nvPr/>
          </p:nvSpPr>
          <p:spPr>
            <a:xfrm>
              <a:off x="0" y="1158911"/>
              <a:ext cx="9704342" cy="0"/>
            </a:xfrm>
            <a:prstGeom prst="line">
              <a:avLst/>
            </a:prstGeom>
            <a:ln cap="flat" w="50800">
              <a:solidFill>
                <a:srgbClr val="36973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2569417"/>
            <a:ext cx="16174157" cy="5979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68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Metodologia de gerenciamento de projetos usada pela equipe: </a:t>
            </a:r>
            <a:r>
              <a:rPr lang="en-US" sz="30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SCRUM adaptado</a:t>
            </a: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; </a:t>
            </a:r>
          </a:p>
          <a:p>
            <a:pPr algn="l" marL="647702" indent="-323851" lvl="1">
              <a:lnSpc>
                <a:spcPts val="68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 reuniões por </a:t>
            </a:r>
            <a:r>
              <a:rPr lang="en-US" sz="30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semana </a:t>
            </a: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 todos os membros da equipe; </a:t>
            </a:r>
          </a:p>
          <a:p>
            <a:pPr algn="l" marL="647702" indent="-323851" lvl="1">
              <a:lnSpc>
                <a:spcPts val="68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Dividir o </a:t>
            </a:r>
            <a:r>
              <a:rPr lang="en-US" sz="30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problema em pequenas atividades</a:t>
            </a: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que resultem em um entregável</a:t>
            </a:r>
            <a:r>
              <a:rPr lang="en-US" sz="30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ao final de cada sprint; </a:t>
            </a:r>
          </a:p>
          <a:p>
            <a:pPr algn="l" marL="647702" indent="-323851" lvl="1">
              <a:lnSpc>
                <a:spcPts val="68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 atividades são realizadas em  times formado por </a:t>
            </a:r>
            <a:r>
              <a:rPr lang="en-US" sz="30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duplas </a:t>
            </a: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 </a:t>
            </a:r>
            <a:r>
              <a:rPr lang="en-US" sz="30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trios</a:t>
            </a: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; </a:t>
            </a:r>
          </a:p>
          <a:p>
            <a:pPr algn="l" marL="647702" indent="-323851" lvl="1">
              <a:lnSpc>
                <a:spcPts val="68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equipe optou por um </a:t>
            </a:r>
            <a:r>
              <a:rPr lang="en-US" sz="30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Gerente de Projeto fixo</a:t>
            </a: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; </a:t>
            </a:r>
          </a:p>
          <a:p>
            <a:pPr algn="l" marL="647702" indent="-323851" lvl="1">
              <a:lnSpc>
                <a:spcPts val="68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equipe pretende manter as ferramentas utilizadas até o momento.</a:t>
            </a:r>
          </a:p>
        </p:txBody>
      </p:sp>
    </p:spTree>
  </p:cSld>
  <p:clrMapOvr>
    <a:masterClrMapping/>
  </p:clrMapOvr>
  <p:transition spd="slow">
    <p:cover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48538" y="355038"/>
            <a:ext cx="3363233" cy="1001963"/>
          </a:xfrm>
          <a:custGeom>
            <a:avLst/>
            <a:gdLst/>
            <a:ahLst/>
            <a:cxnLst/>
            <a:rect r="r" b="b" t="t" l="l"/>
            <a:pathLst>
              <a:path h="1001963" w="3363233">
                <a:moveTo>
                  <a:pt x="0" y="0"/>
                </a:moveTo>
                <a:lnTo>
                  <a:pt x="3363234" y="0"/>
                </a:lnTo>
                <a:lnTo>
                  <a:pt x="3363234" y="1001963"/>
                </a:lnTo>
                <a:lnTo>
                  <a:pt x="0" y="10019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33535" y="355038"/>
            <a:ext cx="1138644" cy="978669"/>
          </a:xfrm>
          <a:custGeom>
            <a:avLst/>
            <a:gdLst/>
            <a:ahLst/>
            <a:cxnLst/>
            <a:rect r="r" b="b" t="t" l="l"/>
            <a:pathLst>
              <a:path h="978669" w="1138644">
                <a:moveTo>
                  <a:pt x="0" y="0"/>
                </a:moveTo>
                <a:lnTo>
                  <a:pt x="1138644" y="0"/>
                </a:lnTo>
                <a:lnTo>
                  <a:pt x="1138644" y="978669"/>
                </a:lnTo>
                <a:lnTo>
                  <a:pt x="0" y="9786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23925"/>
            <a:ext cx="491728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DB1E2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Ferramentas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028700" y="1787413"/>
            <a:ext cx="4917281" cy="19050"/>
          </a:xfrm>
          <a:prstGeom prst="line">
            <a:avLst/>
          </a:prstGeom>
          <a:ln cap="flat" w="38100">
            <a:solidFill>
              <a:srgbClr val="36973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31093" y="3537657"/>
            <a:ext cx="17425814" cy="4318489"/>
            <a:chOff x="0" y="0"/>
            <a:chExt cx="23234419" cy="5757985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17576576" y="0"/>
              <a:ext cx="5657844" cy="5757985"/>
              <a:chOff x="0" y="0"/>
              <a:chExt cx="1056032" cy="107472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056032" cy="1074724"/>
              </a:xfrm>
              <a:custGeom>
                <a:avLst/>
                <a:gdLst/>
                <a:ahLst/>
                <a:cxnLst/>
                <a:rect r="r" b="b" t="t" l="l"/>
                <a:pathLst>
                  <a:path h="1074724" w="1056032">
                    <a:moveTo>
                      <a:pt x="93048" y="0"/>
                    </a:moveTo>
                    <a:lnTo>
                      <a:pt x="962984" y="0"/>
                    </a:lnTo>
                    <a:cubicBezTo>
                      <a:pt x="987662" y="0"/>
                      <a:pt x="1011329" y="9803"/>
                      <a:pt x="1028779" y="27253"/>
                    </a:cubicBezTo>
                    <a:cubicBezTo>
                      <a:pt x="1046229" y="44703"/>
                      <a:pt x="1056032" y="68370"/>
                      <a:pt x="1056032" y="93048"/>
                    </a:cubicBezTo>
                    <a:lnTo>
                      <a:pt x="1056032" y="981676"/>
                    </a:lnTo>
                    <a:cubicBezTo>
                      <a:pt x="1056032" y="1033065"/>
                      <a:pt x="1014373" y="1074724"/>
                      <a:pt x="962984" y="1074724"/>
                    </a:cubicBezTo>
                    <a:lnTo>
                      <a:pt x="93048" y="1074724"/>
                    </a:lnTo>
                    <a:cubicBezTo>
                      <a:pt x="41659" y="1074724"/>
                      <a:pt x="0" y="1033065"/>
                      <a:pt x="0" y="981676"/>
                    </a:cubicBezTo>
                    <a:lnTo>
                      <a:pt x="0" y="93048"/>
                    </a:lnTo>
                    <a:cubicBezTo>
                      <a:pt x="0" y="41659"/>
                      <a:pt x="41659" y="0"/>
                      <a:pt x="93048" y="0"/>
                    </a:cubicBezTo>
                    <a:close/>
                  </a:path>
                </a:pathLst>
              </a:custGeom>
              <a:solidFill>
                <a:srgbClr val="36973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056032" cy="1112824"/>
              </a:xfrm>
              <a:prstGeom prst="rect">
                <a:avLst/>
              </a:prstGeom>
            </p:spPr>
            <p:txBody>
              <a:bodyPr anchor="ctr" rtlCol="false" tIns="53762" lIns="53762" bIns="53762" rIns="53762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19108666" y="301036"/>
              <a:ext cx="2593662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FFFFFF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Whatsapp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7736107" y="1413211"/>
              <a:ext cx="5338780" cy="28363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68"/>
                </a:lnSpc>
              </a:pPr>
              <a:r>
                <a:rPr lang="en-US" sz="2004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Utilizado como ferramenta de comunicação, tanto entre os membros da equipe como com o cliente, para agendamento das reuniões</a:t>
              </a:r>
            </a:p>
          </p:txBody>
        </p:sp>
        <p:grpSp>
          <p:nvGrpSpPr>
            <p:cNvPr name="Group 12" id="12"/>
            <p:cNvGrpSpPr/>
            <p:nvPr/>
          </p:nvGrpSpPr>
          <p:grpSpPr>
            <a:xfrm rot="0">
              <a:off x="0" y="0"/>
              <a:ext cx="5612909" cy="5757985"/>
              <a:chOff x="0" y="0"/>
              <a:chExt cx="1108723" cy="113738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108723" cy="1137380"/>
              </a:xfrm>
              <a:custGeom>
                <a:avLst/>
                <a:gdLst/>
                <a:ahLst/>
                <a:cxnLst/>
                <a:rect r="r" b="b" t="t" l="l"/>
                <a:pathLst>
                  <a:path h="1137380" w="1108723">
                    <a:moveTo>
                      <a:pt x="93793" y="0"/>
                    </a:moveTo>
                    <a:lnTo>
                      <a:pt x="1014930" y="0"/>
                    </a:lnTo>
                    <a:cubicBezTo>
                      <a:pt x="1039805" y="0"/>
                      <a:pt x="1063662" y="9882"/>
                      <a:pt x="1081252" y="27471"/>
                    </a:cubicBezTo>
                    <a:cubicBezTo>
                      <a:pt x="1098841" y="45061"/>
                      <a:pt x="1108723" y="68917"/>
                      <a:pt x="1108723" y="93793"/>
                    </a:cubicBezTo>
                    <a:lnTo>
                      <a:pt x="1108723" y="1043587"/>
                    </a:lnTo>
                    <a:cubicBezTo>
                      <a:pt x="1108723" y="1068462"/>
                      <a:pt x="1098841" y="1092319"/>
                      <a:pt x="1081252" y="1109909"/>
                    </a:cubicBezTo>
                    <a:cubicBezTo>
                      <a:pt x="1063662" y="1127498"/>
                      <a:pt x="1039805" y="1137380"/>
                      <a:pt x="1014930" y="1137380"/>
                    </a:cubicBezTo>
                    <a:lnTo>
                      <a:pt x="93793" y="1137380"/>
                    </a:lnTo>
                    <a:cubicBezTo>
                      <a:pt x="68917" y="1137380"/>
                      <a:pt x="45061" y="1127498"/>
                      <a:pt x="27471" y="1109909"/>
                    </a:cubicBezTo>
                    <a:cubicBezTo>
                      <a:pt x="9882" y="1092319"/>
                      <a:pt x="0" y="1068462"/>
                      <a:pt x="0" y="1043587"/>
                    </a:cubicBezTo>
                    <a:lnTo>
                      <a:pt x="0" y="93793"/>
                    </a:lnTo>
                    <a:cubicBezTo>
                      <a:pt x="0" y="68917"/>
                      <a:pt x="9882" y="45061"/>
                      <a:pt x="27471" y="27471"/>
                    </a:cubicBezTo>
                    <a:cubicBezTo>
                      <a:pt x="45061" y="9882"/>
                      <a:pt x="68917" y="0"/>
                      <a:pt x="93793" y="0"/>
                    </a:cubicBezTo>
                    <a:close/>
                  </a:path>
                </a:pathLst>
              </a:custGeom>
              <a:solidFill>
                <a:srgbClr val="DB1E2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1108723" cy="11754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1808212" y="409575"/>
              <a:ext cx="1729740" cy="5691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FFFFFF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Github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304481" y="1381766"/>
              <a:ext cx="4737201" cy="34304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60"/>
                </a:lnSpc>
              </a:pPr>
              <a:r>
                <a:rPr lang="en-US" sz="20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Utilizado como um repositório para as demandas das três disciplinas, com pastas destinadas para cada disciplina.</a:t>
              </a:r>
            </a:p>
          </p:txBody>
        </p:sp>
        <p:grpSp>
          <p:nvGrpSpPr>
            <p:cNvPr name="Group 17" id="17"/>
            <p:cNvGrpSpPr/>
            <p:nvPr/>
          </p:nvGrpSpPr>
          <p:grpSpPr>
            <a:xfrm rot="0">
              <a:off x="5858774" y="0"/>
              <a:ext cx="5577358" cy="5757985"/>
              <a:chOff x="0" y="0"/>
              <a:chExt cx="1101700" cy="113738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101700" cy="1137380"/>
              </a:xfrm>
              <a:custGeom>
                <a:avLst/>
                <a:gdLst/>
                <a:ahLst/>
                <a:cxnLst/>
                <a:rect r="r" b="b" t="t" l="l"/>
                <a:pathLst>
                  <a:path h="1137380" w="1101700">
                    <a:moveTo>
                      <a:pt x="94391" y="0"/>
                    </a:moveTo>
                    <a:lnTo>
                      <a:pt x="1007310" y="0"/>
                    </a:lnTo>
                    <a:cubicBezTo>
                      <a:pt x="1032344" y="0"/>
                      <a:pt x="1056352" y="9945"/>
                      <a:pt x="1074054" y="27646"/>
                    </a:cubicBezTo>
                    <a:cubicBezTo>
                      <a:pt x="1091756" y="45348"/>
                      <a:pt x="1101700" y="69357"/>
                      <a:pt x="1101700" y="94391"/>
                    </a:cubicBezTo>
                    <a:lnTo>
                      <a:pt x="1101700" y="1042989"/>
                    </a:lnTo>
                    <a:cubicBezTo>
                      <a:pt x="1101700" y="1068023"/>
                      <a:pt x="1091756" y="1092032"/>
                      <a:pt x="1074054" y="1109733"/>
                    </a:cubicBezTo>
                    <a:cubicBezTo>
                      <a:pt x="1056352" y="1127435"/>
                      <a:pt x="1032344" y="1137380"/>
                      <a:pt x="1007310" y="1137380"/>
                    </a:cubicBezTo>
                    <a:lnTo>
                      <a:pt x="94391" y="1137380"/>
                    </a:lnTo>
                    <a:cubicBezTo>
                      <a:pt x="69357" y="1137380"/>
                      <a:pt x="45348" y="1127435"/>
                      <a:pt x="27646" y="1109733"/>
                    </a:cubicBezTo>
                    <a:cubicBezTo>
                      <a:pt x="9945" y="1092032"/>
                      <a:pt x="0" y="1068023"/>
                      <a:pt x="0" y="1042989"/>
                    </a:cubicBezTo>
                    <a:lnTo>
                      <a:pt x="0" y="94391"/>
                    </a:lnTo>
                    <a:cubicBezTo>
                      <a:pt x="0" y="69357"/>
                      <a:pt x="9945" y="45348"/>
                      <a:pt x="27646" y="27646"/>
                    </a:cubicBezTo>
                    <a:cubicBezTo>
                      <a:pt x="45348" y="9945"/>
                      <a:pt x="69357" y="0"/>
                      <a:pt x="94391" y="0"/>
                    </a:cubicBezTo>
                    <a:close/>
                  </a:path>
                </a:pathLst>
              </a:custGeom>
              <a:solidFill>
                <a:srgbClr val="369730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1101700" cy="118500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6053195" y="1381766"/>
              <a:ext cx="5188515" cy="35881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14"/>
                </a:lnSpc>
              </a:pPr>
              <a:r>
                <a:rPr lang="en-US" sz="18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U</a:t>
              </a:r>
              <a:r>
                <a:rPr lang="en-US" sz="18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tilizado para o  gerenciamento de projetos, oferecendo um espaço centralizado para documentar informações, acompanhar o progresso de tarefas e organizar reuniões.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7803769" y="409575"/>
              <a:ext cx="1687366" cy="5691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FFFFFF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Trello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12983155" y="62279"/>
              <a:ext cx="3107214" cy="5786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FFFFFF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Google Meet</a:t>
              </a:r>
            </a:p>
          </p:txBody>
        </p:sp>
        <p:grpSp>
          <p:nvGrpSpPr>
            <p:cNvPr name="Group 23" id="23"/>
            <p:cNvGrpSpPr/>
            <p:nvPr/>
          </p:nvGrpSpPr>
          <p:grpSpPr>
            <a:xfrm rot="0">
              <a:off x="11677432" y="0"/>
              <a:ext cx="5657844" cy="5757985"/>
              <a:chOff x="0" y="0"/>
              <a:chExt cx="1056032" cy="1074724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056032" cy="1074724"/>
              </a:xfrm>
              <a:custGeom>
                <a:avLst/>
                <a:gdLst/>
                <a:ahLst/>
                <a:cxnLst/>
                <a:rect r="r" b="b" t="t" l="l"/>
                <a:pathLst>
                  <a:path h="1074724" w="1056032">
                    <a:moveTo>
                      <a:pt x="93048" y="0"/>
                    </a:moveTo>
                    <a:lnTo>
                      <a:pt x="962984" y="0"/>
                    </a:lnTo>
                    <a:cubicBezTo>
                      <a:pt x="987662" y="0"/>
                      <a:pt x="1011329" y="9803"/>
                      <a:pt x="1028779" y="27253"/>
                    </a:cubicBezTo>
                    <a:cubicBezTo>
                      <a:pt x="1046229" y="44703"/>
                      <a:pt x="1056032" y="68370"/>
                      <a:pt x="1056032" y="93048"/>
                    </a:cubicBezTo>
                    <a:lnTo>
                      <a:pt x="1056032" y="981676"/>
                    </a:lnTo>
                    <a:cubicBezTo>
                      <a:pt x="1056032" y="1033065"/>
                      <a:pt x="1014373" y="1074724"/>
                      <a:pt x="962984" y="1074724"/>
                    </a:cubicBezTo>
                    <a:lnTo>
                      <a:pt x="93048" y="1074724"/>
                    </a:lnTo>
                    <a:cubicBezTo>
                      <a:pt x="41659" y="1074724"/>
                      <a:pt x="0" y="1033065"/>
                      <a:pt x="0" y="981676"/>
                    </a:cubicBezTo>
                    <a:lnTo>
                      <a:pt x="0" y="93048"/>
                    </a:lnTo>
                    <a:cubicBezTo>
                      <a:pt x="0" y="41659"/>
                      <a:pt x="41659" y="0"/>
                      <a:pt x="93048" y="0"/>
                    </a:cubicBezTo>
                    <a:close/>
                  </a:path>
                </a:pathLst>
              </a:custGeom>
              <a:solidFill>
                <a:srgbClr val="DB1E2F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1056032" cy="1112824"/>
              </a:xfrm>
              <a:prstGeom prst="rect">
                <a:avLst/>
              </a:prstGeom>
            </p:spPr>
            <p:txBody>
              <a:bodyPr anchor="ctr" rtlCol="false" tIns="53762" lIns="53762" bIns="53762" rIns="53762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name="TextBox 26" id="26"/>
            <p:cNvSpPr txBox="true"/>
            <p:nvPr/>
          </p:nvSpPr>
          <p:spPr>
            <a:xfrm rot="0">
              <a:off x="12741931" y="323051"/>
              <a:ext cx="3528846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FFFFFF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Googgle Meet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11867372" y="1413211"/>
              <a:ext cx="5338780" cy="16679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68"/>
                </a:lnSpc>
              </a:pPr>
              <a:r>
                <a:rPr lang="en-US" sz="2004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Ambiente virtual para reuniões da equipe e reuniões com o cliente.</a:t>
              </a:r>
            </a:p>
          </p:txBody>
        </p:sp>
      </p:grpSp>
    </p:spTree>
  </p:cSld>
  <p:clrMapOvr>
    <a:masterClrMapping/>
  </p:clrMapOvr>
  <p:transition spd="slow">
    <p:cover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97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28670" y="6817632"/>
            <a:ext cx="7278492" cy="2168384"/>
          </a:xfrm>
          <a:custGeom>
            <a:avLst/>
            <a:gdLst/>
            <a:ahLst/>
            <a:cxnLst/>
            <a:rect r="r" b="b" t="t" l="l"/>
            <a:pathLst>
              <a:path h="2168384" w="7278492">
                <a:moveTo>
                  <a:pt x="0" y="0"/>
                </a:moveTo>
                <a:lnTo>
                  <a:pt x="7278492" y="0"/>
                </a:lnTo>
                <a:lnTo>
                  <a:pt x="7278492" y="2168384"/>
                </a:lnTo>
                <a:lnTo>
                  <a:pt x="0" y="21683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028700" y="6452882"/>
            <a:ext cx="1623060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580838" y="6945768"/>
            <a:ext cx="3847832" cy="1912113"/>
          </a:xfrm>
          <a:custGeom>
            <a:avLst/>
            <a:gdLst/>
            <a:ahLst/>
            <a:cxnLst/>
            <a:rect r="r" b="b" t="t" l="l"/>
            <a:pathLst>
              <a:path h="1912113" w="3847832">
                <a:moveTo>
                  <a:pt x="0" y="0"/>
                </a:moveTo>
                <a:lnTo>
                  <a:pt x="3847832" y="0"/>
                </a:lnTo>
                <a:lnTo>
                  <a:pt x="3847832" y="1912113"/>
                </a:lnTo>
                <a:lnTo>
                  <a:pt x="0" y="19121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060409" y="3754831"/>
            <a:ext cx="6167183" cy="1666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58"/>
              </a:lnSpc>
            </a:pPr>
            <a:r>
              <a:rPr lang="en-US" sz="9756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Obrigado!</a:t>
            </a:r>
          </a:p>
        </p:txBody>
      </p:sp>
    </p:spTree>
  </p:cSld>
  <p:clrMapOvr>
    <a:masterClrMapping/>
  </p:clrMapOvr>
  <p:transition spd="slow">
    <p:cover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48538" y="355038"/>
            <a:ext cx="3363233" cy="1001963"/>
          </a:xfrm>
          <a:custGeom>
            <a:avLst/>
            <a:gdLst/>
            <a:ahLst/>
            <a:cxnLst/>
            <a:rect r="r" b="b" t="t" l="l"/>
            <a:pathLst>
              <a:path h="1001963" w="3363233">
                <a:moveTo>
                  <a:pt x="0" y="0"/>
                </a:moveTo>
                <a:lnTo>
                  <a:pt x="3363234" y="0"/>
                </a:lnTo>
                <a:lnTo>
                  <a:pt x="3363234" y="1001963"/>
                </a:lnTo>
                <a:lnTo>
                  <a:pt x="0" y="10019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33535" y="355038"/>
            <a:ext cx="1138644" cy="978669"/>
          </a:xfrm>
          <a:custGeom>
            <a:avLst/>
            <a:gdLst/>
            <a:ahLst/>
            <a:cxnLst/>
            <a:rect r="r" b="b" t="t" l="l"/>
            <a:pathLst>
              <a:path h="978669" w="1138644">
                <a:moveTo>
                  <a:pt x="0" y="0"/>
                </a:moveTo>
                <a:lnTo>
                  <a:pt x="1138644" y="0"/>
                </a:lnTo>
                <a:lnTo>
                  <a:pt x="1138644" y="978669"/>
                </a:lnTo>
                <a:lnTo>
                  <a:pt x="0" y="9786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4917429" cy="796813"/>
            <a:chOff x="0" y="0"/>
            <a:chExt cx="6556572" cy="106241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98" y="-104775"/>
              <a:ext cx="6556375" cy="1116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DB1E2F"/>
                  </a:solidFill>
                  <a:latin typeface="Open Sans Ultra-Bold"/>
                  <a:ea typeface="Open Sans Ultra-Bold"/>
                  <a:cs typeface="Open Sans Ultra-Bold"/>
                  <a:sym typeface="Open Sans Ultra-Bold"/>
                </a:rPr>
                <a:t>Nosso Cliente</a:t>
              </a:r>
            </a:p>
          </p:txBody>
        </p:sp>
        <p:sp>
          <p:nvSpPr>
            <p:cNvPr name="AutoShape 6" id="6"/>
            <p:cNvSpPr/>
            <p:nvPr/>
          </p:nvSpPr>
          <p:spPr>
            <a:xfrm flipV="true">
              <a:off x="98" y="1011618"/>
              <a:ext cx="6556375" cy="25400"/>
            </a:xfrm>
            <a:prstGeom prst="line">
              <a:avLst/>
            </a:prstGeom>
            <a:ln cap="flat" w="50800">
              <a:solidFill>
                <a:srgbClr val="36973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635075" y="2782316"/>
            <a:ext cx="8777907" cy="5818694"/>
          </a:xfrm>
          <a:custGeom>
            <a:avLst/>
            <a:gdLst/>
            <a:ahLst/>
            <a:cxnLst/>
            <a:rect r="r" b="b" t="t" l="l"/>
            <a:pathLst>
              <a:path h="5818694" w="8777907">
                <a:moveTo>
                  <a:pt x="0" y="0"/>
                </a:moveTo>
                <a:lnTo>
                  <a:pt x="8777907" y="0"/>
                </a:lnTo>
                <a:lnTo>
                  <a:pt x="8777907" y="5818695"/>
                </a:lnTo>
                <a:lnTo>
                  <a:pt x="0" y="58186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7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10146087" y="3252496"/>
            <a:ext cx="7366220" cy="4844175"/>
            <a:chOff x="0" y="0"/>
            <a:chExt cx="9821627" cy="645890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18319" y="-76200"/>
              <a:ext cx="8651478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292A22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IFPE - Instuto Federal de Pernambuco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914400"/>
              <a:ext cx="9821627" cy="13969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200"/>
                </a:lnSpc>
              </a:pPr>
              <a:r>
                <a:rPr lang="en-US" sz="3000">
                  <a:solidFill>
                    <a:srgbClr val="292A22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Pró-Reitoria de Pesquisa, Pós-Graduação e Inovação do IFPE (Propesq)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3176023"/>
              <a:ext cx="9821627" cy="32828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920"/>
                </a:lnSpc>
              </a:pPr>
              <a:r>
                <a:rPr lang="en-US" sz="2800">
                  <a:solidFill>
                    <a:srgbClr val="292A22"/>
                  </a:solidFill>
                  <a:latin typeface="Roboto"/>
                  <a:ea typeface="Roboto"/>
                  <a:cs typeface="Roboto"/>
                  <a:sym typeface="Roboto"/>
                </a:rPr>
                <a:t>Ensino verticalizado, atende alunos de cursos técnicos, graduação, mestrado e doutorado.</a:t>
              </a:r>
            </a:p>
            <a:p>
              <a:pPr algn="just">
                <a:lnSpc>
                  <a:spcPts val="3920"/>
                </a:lnSpc>
              </a:pPr>
            </a:p>
            <a:p>
              <a:pPr algn="just">
                <a:lnSpc>
                  <a:spcPts val="3920"/>
                </a:lnSpc>
              </a:pPr>
              <a:r>
                <a:rPr lang="en-US" sz="2800">
                  <a:solidFill>
                    <a:srgbClr val="292A22"/>
                  </a:solidFill>
                  <a:latin typeface="Roboto"/>
                  <a:ea typeface="Roboto"/>
                  <a:cs typeface="Roboto"/>
                  <a:sym typeface="Roboto"/>
                </a:rPr>
                <a:t>Publica editais de Programas de Pesquisa durante o ano.</a:t>
              </a:r>
            </a:p>
          </p:txBody>
        </p:sp>
      </p:grpSp>
    </p:spTree>
  </p:cSld>
  <p:clrMapOvr>
    <a:masterClrMapping/>
  </p:clrMapOvr>
  <p:transition spd="slow">
    <p:cover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48538" y="355038"/>
            <a:ext cx="3363233" cy="1001963"/>
          </a:xfrm>
          <a:custGeom>
            <a:avLst/>
            <a:gdLst/>
            <a:ahLst/>
            <a:cxnLst/>
            <a:rect r="r" b="b" t="t" l="l"/>
            <a:pathLst>
              <a:path h="1001963" w="3363233">
                <a:moveTo>
                  <a:pt x="0" y="0"/>
                </a:moveTo>
                <a:lnTo>
                  <a:pt x="3363234" y="0"/>
                </a:lnTo>
                <a:lnTo>
                  <a:pt x="3363234" y="1001963"/>
                </a:lnTo>
                <a:lnTo>
                  <a:pt x="0" y="10019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33535" y="355038"/>
            <a:ext cx="1138644" cy="978669"/>
          </a:xfrm>
          <a:custGeom>
            <a:avLst/>
            <a:gdLst/>
            <a:ahLst/>
            <a:cxnLst/>
            <a:rect r="r" b="b" t="t" l="l"/>
            <a:pathLst>
              <a:path h="978669" w="1138644">
                <a:moveTo>
                  <a:pt x="0" y="0"/>
                </a:moveTo>
                <a:lnTo>
                  <a:pt x="1138644" y="0"/>
                </a:lnTo>
                <a:lnTo>
                  <a:pt x="1138644" y="978669"/>
                </a:lnTo>
                <a:lnTo>
                  <a:pt x="0" y="9786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4917429" cy="796813"/>
            <a:chOff x="0" y="0"/>
            <a:chExt cx="6556572" cy="106241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98" y="-104775"/>
              <a:ext cx="6556375" cy="1116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DB1E2F"/>
                  </a:solidFill>
                  <a:latin typeface="Open Sans Ultra-Bold"/>
                  <a:ea typeface="Open Sans Ultra-Bold"/>
                  <a:cs typeface="Open Sans Ultra-Bold"/>
                  <a:sym typeface="Open Sans Ultra-Bold"/>
                </a:rPr>
                <a:t>Nosso Cliente</a:t>
              </a:r>
            </a:p>
          </p:txBody>
        </p:sp>
        <p:sp>
          <p:nvSpPr>
            <p:cNvPr name="AutoShape 6" id="6"/>
            <p:cNvSpPr/>
            <p:nvPr/>
          </p:nvSpPr>
          <p:spPr>
            <a:xfrm flipV="true">
              <a:off x="98" y="1011618"/>
              <a:ext cx="6556375" cy="25400"/>
            </a:xfrm>
            <a:prstGeom prst="line">
              <a:avLst/>
            </a:prstGeom>
            <a:ln cap="flat" w="50800">
              <a:solidFill>
                <a:srgbClr val="36973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635075" y="2782316"/>
            <a:ext cx="8777907" cy="5818694"/>
          </a:xfrm>
          <a:custGeom>
            <a:avLst/>
            <a:gdLst/>
            <a:ahLst/>
            <a:cxnLst/>
            <a:rect r="r" b="b" t="t" l="l"/>
            <a:pathLst>
              <a:path h="5818694" w="8777907">
                <a:moveTo>
                  <a:pt x="0" y="0"/>
                </a:moveTo>
                <a:lnTo>
                  <a:pt x="8777907" y="0"/>
                </a:lnTo>
                <a:lnTo>
                  <a:pt x="8777907" y="5818695"/>
                </a:lnTo>
                <a:lnTo>
                  <a:pt x="0" y="58186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7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9957214" y="2782316"/>
            <a:ext cx="7814966" cy="5285555"/>
            <a:chOff x="0" y="0"/>
            <a:chExt cx="10419954" cy="704740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2805607"/>
              <a:ext cx="10419954" cy="4241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702" indent="-323851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292A22"/>
                  </a:solidFill>
                  <a:latin typeface="Roboto"/>
                  <a:ea typeface="Roboto"/>
                  <a:cs typeface="Roboto"/>
                  <a:sym typeface="Roboto"/>
                </a:rPr>
                <a:t>IFPE - Instuto Federal de Pernambuco</a:t>
              </a:r>
            </a:p>
            <a:p>
              <a:pPr algn="l" marL="647702" indent="-323851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292A22"/>
                  </a:solidFill>
                  <a:latin typeface="Roboto"/>
                  <a:ea typeface="Roboto"/>
                  <a:cs typeface="Roboto"/>
                  <a:sym typeface="Roboto"/>
                </a:rPr>
                <a:t>Pró-Reitoria de Pesquisa, Pós-Graduação e Inovação do IFPE (Propesq)</a:t>
              </a:r>
            </a:p>
            <a:p>
              <a:pPr algn="l" marL="647702" indent="-323851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292A22"/>
                  </a:solidFill>
                  <a:latin typeface="Roboto"/>
                  <a:ea typeface="Roboto"/>
                  <a:cs typeface="Roboto"/>
                  <a:sym typeface="Roboto"/>
                </a:rPr>
                <a:t>Professor Coordenador do Projeto de Pesquisa 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292A2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</p:txBody>
        </p:sp>
        <p:grpSp>
          <p:nvGrpSpPr>
            <p:cNvPr name="Group 10" id="10"/>
            <p:cNvGrpSpPr/>
            <p:nvPr/>
          </p:nvGrpSpPr>
          <p:grpSpPr>
            <a:xfrm rot="0">
              <a:off x="470732" y="0"/>
              <a:ext cx="9478490" cy="2391320"/>
              <a:chOff x="0" y="0"/>
              <a:chExt cx="1872294" cy="47236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872294" cy="472359"/>
              </a:xfrm>
              <a:custGeom>
                <a:avLst/>
                <a:gdLst/>
                <a:ahLst/>
                <a:cxnLst/>
                <a:rect r="r" b="b" t="t" l="l"/>
                <a:pathLst>
                  <a:path h="472359" w="1872294">
                    <a:moveTo>
                      <a:pt x="55542" y="0"/>
                    </a:moveTo>
                    <a:lnTo>
                      <a:pt x="1816753" y="0"/>
                    </a:lnTo>
                    <a:cubicBezTo>
                      <a:pt x="1847427" y="0"/>
                      <a:pt x="1872294" y="24867"/>
                      <a:pt x="1872294" y="55542"/>
                    </a:cubicBezTo>
                    <a:lnTo>
                      <a:pt x="1872294" y="416818"/>
                    </a:lnTo>
                    <a:cubicBezTo>
                      <a:pt x="1872294" y="447493"/>
                      <a:pt x="1847427" y="472359"/>
                      <a:pt x="1816753" y="472359"/>
                    </a:cubicBezTo>
                    <a:lnTo>
                      <a:pt x="55542" y="472359"/>
                    </a:lnTo>
                    <a:cubicBezTo>
                      <a:pt x="24867" y="472359"/>
                      <a:pt x="0" y="447493"/>
                      <a:pt x="0" y="416818"/>
                    </a:cubicBezTo>
                    <a:lnTo>
                      <a:pt x="0" y="55542"/>
                    </a:lnTo>
                    <a:cubicBezTo>
                      <a:pt x="0" y="24867"/>
                      <a:pt x="24867" y="0"/>
                      <a:pt x="55542" y="0"/>
                    </a:cubicBezTo>
                    <a:close/>
                  </a:path>
                </a:pathLst>
              </a:custGeom>
              <a:solidFill>
                <a:srgbClr val="2F9E41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1872294" cy="51998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976124" y="377082"/>
              <a:ext cx="8467706" cy="1560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Quem são as pessoas afetadas com o problema?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48538" y="355038"/>
            <a:ext cx="3363233" cy="1001963"/>
          </a:xfrm>
          <a:custGeom>
            <a:avLst/>
            <a:gdLst/>
            <a:ahLst/>
            <a:cxnLst/>
            <a:rect r="r" b="b" t="t" l="l"/>
            <a:pathLst>
              <a:path h="1001963" w="3363233">
                <a:moveTo>
                  <a:pt x="0" y="0"/>
                </a:moveTo>
                <a:lnTo>
                  <a:pt x="3363234" y="0"/>
                </a:lnTo>
                <a:lnTo>
                  <a:pt x="3363234" y="1001963"/>
                </a:lnTo>
                <a:lnTo>
                  <a:pt x="0" y="10019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33535" y="355038"/>
            <a:ext cx="1138644" cy="978669"/>
          </a:xfrm>
          <a:custGeom>
            <a:avLst/>
            <a:gdLst/>
            <a:ahLst/>
            <a:cxnLst/>
            <a:rect r="r" b="b" t="t" l="l"/>
            <a:pathLst>
              <a:path h="978669" w="1138644">
                <a:moveTo>
                  <a:pt x="0" y="0"/>
                </a:moveTo>
                <a:lnTo>
                  <a:pt x="1138644" y="0"/>
                </a:lnTo>
                <a:lnTo>
                  <a:pt x="1138644" y="978669"/>
                </a:lnTo>
                <a:lnTo>
                  <a:pt x="0" y="9786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617" y="1028700"/>
            <a:ext cx="2876261" cy="796813"/>
            <a:chOff x="0" y="0"/>
            <a:chExt cx="3835015" cy="106241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168" y="-104775"/>
              <a:ext cx="3834678" cy="1116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DB1E2F"/>
                  </a:solidFill>
                  <a:latin typeface="Open Sans Ultra-Bold"/>
                  <a:ea typeface="Open Sans Ultra-Bold"/>
                  <a:cs typeface="Open Sans Ultra-Bold"/>
                  <a:sym typeface="Open Sans Ultra-Bold"/>
                </a:rPr>
                <a:t>Propesq</a:t>
              </a:r>
            </a:p>
          </p:txBody>
        </p:sp>
        <p:sp>
          <p:nvSpPr>
            <p:cNvPr name="AutoShape 6" id="6"/>
            <p:cNvSpPr/>
            <p:nvPr/>
          </p:nvSpPr>
          <p:spPr>
            <a:xfrm flipV="true">
              <a:off x="168" y="1011618"/>
              <a:ext cx="3834678" cy="25400"/>
            </a:xfrm>
            <a:prstGeom prst="line">
              <a:avLst/>
            </a:prstGeom>
            <a:ln cap="flat" w="50800">
              <a:solidFill>
                <a:srgbClr val="36973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8968253" y="2741894"/>
            <a:ext cx="8749917" cy="5818694"/>
          </a:xfrm>
          <a:custGeom>
            <a:avLst/>
            <a:gdLst/>
            <a:ahLst/>
            <a:cxnLst/>
            <a:rect r="r" b="b" t="t" l="l"/>
            <a:pathLst>
              <a:path h="5818694" w="8749917">
                <a:moveTo>
                  <a:pt x="0" y="0"/>
                </a:moveTo>
                <a:lnTo>
                  <a:pt x="8749917" y="0"/>
                </a:lnTo>
                <a:lnTo>
                  <a:pt x="8749917" y="5818695"/>
                </a:lnTo>
                <a:lnTo>
                  <a:pt x="0" y="58186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00537" y="4220324"/>
            <a:ext cx="7608755" cy="426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92A22"/>
                </a:solidFill>
                <a:latin typeface="Roboto"/>
                <a:ea typeface="Roboto"/>
                <a:cs typeface="Roboto"/>
                <a:sym typeface="Roboto"/>
              </a:rPr>
              <a:t> É o órgão responsável por planejar, coordenar, fomentar e acompanhar as atividades e políticas de pesquisa, integradas ao ensino e à extensão, bem como promover ações de intercâmbio com instituições e empresas na área de fomento à pesquisa, ciência e tecnologia e inovação tecnológica.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8531" y="2665694"/>
            <a:ext cx="7366220" cy="10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Pró-Reitoria de Pesquisa, Pós-Graduação e Inovação do IFPE (Propesq)</a:t>
            </a:r>
          </a:p>
        </p:txBody>
      </p:sp>
    </p:spTree>
  </p:cSld>
  <p:clrMapOvr>
    <a:masterClrMapping/>
  </p:clrMapOvr>
  <p:transition spd="slow">
    <p:cover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48538" y="355038"/>
            <a:ext cx="3363233" cy="1001963"/>
          </a:xfrm>
          <a:custGeom>
            <a:avLst/>
            <a:gdLst/>
            <a:ahLst/>
            <a:cxnLst/>
            <a:rect r="r" b="b" t="t" l="l"/>
            <a:pathLst>
              <a:path h="1001963" w="3363233">
                <a:moveTo>
                  <a:pt x="0" y="0"/>
                </a:moveTo>
                <a:lnTo>
                  <a:pt x="3363234" y="0"/>
                </a:lnTo>
                <a:lnTo>
                  <a:pt x="3363234" y="1001963"/>
                </a:lnTo>
                <a:lnTo>
                  <a:pt x="0" y="10019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33535" y="355038"/>
            <a:ext cx="1138644" cy="978669"/>
          </a:xfrm>
          <a:custGeom>
            <a:avLst/>
            <a:gdLst/>
            <a:ahLst/>
            <a:cxnLst/>
            <a:rect r="r" b="b" t="t" l="l"/>
            <a:pathLst>
              <a:path h="978669" w="1138644">
                <a:moveTo>
                  <a:pt x="0" y="0"/>
                </a:moveTo>
                <a:lnTo>
                  <a:pt x="1138644" y="0"/>
                </a:lnTo>
                <a:lnTo>
                  <a:pt x="1138644" y="978669"/>
                </a:lnTo>
                <a:lnTo>
                  <a:pt x="0" y="9786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617" y="1028700"/>
            <a:ext cx="2876261" cy="796813"/>
            <a:chOff x="0" y="0"/>
            <a:chExt cx="3835015" cy="106241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168" y="-104775"/>
              <a:ext cx="3834678" cy="1116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DB1E2F"/>
                  </a:solidFill>
                  <a:latin typeface="Open Sans Ultra-Bold"/>
                  <a:ea typeface="Open Sans Ultra-Bold"/>
                  <a:cs typeface="Open Sans Ultra-Bold"/>
                  <a:sym typeface="Open Sans Ultra-Bold"/>
                </a:rPr>
                <a:t>Propesq</a:t>
              </a:r>
            </a:p>
          </p:txBody>
        </p:sp>
        <p:sp>
          <p:nvSpPr>
            <p:cNvPr name="AutoShape 6" id="6"/>
            <p:cNvSpPr/>
            <p:nvPr/>
          </p:nvSpPr>
          <p:spPr>
            <a:xfrm flipV="true">
              <a:off x="168" y="1011618"/>
              <a:ext cx="3834678" cy="25400"/>
            </a:xfrm>
            <a:prstGeom prst="line">
              <a:avLst/>
            </a:prstGeom>
            <a:ln cap="flat" w="50800">
              <a:solidFill>
                <a:srgbClr val="36973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8968253" y="2741894"/>
            <a:ext cx="8749917" cy="5818694"/>
          </a:xfrm>
          <a:custGeom>
            <a:avLst/>
            <a:gdLst/>
            <a:ahLst/>
            <a:cxnLst/>
            <a:rect r="r" b="b" t="t" l="l"/>
            <a:pathLst>
              <a:path h="5818694" w="8749917">
                <a:moveTo>
                  <a:pt x="0" y="0"/>
                </a:moveTo>
                <a:lnTo>
                  <a:pt x="8749917" y="0"/>
                </a:lnTo>
                <a:lnTo>
                  <a:pt x="8749917" y="5818695"/>
                </a:lnTo>
                <a:lnTo>
                  <a:pt x="0" y="58186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9006" y="2665694"/>
            <a:ext cx="7366220" cy="10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Pró-Reitoria de Pesquisa, Pós-Graduação e Inovação do IFPE (Propesq)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8531" y="4200113"/>
            <a:ext cx="7992768" cy="417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>
                <a:solidFill>
                  <a:srgbClr val="292A22"/>
                </a:solidFill>
                <a:latin typeface="Roboto"/>
                <a:ea typeface="Roboto"/>
                <a:cs typeface="Roboto"/>
                <a:sym typeface="Roboto"/>
              </a:rPr>
              <a:t>Tipos de Programas:</a:t>
            </a:r>
          </a:p>
          <a:p>
            <a:pPr algn="just">
              <a:lnSpc>
                <a:spcPts val="4340"/>
              </a:lnSpc>
            </a:pPr>
          </a:p>
          <a:p>
            <a:pPr algn="just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292A22"/>
                </a:solidFill>
                <a:latin typeface="Roboto"/>
                <a:ea typeface="Roboto"/>
                <a:cs typeface="Roboto"/>
                <a:sym typeface="Roboto"/>
              </a:rPr>
              <a:t>Programas de Iniciação Científica (PIBIC e PIBICTécnico) </a:t>
            </a:r>
          </a:p>
          <a:p>
            <a:pPr algn="just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292A22"/>
                </a:solidFill>
                <a:latin typeface="Roboto"/>
                <a:ea typeface="Roboto"/>
                <a:cs typeface="Roboto"/>
                <a:sym typeface="Roboto"/>
              </a:rPr>
              <a:t>Programa de </a:t>
            </a:r>
            <a:r>
              <a:rPr lang="en-US" sz="2900">
                <a:solidFill>
                  <a:srgbClr val="292A22"/>
                </a:solidFill>
                <a:latin typeface="Roboto"/>
                <a:ea typeface="Roboto"/>
                <a:cs typeface="Roboto"/>
                <a:sym typeface="Roboto"/>
              </a:rPr>
              <a:t>Iniciação Científica com Ações Afirmativas (PIBIC-AF) </a:t>
            </a:r>
          </a:p>
          <a:p>
            <a:pPr algn="just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292A22"/>
                </a:solidFill>
                <a:latin typeface="Roboto"/>
                <a:ea typeface="Roboto"/>
                <a:cs typeface="Roboto"/>
                <a:sym typeface="Roboto"/>
              </a:rPr>
              <a:t>Iniciação em Desenvolvimento Tecnológico e Inovação (PIBITI e PIBITI Técnico)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48538" y="355038"/>
            <a:ext cx="3363233" cy="1001963"/>
          </a:xfrm>
          <a:custGeom>
            <a:avLst/>
            <a:gdLst/>
            <a:ahLst/>
            <a:cxnLst/>
            <a:rect r="r" b="b" t="t" l="l"/>
            <a:pathLst>
              <a:path h="1001963" w="3363233">
                <a:moveTo>
                  <a:pt x="0" y="0"/>
                </a:moveTo>
                <a:lnTo>
                  <a:pt x="3363234" y="0"/>
                </a:lnTo>
                <a:lnTo>
                  <a:pt x="3363234" y="1001963"/>
                </a:lnTo>
                <a:lnTo>
                  <a:pt x="0" y="10019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33535" y="355038"/>
            <a:ext cx="1138644" cy="978669"/>
          </a:xfrm>
          <a:custGeom>
            <a:avLst/>
            <a:gdLst/>
            <a:ahLst/>
            <a:cxnLst/>
            <a:rect r="r" b="b" t="t" l="l"/>
            <a:pathLst>
              <a:path h="978669" w="1138644">
                <a:moveTo>
                  <a:pt x="0" y="0"/>
                </a:moveTo>
                <a:lnTo>
                  <a:pt x="1138644" y="0"/>
                </a:lnTo>
                <a:lnTo>
                  <a:pt x="1138644" y="978669"/>
                </a:lnTo>
                <a:lnTo>
                  <a:pt x="0" y="9786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8377645" cy="796813"/>
            <a:chOff x="0" y="0"/>
            <a:chExt cx="11170194" cy="106241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58" y="-104775"/>
              <a:ext cx="11170078" cy="1116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DB1E2F"/>
                  </a:solidFill>
                  <a:latin typeface="Open Sans Ultra-Bold"/>
                  <a:ea typeface="Open Sans Ultra-Bold"/>
                  <a:cs typeface="Open Sans Ultra-Bold"/>
                  <a:sym typeface="Open Sans Ultra-Bold"/>
                </a:rPr>
                <a:t>Entendendo o Problema</a:t>
              </a:r>
            </a:p>
          </p:txBody>
        </p:sp>
        <p:sp>
          <p:nvSpPr>
            <p:cNvPr name="AutoShape 6" id="6"/>
            <p:cNvSpPr/>
            <p:nvPr/>
          </p:nvSpPr>
          <p:spPr>
            <a:xfrm flipV="true">
              <a:off x="58" y="1011618"/>
              <a:ext cx="11170078" cy="25400"/>
            </a:xfrm>
            <a:prstGeom prst="line">
              <a:avLst/>
            </a:prstGeom>
            <a:ln cap="flat" w="50800">
              <a:solidFill>
                <a:srgbClr val="36973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255790" y="4086127"/>
            <a:ext cx="480963" cy="649950"/>
          </a:xfrm>
          <a:custGeom>
            <a:avLst/>
            <a:gdLst/>
            <a:ahLst/>
            <a:cxnLst/>
            <a:rect r="r" b="b" t="t" l="l"/>
            <a:pathLst>
              <a:path h="649950" w="480963">
                <a:moveTo>
                  <a:pt x="0" y="0"/>
                </a:moveTo>
                <a:lnTo>
                  <a:pt x="480963" y="0"/>
                </a:lnTo>
                <a:lnTo>
                  <a:pt x="480963" y="649951"/>
                </a:lnTo>
                <a:lnTo>
                  <a:pt x="0" y="649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45850" y="4907269"/>
            <a:ext cx="2300841" cy="758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1"/>
              </a:lnSpc>
            </a:pPr>
            <a:r>
              <a:rPr lang="en-US" sz="2165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Edital do Programa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3817390" y="4403504"/>
            <a:ext cx="837437" cy="351724"/>
          </a:xfrm>
          <a:custGeom>
            <a:avLst/>
            <a:gdLst/>
            <a:ahLst/>
            <a:cxnLst/>
            <a:rect r="r" b="b" t="t" l="l"/>
            <a:pathLst>
              <a:path h="351724" w="837437">
                <a:moveTo>
                  <a:pt x="0" y="0"/>
                </a:moveTo>
                <a:lnTo>
                  <a:pt x="837438" y="0"/>
                </a:lnTo>
                <a:lnTo>
                  <a:pt x="837438" y="351723"/>
                </a:lnTo>
                <a:lnTo>
                  <a:pt x="0" y="3517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780666" y="4046511"/>
            <a:ext cx="808414" cy="808414"/>
          </a:xfrm>
          <a:custGeom>
            <a:avLst/>
            <a:gdLst/>
            <a:ahLst/>
            <a:cxnLst/>
            <a:rect r="r" b="b" t="t" l="l"/>
            <a:pathLst>
              <a:path h="808414" w="808414">
                <a:moveTo>
                  <a:pt x="0" y="0"/>
                </a:moveTo>
                <a:lnTo>
                  <a:pt x="808414" y="0"/>
                </a:lnTo>
                <a:lnTo>
                  <a:pt x="808414" y="808415"/>
                </a:lnTo>
                <a:lnTo>
                  <a:pt x="0" y="8084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034452" y="4946885"/>
            <a:ext cx="2300841" cy="758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1"/>
              </a:lnSpc>
            </a:pPr>
            <a:r>
              <a:rPr lang="en-US" sz="2165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Sistema</a:t>
            </a:r>
          </a:p>
          <a:p>
            <a:pPr algn="ctr">
              <a:lnSpc>
                <a:spcPts val="3031"/>
              </a:lnSpc>
            </a:pPr>
            <a:r>
              <a:rPr lang="en-US" sz="2165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Workflow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133637" y="4403504"/>
            <a:ext cx="837437" cy="351724"/>
          </a:xfrm>
          <a:custGeom>
            <a:avLst/>
            <a:gdLst/>
            <a:ahLst/>
            <a:cxnLst/>
            <a:rect r="r" b="b" t="t" l="l"/>
            <a:pathLst>
              <a:path h="351724" w="837437">
                <a:moveTo>
                  <a:pt x="0" y="0"/>
                </a:moveTo>
                <a:lnTo>
                  <a:pt x="837437" y="0"/>
                </a:lnTo>
                <a:lnTo>
                  <a:pt x="837437" y="351723"/>
                </a:lnTo>
                <a:lnTo>
                  <a:pt x="0" y="3517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329911" y="4046511"/>
            <a:ext cx="563320" cy="768798"/>
          </a:xfrm>
          <a:custGeom>
            <a:avLst/>
            <a:gdLst/>
            <a:ahLst/>
            <a:cxnLst/>
            <a:rect r="r" b="b" t="t" l="l"/>
            <a:pathLst>
              <a:path h="768798" w="563320">
                <a:moveTo>
                  <a:pt x="0" y="0"/>
                </a:moveTo>
                <a:lnTo>
                  <a:pt x="563320" y="0"/>
                </a:lnTo>
                <a:lnTo>
                  <a:pt x="563320" y="768799"/>
                </a:lnTo>
                <a:lnTo>
                  <a:pt x="0" y="7687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461150" y="4946885"/>
            <a:ext cx="2300841" cy="758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1"/>
              </a:lnSpc>
            </a:pPr>
            <a:r>
              <a:rPr lang="en-US" sz="2165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Propostas Aceitas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4942702" y="4006895"/>
            <a:ext cx="808414" cy="808414"/>
          </a:xfrm>
          <a:custGeom>
            <a:avLst/>
            <a:gdLst/>
            <a:ahLst/>
            <a:cxnLst/>
            <a:rect r="r" b="b" t="t" l="l"/>
            <a:pathLst>
              <a:path h="808414" w="808414">
                <a:moveTo>
                  <a:pt x="0" y="0"/>
                </a:moveTo>
                <a:lnTo>
                  <a:pt x="808414" y="0"/>
                </a:lnTo>
                <a:lnTo>
                  <a:pt x="808414" y="808415"/>
                </a:lnTo>
                <a:lnTo>
                  <a:pt x="0" y="8084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4196488" y="4907269"/>
            <a:ext cx="2300841" cy="758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1"/>
              </a:lnSpc>
            </a:pPr>
            <a:r>
              <a:rPr lang="en-US" sz="2165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Sistema</a:t>
            </a:r>
          </a:p>
          <a:p>
            <a:pPr algn="ctr">
              <a:lnSpc>
                <a:spcPts val="3031"/>
              </a:lnSpc>
            </a:pPr>
            <a:r>
              <a:rPr lang="en-US" sz="2165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Workflow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2827855" y="4403504"/>
            <a:ext cx="837437" cy="351724"/>
          </a:xfrm>
          <a:custGeom>
            <a:avLst/>
            <a:gdLst/>
            <a:ahLst/>
            <a:cxnLst/>
            <a:rect r="r" b="b" t="t" l="l"/>
            <a:pathLst>
              <a:path h="351724" w="837437">
                <a:moveTo>
                  <a:pt x="0" y="0"/>
                </a:moveTo>
                <a:lnTo>
                  <a:pt x="837437" y="0"/>
                </a:lnTo>
                <a:lnTo>
                  <a:pt x="837437" y="351723"/>
                </a:lnTo>
                <a:lnTo>
                  <a:pt x="0" y="3517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28700" y="6036685"/>
            <a:ext cx="2866055" cy="1897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7487" indent="-233744" lvl="1">
              <a:lnSpc>
                <a:spcPts val="3031"/>
              </a:lnSpc>
              <a:buFont typeface="Arial"/>
              <a:buChar char="•"/>
            </a:pPr>
            <a:r>
              <a:rPr lang="en-US" sz="2165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Informações do Programa e Regras dos Professores e alunos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654828" y="6036685"/>
            <a:ext cx="3478810" cy="1897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7487" indent="-233744" lvl="1">
              <a:lnSpc>
                <a:spcPts val="3031"/>
              </a:lnSpc>
              <a:buFont typeface="Arial"/>
              <a:buChar char="•"/>
            </a:pPr>
            <a:r>
              <a:rPr lang="en-US" sz="2165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Professor envia submissão da Proposta de Projeto e Plano de Atividades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700371" y="6036685"/>
            <a:ext cx="3943668" cy="1516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7487" indent="-233744" lvl="1">
              <a:lnSpc>
                <a:spcPts val="3031"/>
              </a:lnSpc>
              <a:buFont typeface="Arial"/>
              <a:buChar char="•"/>
            </a:pPr>
            <a:r>
              <a:rPr lang="en-US" sz="2165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Divulgação no portal IFPE do Projetos aprovados pelos avaliadores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18276" y="6036685"/>
            <a:ext cx="3718389" cy="1516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7487" indent="-233744" lvl="1">
              <a:lnSpc>
                <a:spcPts val="3031"/>
              </a:lnSpc>
              <a:buFont typeface="Arial"/>
              <a:buChar char="•"/>
            </a:pPr>
            <a:r>
              <a:rPr lang="en-US" sz="2165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Submissão dos Alunos nos Projetos por parte dos Professores</a:t>
            </a:r>
          </a:p>
        </p:txBody>
      </p:sp>
    </p:spTree>
  </p:cSld>
  <p:clrMapOvr>
    <a:masterClrMapping/>
  </p:clrMapOvr>
  <p:transition spd="slow">
    <p:cover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48538" y="355038"/>
            <a:ext cx="3363233" cy="1001963"/>
          </a:xfrm>
          <a:custGeom>
            <a:avLst/>
            <a:gdLst/>
            <a:ahLst/>
            <a:cxnLst/>
            <a:rect r="r" b="b" t="t" l="l"/>
            <a:pathLst>
              <a:path h="1001963" w="3363233">
                <a:moveTo>
                  <a:pt x="0" y="0"/>
                </a:moveTo>
                <a:lnTo>
                  <a:pt x="3363234" y="0"/>
                </a:lnTo>
                <a:lnTo>
                  <a:pt x="3363234" y="1001963"/>
                </a:lnTo>
                <a:lnTo>
                  <a:pt x="0" y="10019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33535" y="355038"/>
            <a:ext cx="1138644" cy="978669"/>
          </a:xfrm>
          <a:custGeom>
            <a:avLst/>
            <a:gdLst/>
            <a:ahLst/>
            <a:cxnLst/>
            <a:rect r="r" b="b" t="t" l="l"/>
            <a:pathLst>
              <a:path h="978669" w="1138644">
                <a:moveTo>
                  <a:pt x="0" y="0"/>
                </a:moveTo>
                <a:lnTo>
                  <a:pt x="1138644" y="0"/>
                </a:lnTo>
                <a:lnTo>
                  <a:pt x="1138644" y="978669"/>
                </a:lnTo>
                <a:lnTo>
                  <a:pt x="0" y="9786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44299" y="1028700"/>
            <a:ext cx="8377645" cy="796813"/>
            <a:chOff x="0" y="0"/>
            <a:chExt cx="11170194" cy="106241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58" y="-104775"/>
              <a:ext cx="11170078" cy="1116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DB1E2F"/>
                  </a:solidFill>
                  <a:latin typeface="Open Sans Ultra-Bold"/>
                  <a:ea typeface="Open Sans Ultra-Bold"/>
                  <a:cs typeface="Open Sans Ultra-Bold"/>
                  <a:sym typeface="Open Sans Ultra-Bold"/>
                </a:rPr>
                <a:t>Entendendo o Problema</a:t>
              </a:r>
            </a:p>
          </p:txBody>
        </p:sp>
        <p:sp>
          <p:nvSpPr>
            <p:cNvPr name="AutoShape 6" id="6"/>
            <p:cNvSpPr/>
            <p:nvPr/>
          </p:nvSpPr>
          <p:spPr>
            <a:xfrm flipV="true">
              <a:off x="58" y="1011618"/>
              <a:ext cx="11170078" cy="25400"/>
            </a:xfrm>
            <a:prstGeom prst="line">
              <a:avLst/>
            </a:prstGeom>
            <a:ln cap="flat" w="50800">
              <a:solidFill>
                <a:srgbClr val="36973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1029097" y="2472690"/>
            <a:ext cx="7949816" cy="7048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28" indent="-291464" lvl="1">
              <a:lnSpc>
                <a:spcPts val="404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Processo após Seleção de Projetos</a:t>
            </a:r>
          </a:p>
          <a:p>
            <a:pPr algn="just" marL="1165857" indent="-388619" lvl="2">
              <a:lnSpc>
                <a:spcPts val="4049"/>
              </a:lnSpc>
              <a:buFont typeface="Arial"/>
              <a:buChar char="⚬"/>
            </a:pPr>
            <a:r>
              <a:rPr lang="en-US" sz="2699">
                <a:solidFill>
                  <a:srgbClr val="545454"/>
                </a:solidFill>
                <a:latin typeface="Roboto Bold"/>
                <a:ea typeface="Roboto Bold"/>
                <a:cs typeface="Roboto Bold"/>
                <a:sym typeface="Roboto Bold"/>
              </a:rPr>
              <a:t>Convocação pela Propesq:</a:t>
            </a:r>
            <a:r>
              <a:rPr lang="en-US" sz="26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Após a divulgação dos projetos selecionados, a Propesq convoca os professores para submeterem os alunos selecionados no WorkFlow, garantindo que a Propesq tenha informações precisas sobre os alunos envolvidos.</a:t>
            </a:r>
          </a:p>
          <a:p>
            <a:pPr algn="just" marL="1165857" indent="-388619" lvl="2">
              <a:lnSpc>
                <a:spcPts val="4049"/>
              </a:lnSpc>
              <a:buFont typeface="Arial"/>
              <a:buChar char="⚬"/>
            </a:pPr>
            <a:r>
              <a:rPr lang="en-US" sz="2699">
                <a:solidFill>
                  <a:srgbClr val="545454"/>
                </a:solidFill>
                <a:latin typeface="Roboto Bold"/>
                <a:ea typeface="Roboto Bold"/>
                <a:cs typeface="Roboto Bold"/>
                <a:sym typeface="Roboto Bold"/>
              </a:rPr>
              <a:t>Notificação dos Estudantes:</a:t>
            </a:r>
            <a:r>
              <a:rPr lang="en-US" sz="26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Os estudantes selecionados, identificados pelo CPF, são notificados pelo WorkFlow para prosseguir com as etapas subsequentes para o recebimento da bolsa.</a:t>
            </a:r>
          </a:p>
          <a:p>
            <a:pPr algn="just">
              <a:lnSpc>
                <a:spcPts val="404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529860" y="2484008"/>
            <a:ext cx="7637356" cy="7037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28" indent="-291464" lvl="1">
              <a:lnSpc>
                <a:spcPts val="404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Pilares do Gerenciamento de Projetos</a:t>
            </a:r>
          </a:p>
          <a:p>
            <a:pPr algn="just" marL="1165857" indent="-388619" lvl="2">
              <a:lnSpc>
                <a:spcPts val="404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Entrada</a:t>
            </a:r>
          </a:p>
          <a:p>
            <a:pPr algn="just" marL="1165857" indent="-388619" lvl="2">
              <a:lnSpc>
                <a:spcPts val="404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Controle dos artefatos gerados durante o projeto</a:t>
            </a:r>
          </a:p>
          <a:p>
            <a:pPr algn="just" marL="1165857" indent="-388619" lvl="2">
              <a:lnSpc>
                <a:spcPts val="404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Entrega do Produto Final</a:t>
            </a:r>
          </a:p>
          <a:p>
            <a:pPr algn="just" marL="582928" indent="-291464" lvl="1">
              <a:lnSpc>
                <a:spcPts val="404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Funções Atuais do WorkFlow</a:t>
            </a:r>
          </a:p>
          <a:p>
            <a:pPr algn="just" marL="1165857" indent="-388619" lvl="2">
              <a:lnSpc>
                <a:spcPts val="404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Gerenciamento Inicial: Atualmente, o sistema WorkFlow gerencia apenas a etapa de entrada dos alunos nos projetos.</a:t>
            </a:r>
          </a:p>
          <a:p>
            <a:pPr algn="just" marL="582928" indent="-291464" lvl="1">
              <a:lnSpc>
                <a:spcPts val="404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Limitações no Processo: </a:t>
            </a:r>
          </a:p>
          <a:p>
            <a:pPr algn="just" marL="1165857" indent="-388619" lvl="2">
              <a:lnSpc>
                <a:spcPts val="404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 etapas subsequentes, como os check-ins durante o projeto e a entrega final, não são gerenciadas pelo sistema.</a:t>
            </a:r>
          </a:p>
          <a:p>
            <a:pPr algn="just">
              <a:lnSpc>
                <a:spcPts val="3779"/>
              </a:lnSpc>
            </a:pPr>
          </a:p>
        </p:txBody>
      </p:sp>
    </p:spTree>
  </p:cSld>
  <p:clrMapOvr>
    <a:masterClrMapping/>
  </p:clrMapOvr>
  <p:transition spd="slow">
    <p:cover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48538" y="355038"/>
            <a:ext cx="3363233" cy="1001963"/>
          </a:xfrm>
          <a:custGeom>
            <a:avLst/>
            <a:gdLst/>
            <a:ahLst/>
            <a:cxnLst/>
            <a:rect r="r" b="b" t="t" l="l"/>
            <a:pathLst>
              <a:path h="1001963" w="3363233">
                <a:moveTo>
                  <a:pt x="0" y="0"/>
                </a:moveTo>
                <a:lnTo>
                  <a:pt x="3363234" y="0"/>
                </a:lnTo>
                <a:lnTo>
                  <a:pt x="3363234" y="1001963"/>
                </a:lnTo>
                <a:lnTo>
                  <a:pt x="0" y="10019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33535" y="355038"/>
            <a:ext cx="1138644" cy="978669"/>
          </a:xfrm>
          <a:custGeom>
            <a:avLst/>
            <a:gdLst/>
            <a:ahLst/>
            <a:cxnLst/>
            <a:rect r="r" b="b" t="t" l="l"/>
            <a:pathLst>
              <a:path h="978669" w="1138644">
                <a:moveTo>
                  <a:pt x="0" y="0"/>
                </a:moveTo>
                <a:lnTo>
                  <a:pt x="1138644" y="0"/>
                </a:lnTo>
                <a:lnTo>
                  <a:pt x="1138644" y="978669"/>
                </a:lnTo>
                <a:lnTo>
                  <a:pt x="0" y="9786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9097" y="1028700"/>
            <a:ext cx="8377645" cy="796813"/>
            <a:chOff x="0" y="0"/>
            <a:chExt cx="11170194" cy="106241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58" y="-104775"/>
              <a:ext cx="11170078" cy="1116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DB1E2F"/>
                  </a:solidFill>
                  <a:latin typeface="Open Sans Ultra-Bold"/>
                  <a:ea typeface="Open Sans Ultra-Bold"/>
                  <a:cs typeface="Open Sans Ultra-Bold"/>
                  <a:sym typeface="Open Sans Ultra-Bold"/>
                </a:rPr>
                <a:t>Entendendo o Problema</a:t>
              </a:r>
            </a:p>
          </p:txBody>
        </p:sp>
        <p:sp>
          <p:nvSpPr>
            <p:cNvPr name="AutoShape 6" id="6"/>
            <p:cNvSpPr/>
            <p:nvPr/>
          </p:nvSpPr>
          <p:spPr>
            <a:xfrm flipV="true">
              <a:off x="58" y="1011618"/>
              <a:ext cx="11170078" cy="25400"/>
            </a:xfrm>
            <a:prstGeom prst="line">
              <a:avLst/>
            </a:prstGeom>
            <a:ln cap="flat" w="50800">
              <a:solidFill>
                <a:srgbClr val="36973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481640" y="2372678"/>
            <a:ext cx="5097031" cy="6700322"/>
          </a:xfrm>
          <a:custGeom>
            <a:avLst/>
            <a:gdLst/>
            <a:ahLst/>
            <a:cxnLst/>
            <a:rect r="r" b="b" t="t" l="l"/>
            <a:pathLst>
              <a:path h="6700322" w="5097031">
                <a:moveTo>
                  <a:pt x="0" y="0"/>
                </a:moveTo>
                <a:lnTo>
                  <a:pt x="5097031" y="0"/>
                </a:lnTo>
                <a:lnTo>
                  <a:pt x="5097031" y="6700323"/>
                </a:lnTo>
                <a:lnTo>
                  <a:pt x="0" y="670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28575" cap="sq">
            <a:solidFill>
              <a:srgbClr val="BEBDBB"/>
            </a:solidFill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618245" y="2315528"/>
            <a:ext cx="11234914" cy="6699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Processo Manual de Gestão</a:t>
            </a:r>
          </a:p>
          <a:p>
            <a:pPr algn="just" marL="1036330" indent="-345443" lvl="2">
              <a:lnSpc>
                <a:spcPts val="3360"/>
              </a:lnSpc>
              <a:buFont typeface="Arial"/>
              <a:buChar char="⚬"/>
            </a:pPr>
            <a:r>
              <a:rPr lang="en-US" sz="2400">
                <a:solidFill>
                  <a:srgbClr val="545454"/>
                </a:solidFill>
                <a:latin typeface="Roboto Bold"/>
                <a:ea typeface="Roboto Bold"/>
                <a:cs typeface="Roboto Bold"/>
                <a:sym typeface="Roboto Bold"/>
              </a:rPr>
              <a:t>Comunicação por E-mail:</a:t>
            </a:r>
            <a:r>
              <a:rPr lang="en-US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Todos os processos de gerenciamento de projetos são realizados manualmente através de e-mails.</a:t>
            </a:r>
          </a:p>
          <a:p>
            <a:pPr algn="just" marL="1036330" indent="-345443" lvl="2">
              <a:lnSpc>
                <a:spcPts val="3360"/>
              </a:lnSpc>
              <a:buFont typeface="Arial"/>
              <a:buChar char="⚬"/>
            </a:pPr>
            <a:r>
              <a:rPr lang="en-US" sz="2400">
                <a:solidFill>
                  <a:srgbClr val="545454"/>
                </a:solidFill>
                <a:latin typeface="Roboto Bold"/>
                <a:ea typeface="Roboto Bold"/>
                <a:cs typeface="Roboto Bold"/>
                <a:sym typeface="Roboto Bold"/>
              </a:rPr>
              <a:t>Volume Elevado de Projetos:</a:t>
            </a:r>
            <a:r>
              <a:rPr lang="en-US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quantidade significativa de projetos dificulta o controle eficiente por meios manuais.</a:t>
            </a:r>
          </a:p>
          <a:p>
            <a:pPr algn="just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Falta de Padronização</a:t>
            </a:r>
          </a:p>
          <a:p>
            <a:pPr algn="just" marL="1036330" indent="-345443" lvl="2">
              <a:lnSpc>
                <a:spcPts val="3360"/>
              </a:lnSpc>
              <a:buFont typeface="Arial"/>
              <a:buChar char="⚬"/>
            </a:pPr>
            <a:r>
              <a:rPr lang="en-US" sz="2400">
                <a:solidFill>
                  <a:srgbClr val="545454"/>
                </a:solidFill>
                <a:latin typeface="Roboto Bold"/>
                <a:ea typeface="Roboto Bold"/>
                <a:cs typeface="Roboto Bold"/>
                <a:sym typeface="Roboto Bold"/>
              </a:rPr>
              <a:t>Inexistência de um Sistema Centralizado:</a:t>
            </a:r>
            <a:r>
              <a:rPr lang="en-US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Não há um sistema unificado para acompanhar o andamento dos projetos de forma estruturada.</a:t>
            </a:r>
          </a:p>
          <a:p>
            <a:pPr algn="just" marL="1036330" indent="-345443" lvl="2">
              <a:lnSpc>
                <a:spcPts val="3360"/>
              </a:lnSpc>
              <a:buFont typeface="Arial"/>
              <a:buChar char="⚬"/>
            </a:pPr>
            <a:r>
              <a:rPr lang="en-US" sz="2400">
                <a:solidFill>
                  <a:srgbClr val="545454"/>
                </a:solidFill>
                <a:latin typeface="Roboto Bold"/>
                <a:ea typeface="Roboto Bold"/>
                <a:cs typeface="Roboto Bold"/>
                <a:sym typeface="Roboto Bold"/>
              </a:rPr>
              <a:t>Dificuldades no Rastreamento:</a:t>
            </a:r>
            <a:r>
              <a:rPr lang="en-US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ausência de ferramentas automatizadas torna o rastreamento do progresso dos projetos complicado.</a:t>
            </a:r>
          </a:p>
          <a:p>
            <a:pPr algn="just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Demandas de Órgãos de Controle</a:t>
            </a:r>
          </a:p>
          <a:p>
            <a:pPr algn="just" marL="1036330" indent="-345443" lvl="2">
              <a:lnSpc>
                <a:spcPts val="3360"/>
              </a:lnSpc>
              <a:buFont typeface="Arial"/>
              <a:buChar char="⚬"/>
            </a:pPr>
            <a:r>
              <a:rPr lang="en-US" sz="2400">
                <a:solidFill>
                  <a:srgbClr val="545454"/>
                </a:solidFill>
                <a:latin typeface="Roboto Bold"/>
                <a:ea typeface="Roboto Bold"/>
                <a:cs typeface="Roboto Bold"/>
                <a:sym typeface="Roboto Bold"/>
              </a:rPr>
              <a:t>Cobranças Semestrais:</a:t>
            </a:r>
            <a:r>
              <a:rPr lang="en-US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Órgãos de controle exigem relatórios de andamento dos projetos a cada seis meses.</a:t>
            </a:r>
          </a:p>
          <a:p>
            <a:pPr algn="just" marL="1036330" indent="-345443" lvl="2">
              <a:lnSpc>
                <a:spcPts val="3360"/>
              </a:lnSpc>
              <a:buFont typeface="Arial"/>
              <a:buChar char="⚬"/>
            </a:pPr>
            <a:r>
              <a:rPr lang="en-US" sz="2400">
                <a:solidFill>
                  <a:srgbClr val="545454"/>
                </a:solidFill>
                <a:latin typeface="Roboto Bold"/>
                <a:ea typeface="Roboto Bold"/>
                <a:cs typeface="Roboto Bold"/>
                <a:sym typeface="Roboto Bold"/>
              </a:rPr>
              <a:t>Falta de Controle Efetivo: </a:t>
            </a:r>
            <a:r>
              <a:rPr lang="en-US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Devido à natureza manual do processo, a profissional responsável, Jaqueline, enfrenta dificuldades em fornecer atualizações precisas sobre o status dos projetos.</a:t>
            </a:r>
          </a:p>
        </p:txBody>
      </p:sp>
    </p:spTree>
  </p:cSld>
  <p:clrMapOvr>
    <a:masterClrMapping/>
  </p:clrMapOvr>
  <p:transition spd="slow">
    <p:cover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48538" y="355038"/>
            <a:ext cx="3363233" cy="1001963"/>
          </a:xfrm>
          <a:custGeom>
            <a:avLst/>
            <a:gdLst/>
            <a:ahLst/>
            <a:cxnLst/>
            <a:rect r="r" b="b" t="t" l="l"/>
            <a:pathLst>
              <a:path h="1001963" w="3363233">
                <a:moveTo>
                  <a:pt x="0" y="0"/>
                </a:moveTo>
                <a:lnTo>
                  <a:pt x="3363234" y="0"/>
                </a:lnTo>
                <a:lnTo>
                  <a:pt x="3363234" y="1001963"/>
                </a:lnTo>
                <a:lnTo>
                  <a:pt x="0" y="10019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33535" y="355038"/>
            <a:ext cx="1138644" cy="978669"/>
          </a:xfrm>
          <a:custGeom>
            <a:avLst/>
            <a:gdLst/>
            <a:ahLst/>
            <a:cxnLst/>
            <a:rect r="r" b="b" t="t" l="l"/>
            <a:pathLst>
              <a:path h="978669" w="1138644">
                <a:moveTo>
                  <a:pt x="0" y="0"/>
                </a:moveTo>
                <a:lnTo>
                  <a:pt x="1138644" y="0"/>
                </a:lnTo>
                <a:lnTo>
                  <a:pt x="1138644" y="978669"/>
                </a:lnTo>
                <a:lnTo>
                  <a:pt x="0" y="9786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9097" y="1028700"/>
            <a:ext cx="8377645" cy="796813"/>
            <a:chOff x="0" y="0"/>
            <a:chExt cx="11170194" cy="106241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58" y="-104775"/>
              <a:ext cx="11170078" cy="1116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DB1E2F"/>
                  </a:solidFill>
                  <a:latin typeface="Open Sans Ultra-Bold"/>
                  <a:ea typeface="Open Sans Ultra-Bold"/>
                  <a:cs typeface="Open Sans Ultra-Bold"/>
                  <a:sym typeface="Open Sans Ultra-Bold"/>
                </a:rPr>
                <a:t>Entendendo o Problema</a:t>
              </a:r>
            </a:p>
          </p:txBody>
        </p:sp>
        <p:sp>
          <p:nvSpPr>
            <p:cNvPr name="AutoShape 6" id="6"/>
            <p:cNvSpPr/>
            <p:nvPr/>
          </p:nvSpPr>
          <p:spPr>
            <a:xfrm flipV="true">
              <a:off x="58" y="1011618"/>
              <a:ext cx="11170078" cy="25400"/>
            </a:xfrm>
            <a:prstGeom prst="line">
              <a:avLst/>
            </a:prstGeom>
            <a:ln cap="flat" w="50800">
              <a:solidFill>
                <a:srgbClr val="36973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632601" y="2272805"/>
            <a:ext cx="9856507" cy="6449640"/>
          </a:xfrm>
          <a:custGeom>
            <a:avLst/>
            <a:gdLst/>
            <a:ahLst/>
            <a:cxnLst/>
            <a:rect r="r" b="b" t="t" l="l"/>
            <a:pathLst>
              <a:path h="6449640" w="9856507">
                <a:moveTo>
                  <a:pt x="0" y="0"/>
                </a:moveTo>
                <a:lnTo>
                  <a:pt x="9856507" y="0"/>
                </a:lnTo>
                <a:lnTo>
                  <a:pt x="9856507" y="6449640"/>
                </a:lnTo>
                <a:lnTo>
                  <a:pt x="0" y="64496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102497" y="5497625"/>
            <a:ext cx="3969319" cy="3969319"/>
          </a:xfrm>
          <a:custGeom>
            <a:avLst/>
            <a:gdLst/>
            <a:ahLst/>
            <a:cxnLst/>
            <a:rect r="r" b="b" t="t" l="l"/>
            <a:pathLst>
              <a:path h="3969319" w="3969319">
                <a:moveTo>
                  <a:pt x="0" y="0"/>
                </a:moveTo>
                <a:lnTo>
                  <a:pt x="3969319" y="0"/>
                </a:lnTo>
                <a:lnTo>
                  <a:pt x="3969319" y="3969319"/>
                </a:lnTo>
                <a:lnTo>
                  <a:pt x="0" y="39693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614741" y="2272805"/>
            <a:ext cx="5097031" cy="6700322"/>
          </a:xfrm>
          <a:custGeom>
            <a:avLst/>
            <a:gdLst/>
            <a:ahLst/>
            <a:cxnLst/>
            <a:rect r="r" b="b" t="t" l="l"/>
            <a:pathLst>
              <a:path h="6700322" w="5097031">
                <a:moveTo>
                  <a:pt x="0" y="0"/>
                </a:moveTo>
                <a:lnTo>
                  <a:pt x="5097031" y="0"/>
                </a:lnTo>
                <a:lnTo>
                  <a:pt x="5097031" y="6700322"/>
                </a:lnTo>
                <a:lnTo>
                  <a:pt x="0" y="67003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28575" cap="sq">
            <a:solidFill>
              <a:srgbClr val="BEBDBB"/>
            </a:solidFill>
            <a:prstDash val="solid"/>
            <a:miter/>
          </a:ln>
        </p:spPr>
      </p:sp>
    </p:spTree>
  </p:cSld>
  <p:clrMapOvr>
    <a:masterClrMapping/>
  </p:clrMapOvr>
  <p:transition spd="slow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DAGLNWtMBxw</dc:identifier>
  <dcterms:modified xsi:type="dcterms:W3CDTF">2011-08-01T06:04:30Z</dcterms:modified>
  <cp:revision>1</cp:revision>
  <dc:title>Kick-Off</dc:title>
</cp:coreProperties>
</file>