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39" r:id="rId12"/>
    <p:sldId id="340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agdy" userId="63d467e233a6c743" providerId="LiveId" clId="{A1F42A6E-6A6D-48CA-8E1F-6205318FD7F2}"/>
    <pc:docChg chg="undo custSel modSld">
      <pc:chgData name="Maria Magdy" userId="63d467e233a6c743" providerId="LiveId" clId="{A1F42A6E-6A6D-48CA-8E1F-6205318FD7F2}" dt="2022-11-26T10:20:08.100" v="51" actId="20577"/>
      <pc:docMkLst>
        <pc:docMk/>
      </pc:docMkLst>
      <pc:sldChg chg="modSp mod">
        <pc:chgData name="Maria Magdy" userId="63d467e233a6c743" providerId="LiveId" clId="{A1F42A6E-6A6D-48CA-8E1F-6205318FD7F2}" dt="2022-11-26T10:20:08.100" v="51" actId="20577"/>
        <pc:sldMkLst>
          <pc:docMk/>
          <pc:sldMk cId="0" sldId="340"/>
        </pc:sldMkLst>
        <pc:spChg chg="mod">
          <ac:chgData name="Maria Magdy" userId="63d467e233a6c743" providerId="LiveId" clId="{A1F42A6E-6A6D-48CA-8E1F-6205318FD7F2}" dt="2022-11-26T10:20:08.100" v="51" actId="20577"/>
          <ac:spMkLst>
            <pc:docMk/>
            <pc:sldMk cId="0" sldId="340"/>
            <ac:spMk id="655" creationId="{00000000-0000-0000-0000-000000000000}"/>
          </ac:spMkLst>
        </pc:spChg>
      </pc:sldChg>
      <pc:sldChg chg="modSp mod">
        <pc:chgData name="Maria Magdy" userId="63d467e233a6c743" providerId="LiveId" clId="{A1F42A6E-6A6D-48CA-8E1F-6205318FD7F2}" dt="2022-11-26T10:17:38.771" v="0" actId="13822"/>
        <pc:sldMkLst>
          <pc:docMk/>
          <pc:sldMk cId="3702648852" sldId="343"/>
        </pc:sldMkLst>
        <pc:spChg chg="mod">
          <ac:chgData name="Maria Magdy" userId="63d467e233a6c743" providerId="LiveId" clId="{A1F42A6E-6A6D-48CA-8E1F-6205318FD7F2}" dt="2022-11-26T10:17:38.771" v="0" actId="13822"/>
          <ac:spMkLst>
            <pc:docMk/>
            <pc:sldMk cId="3702648852" sldId="343"/>
            <ac:spMk id="4" creationId="{681064B4-BCE1-25A4-4A9A-4ABC109398C5}"/>
          </ac:spMkLst>
        </pc:spChg>
      </pc:sldChg>
      <pc:sldChg chg="modSp mod">
        <pc:chgData name="Maria Magdy" userId="63d467e233a6c743" providerId="LiveId" clId="{A1F42A6E-6A6D-48CA-8E1F-6205318FD7F2}" dt="2022-11-26T10:18:05.416" v="2" actId="20577"/>
        <pc:sldMkLst>
          <pc:docMk/>
          <pc:sldMk cId="1057554051" sldId="346"/>
        </pc:sldMkLst>
        <pc:spChg chg="mod">
          <ac:chgData name="Maria Magdy" userId="63d467e233a6c743" providerId="LiveId" clId="{A1F42A6E-6A6D-48CA-8E1F-6205318FD7F2}" dt="2022-11-26T10:18:05.416" v="2" actId="20577"/>
          <ac:spMkLst>
            <pc:docMk/>
            <pc:sldMk cId="1057554051" sldId="346"/>
            <ac:spMk id="3" creationId="{1DA006D5-D8AD-58A8-EE5E-374AC4496715}"/>
          </ac:spMkLst>
        </pc:spChg>
      </pc:sldChg>
      <pc:sldChg chg="modSp mod">
        <pc:chgData name="Maria Magdy" userId="63d467e233a6c743" providerId="LiveId" clId="{A1F42A6E-6A6D-48CA-8E1F-6205318FD7F2}" dt="2022-11-26T10:18:14.881" v="4" actId="207"/>
        <pc:sldMkLst>
          <pc:docMk/>
          <pc:sldMk cId="1118734392" sldId="347"/>
        </pc:sldMkLst>
        <pc:spChg chg="mod">
          <ac:chgData name="Maria Magdy" userId="63d467e233a6c743" providerId="LiveId" clId="{A1F42A6E-6A6D-48CA-8E1F-6205318FD7F2}" dt="2022-11-26T10:18:14.881" v="4" actId="207"/>
          <ac:spMkLst>
            <pc:docMk/>
            <pc:sldMk cId="1118734392" sldId="347"/>
            <ac:spMk id="3" creationId="{40068F9A-7534-0D61-DC91-DEE7E001ED00}"/>
          </ac:spMkLst>
        </pc:spChg>
      </pc:sldChg>
      <pc:sldChg chg="modSp mod">
        <pc:chgData name="Maria Magdy" userId="63d467e233a6c743" providerId="LiveId" clId="{A1F42A6E-6A6D-48CA-8E1F-6205318FD7F2}" dt="2022-11-26T10:19:47.431" v="35" actId="20577"/>
        <pc:sldMkLst>
          <pc:docMk/>
          <pc:sldMk cId="1206971400" sldId="348"/>
        </pc:sldMkLst>
        <pc:spChg chg="mod">
          <ac:chgData name="Maria Magdy" userId="63d467e233a6c743" providerId="LiveId" clId="{A1F42A6E-6A6D-48CA-8E1F-6205318FD7F2}" dt="2022-11-26T10:19:47.431" v="35" actId="20577"/>
          <ac:spMkLst>
            <pc:docMk/>
            <pc:sldMk cId="1206971400" sldId="348"/>
            <ac:spMk id="4" creationId="{04F5B1C8-E0A0-1DFE-101D-0DD8638B1BAE}"/>
          </ac:spMkLst>
        </pc:spChg>
      </pc:sldChg>
    </pc:docChg>
  </pc:docChgLst>
  <pc:docChgLst>
    <pc:chgData name="Maria Magdy" userId="63d467e233a6c743" providerId="LiveId" clId="{FA00C377-C06E-4314-BE43-306600FD8FAC}"/>
    <pc:docChg chg="modSld">
      <pc:chgData name="Maria Magdy" userId="63d467e233a6c743" providerId="LiveId" clId="{FA00C377-C06E-4314-BE43-306600FD8FAC}" dt="2022-12-11T19:40:55.315" v="9" actId="20577"/>
      <pc:docMkLst>
        <pc:docMk/>
      </pc:docMkLst>
      <pc:sldChg chg="modSp mod">
        <pc:chgData name="Maria Magdy" userId="63d467e233a6c743" providerId="LiveId" clId="{FA00C377-C06E-4314-BE43-306600FD8FAC}" dt="2022-12-11T19:40:55.315" v="9" actId="20577"/>
        <pc:sldMkLst>
          <pc:docMk/>
          <pc:sldMk cId="0" sldId="340"/>
        </pc:sldMkLst>
        <pc:spChg chg="mod">
          <ac:chgData name="Maria Magdy" userId="63d467e233a6c743" providerId="LiveId" clId="{FA00C377-C06E-4314-BE43-306600FD8FAC}" dt="2022-12-11T19:40:55.315" v="9" actId="20577"/>
          <ac:spMkLst>
            <pc:docMk/>
            <pc:sldMk cId="0" sldId="340"/>
            <ac:spMk id="655" creationId="{00000000-0000-0000-0000-000000000000}"/>
          </ac:spMkLst>
        </pc:spChg>
      </pc:sldChg>
      <pc:sldChg chg="modSp mod">
        <pc:chgData name="Maria Magdy" userId="63d467e233a6c743" providerId="LiveId" clId="{FA00C377-C06E-4314-BE43-306600FD8FAC}" dt="2022-12-11T19:40:16.515" v="2" actId="207"/>
        <pc:sldMkLst>
          <pc:docMk/>
          <pc:sldMk cId="1057554051" sldId="346"/>
        </pc:sldMkLst>
        <pc:spChg chg="mod">
          <ac:chgData name="Maria Magdy" userId="63d467e233a6c743" providerId="LiveId" clId="{FA00C377-C06E-4314-BE43-306600FD8FAC}" dt="2022-12-11T19:40:16.515" v="2" actId="207"/>
          <ac:spMkLst>
            <pc:docMk/>
            <pc:sldMk cId="1057554051" sldId="346"/>
            <ac:spMk id="3" creationId="{1DA006D5-D8AD-58A8-EE5E-374AC44967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972033B-731A-3087-0512-AB2583CA9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8514F025-5352-C93E-74CC-5BCFBDAC1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E330AC5E-CDC3-654E-F6C3-B6018485A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964D50A-4C6A-57AE-5121-D851A4F0B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F0CB0C2C-AEA5-3556-CDF6-AA69FBF16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5408C0A7-79D9-59A8-FCE3-C920ECD4C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414F062-C093-80D4-D1A2-A0ABC603FE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أختبر فهمك!"/>
          <p:cNvSpPr txBox="1">
            <a:spLocks noGrp="1"/>
          </p:cNvSpPr>
          <p:nvPr>
            <p:ph type="title" hasCustomPrompt="1"/>
          </p:nvPr>
        </p:nvSpPr>
        <p:spPr>
          <a:xfrm>
            <a:off x="1117600" y="3733800"/>
            <a:ext cx="9753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t>أختبر فهمك!</a:t>
            </a:r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09" y="889000"/>
            <a:ext cx="1694382" cy="253177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extBox 3"/>
          <p:cNvSpPr txBox="1"/>
          <p:nvPr/>
        </p:nvSpPr>
        <p:spPr>
          <a:xfrm>
            <a:off x="5331853" y="4866957"/>
            <a:ext cx="1513987" cy="490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rtl="1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جاهز تجاوب؟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0CE4DFC6-BF3A-8338-7CD8-E1F40B53AC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17600" y="2717800"/>
            <a:ext cx="9753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0" y="177800"/>
            <a:ext cx="1070928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5C67EA3B-7957-3D9E-90F0-8D20DAFAD5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15" descr="Picture 15">
            <a:extLst>
              <a:ext uri="{FF2B5EF4-FFF2-40B4-BE49-F238E27FC236}">
                <a16:creationId xmlns:a16="http://schemas.microsoft.com/office/drawing/2014/main" id="{0F734C8D-0BA2-D1EE-7F88-D8FB9D6D2B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latin typeface="Andalus" panose="02020603050405020304" pitchFamily="18" charset="-78"/>
                <a:cs typeface="Andalus" panose="02020603050405020304" pitchFamily="18" charset="-78"/>
              </a:rPr>
              <a:t>مدارس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للتكنولوجيا</a:t>
            </a: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التطبيقية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9A4C8D-17EC-D915-53ED-4CEEC30C7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2315"/>
              </p:ext>
            </p:extLst>
          </p:nvPr>
        </p:nvGraphicFramePr>
        <p:xfrm>
          <a:off x="340418" y="3950209"/>
          <a:ext cx="3679596" cy="13716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960481">
                  <a:extLst>
                    <a:ext uri="{9D8B030D-6E8A-4147-A177-3AD203B41FA5}">
                      <a16:colId xmlns:a16="http://schemas.microsoft.com/office/drawing/2014/main" val="3739871993"/>
                    </a:ext>
                  </a:extLst>
                </a:gridCol>
                <a:gridCol w="2719115">
                  <a:extLst>
                    <a:ext uri="{9D8B030D-6E8A-4147-A177-3AD203B41FA5}">
                      <a16:colId xmlns:a16="http://schemas.microsoft.com/office/drawing/2014/main" val="342514675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Place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7089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Year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25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Class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6D937E-EB03-FA5E-E740-54A6A49C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09715"/>
              </p:ext>
            </p:extLst>
          </p:nvPr>
        </p:nvGraphicFramePr>
        <p:xfrm>
          <a:off x="7674204" y="3763235"/>
          <a:ext cx="3679597" cy="18288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960481">
                  <a:extLst>
                    <a:ext uri="{9D8B030D-6E8A-4147-A177-3AD203B41FA5}">
                      <a16:colId xmlns:a16="http://schemas.microsoft.com/office/drawing/2014/main" val="3739871993"/>
                    </a:ext>
                  </a:extLst>
                </a:gridCol>
                <a:gridCol w="1027788">
                  <a:extLst>
                    <a:ext uri="{9D8B030D-6E8A-4147-A177-3AD203B41FA5}">
                      <a16:colId xmlns:a16="http://schemas.microsoft.com/office/drawing/2014/main" val="3425146754"/>
                    </a:ext>
                  </a:extLst>
                </a:gridCol>
                <a:gridCol w="1691328">
                  <a:extLst>
                    <a:ext uri="{9D8B030D-6E8A-4147-A177-3AD203B41FA5}">
                      <a16:colId xmlns:a16="http://schemas.microsoft.com/office/drawing/2014/main" val="3532861899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Day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7089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Date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ar-EG" sz="2400" b="1" dirty="0"/>
                        <a:t>هجري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2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ar-EG" sz="2400" b="1" dirty="0"/>
                        <a:t>ميلادي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576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Time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86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AA686C-0942-DC24-C9BF-92B7D117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97382"/>
              </p:ext>
            </p:extLst>
          </p:nvPr>
        </p:nvGraphicFramePr>
        <p:xfrm>
          <a:off x="2859568" y="1760392"/>
          <a:ext cx="5871710" cy="1463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871710">
                  <a:extLst>
                    <a:ext uri="{9D8B030D-6E8A-4147-A177-3AD203B41FA5}">
                      <a16:colId xmlns:a16="http://schemas.microsoft.com/office/drawing/2014/main" val="3156812726"/>
                    </a:ext>
                  </a:extLst>
                </a:gridCol>
              </a:tblGrid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ar-EG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التطور الاقتصادى فى العصرين الاسلامى والحديث </a:t>
                      </a:r>
                      <a:endParaRPr lang="en-GB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4821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ar-EG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الزراعة  فى عصر محمد على 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9618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5E5E0-1D83-DBF2-544B-ECD8044BBF48}"/>
              </a:ext>
            </a:extLst>
          </p:cNvPr>
          <p:cNvSpPr txBox="1"/>
          <p:nvPr/>
        </p:nvSpPr>
        <p:spPr>
          <a:xfrm>
            <a:off x="2214173" y="1765896"/>
            <a:ext cx="7763654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r" rtl="1">
              <a:buNone/>
            </a:pPr>
            <a:endParaRPr lang="en-US" sz="4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EG" sz="3200" b="1" dirty="0"/>
              <a:t>- تزويد الفلاح بما يحتاجه من بذور ومواشي وأدوات ، يخصم ثمنها أو قيمتها من قيمة المحصول عند</a:t>
            </a:r>
            <a:r>
              <a:rPr lang="en-US" sz="3200" b="1" dirty="0"/>
              <a:t> </a:t>
            </a:r>
            <a:r>
              <a:rPr lang="ar-EG" sz="3200" b="1" dirty="0"/>
              <a:t>تسليمه .</a:t>
            </a:r>
            <a:endParaRPr lang="en-US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ar-EG" sz="3200" b="1" dirty="0"/>
              <a:t> - الزام الفلاحين بزراعة ما تقرره الحكومة من الحاصلات الزراعية .</a:t>
            </a:r>
            <a:endParaRPr lang="ar-EG" sz="3200" b="1" dirty="0"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3E088B-5CAC-0A1E-4736-8DC41D7A95C1}"/>
              </a:ext>
            </a:extLst>
          </p:cNvPr>
          <p:cNvSpPr/>
          <p:nvPr/>
        </p:nvSpPr>
        <p:spPr>
          <a:xfrm>
            <a:off x="3049250" y="1050809"/>
            <a:ext cx="6093500" cy="715087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EG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كيف طبق محمد الاحتكار في الزراعة ؟</a:t>
            </a:r>
            <a:endParaRPr kumimoji="0" lang="en-US" sz="3600" i="0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335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0000"/>
                </a:solidFill>
              </a:defRPr>
            </a:lvl1pPr>
          </a:lstStyle>
          <a:p>
            <a:r>
              <a:t>Test your knowledge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/>
          <p:cNvSpPr txBox="1">
            <a:spLocks noGrp="1"/>
          </p:cNvSpPr>
          <p:nvPr>
            <p:ph type="title"/>
          </p:nvPr>
        </p:nvSpPr>
        <p:spPr>
          <a:xfrm>
            <a:off x="796513" y="885668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Test your knowledge</a:t>
            </a:r>
          </a:p>
        </p:txBody>
      </p:sp>
      <p:sp>
        <p:nvSpPr>
          <p:cNvPr id="655" name="Content Placeholder 2"/>
          <p:cNvSpPr txBox="1"/>
          <p:nvPr/>
        </p:nvSpPr>
        <p:spPr>
          <a:xfrm>
            <a:off x="229686" y="2114607"/>
            <a:ext cx="11474396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 defTabSz="457200" rtl="1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ar-EG" sz="2400" dirty="0"/>
              <a:t>ما المقصود بكل من : نظام الاحتكار – حق الانتفاع- الملكية المتوسطة – الملكية الصغيرة</a:t>
            </a:r>
          </a:p>
          <a:p>
            <a:pPr algn="r" rtl="1"/>
            <a:r>
              <a:rPr lang="ar-EG" sz="2400" b="1" dirty="0"/>
              <a:t>ضع علامة صح او خطأ :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dirty="0"/>
              <a:t>تراخي الفلاحين في أداء العمل لأنهم لم يحصلوا إلا على الحد الأدني من المعيشة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dirty="0"/>
              <a:t>قلت الضرائب المفروضة على الفلاح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dirty="0">
                <a:solidFill>
                  <a:schemeClr val="tx1"/>
                </a:solidFill>
              </a:rPr>
              <a:t>تم الاهتمام بالأرض الزراعية فى عصر محمد على </a:t>
            </a:r>
          </a:p>
          <a:p>
            <a:pPr algn="r" rtl="1"/>
            <a:r>
              <a:rPr lang="ar-EG" sz="2400" b="1" dirty="0">
                <a:solidFill>
                  <a:schemeClr val="tx1"/>
                </a:solidFill>
              </a:rPr>
              <a:t>بم تفسر </a:t>
            </a:r>
          </a:p>
          <a:p>
            <a:pPr algn="r" rtl="1"/>
            <a:r>
              <a:rPr lang="ar-EG" sz="2400" b="1" dirty="0">
                <a:solidFill>
                  <a:schemeClr val="tx1"/>
                </a:solidFill>
              </a:rPr>
              <a:t>استقدام  محمد على المدربين المهرة من أوروبا </a:t>
            </a:r>
          </a:p>
          <a:p>
            <a:pPr algn="r" rtl="1"/>
            <a:r>
              <a:rPr lang="ar-EG" sz="2400" b="1" dirty="0">
                <a:solidFill>
                  <a:schemeClr val="tx1"/>
                </a:solidFill>
              </a:rPr>
              <a:t>اهتمام محمد على  بالتعليم الزراعي  </a:t>
            </a:r>
            <a:endParaRPr lang="en-US" sz="2400" b="1" dirty="0">
              <a:solidFill>
                <a:schemeClr val="tx1"/>
              </a:solidFill>
            </a:endParaRPr>
          </a:p>
          <a:p>
            <a:pPr algn="r" rtl="1"/>
            <a:endParaRPr lang="ar-EG" sz="2400" b="1" dirty="0"/>
          </a:p>
          <a:p>
            <a:pPr algn="r" rtl="1"/>
            <a:endParaRPr lang="ar-EG" sz="2400" b="1" dirty="0"/>
          </a:p>
          <a:p>
            <a:pPr marL="457200" indent="-457200" algn="r" rtl="1">
              <a:buFont typeface="+mj-lt"/>
              <a:buAutoNum type="arabicPeriod"/>
            </a:pPr>
            <a:endParaRPr lang="ar-EG" sz="2400" b="1" dirty="0"/>
          </a:p>
          <a:p>
            <a:pPr algn="r" defTabSz="457200" rtl="1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endParaRPr lang="ar-EG" sz="2400" dirty="0"/>
          </a:p>
          <a:p>
            <a:pPr algn="r" defTabSz="457200" rtl="1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ar-EG" sz="2400" dirty="0"/>
              <a:t> </a:t>
            </a:r>
          </a:p>
          <a:p>
            <a:pPr algn="r" defTabSz="457200" rtl="1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ar-EG" sz="2400" dirty="0"/>
              <a:t> </a:t>
            </a:r>
          </a:p>
          <a:p>
            <a:pPr algn="r" defTabSz="457200" rtl="1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latin typeface="Andalus" panose="02020603050405020304" pitchFamily="18" charset="-78"/>
                <a:cs typeface="Andalus" panose="02020603050405020304" pitchFamily="18" charset="-78"/>
              </a:rPr>
              <a:t>مدارس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للتكنولوجيا</a:t>
            </a: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التطبيقية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E8905B-CFB3-0B2C-7F78-5080B2BA65D3}"/>
              </a:ext>
            </a:extLst>
          </p:cNvPr>
          <p:cNvSpPr/>
          <p:nvPr/>
        </p:nvSpPr>
        <p:spPr>
          <a:xfrm>
            <a:off x="4313573" y="3005690"/>
            <a:ext cx="736979" cy="450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2F0B76-CF9F-40E6-EAB1-20929FDC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53200"/>
              </p:ext>
            </p:extLst>
          </p:nvPr>
        </p:nvGraphicFramePr>
        <p:xfrm>
          <a:off x="2005536" y="1690303"/>
          <a:ext cx="7962314" cy="6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22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017792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611447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التعرف على الشخصیات والقضایا التي شكلت تطور مصر الاقتصادي.</a:t>
                      </a: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sz="1800" b="1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مخرج التعلم</a:t>
                      </a:r>
                      <a:endParaRPr lang="en-US" sz="1800" b="1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B243E8-15B1-79CC-EC60-F7AA1E1D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84492"/>
              </p:ext>
            </p:extLst>
          </p:nvPr>
        </p:nvGraphicFramePr>
        <p:xfrm>
          <a:off x="2086845" y="2429233"/>
          <a:ext cx="7799697" cy="13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04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72674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  <a:gridCol w="614150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383680">
                <a:tc>
                  <a:txBody>
                    <a:bodyPr/>
                    <a:lstStyle/>
                    <a:p>
                      <a:pPr algn="r" rtl="1"/>
                      <a:r>
                        <a:rPr lang="ar-KW" sz="1400" kern="1200" dirty="0">
                          <a:solidFill>
                            <a:schemeClr val="bg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المهارة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22A35">
                        <a:alpha val="6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المهارات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12835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یدرك أهمیة النھضة الزراعیة-والصناعیة والتجاریة في عصر محمد</a:t>
                      </a:r>
                    </a:p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علي وما بعد ذلك في بناء المجتمعالحدیث.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1" dirty="0"/>
                        <a:t>A1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endParaRPr lang="ar-EG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1" dirty="0"/>
                        <a:t>A2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8FC2D0-F17D-BE76-43B0-B74955BB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16690"/>
              </p:ext>
            </p:extLst>
          </p:nvPr>
        </p:nvGraphicFramePr>
        <p:xfrm>
          <a:off x="2104455" y="4147860"/>
          <a:ext cx="7799697" cy="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04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72674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  <a:gridCol w="614150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319101">
                <a:tc>
                  <a:txBody>
                    <a:bodyPr/>
                    <a:lstStyle/>
                    <a:p>
                      <a:pPr algn="ctr" rtl="1"/>
                      <a:r>
                        <a:rPr lang="ar-KW" sz="1100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المعرفة</a:t>
                      </a:r>
                      <a:endParaRPr lang="en-US" sz="1100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22A35">
                        <a:alpha val="6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ar-KW" sz="1400" b="1" kern="120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المعارف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12835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أسباب النھضة في عصر محمد علي وخلفاءه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B1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27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cs typeface="Andalus" panose="02020603050405020304" pitchFamily="18" charset="-78"/>
              </a:rPr>
              <a:t>مدارس</a:t>
            </a:r>
            <a:endParaRPr dirty="0"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cs typeface="Andalus" panose="02020603050405020304" pitchFamily="18" charset="-78"/>
              </a:rPr>
              <a:t>للتكنولوجيا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التطبيقية</a:t>
            </a:r>
            <a:endParaRPr dirty="0"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F10C39-423D-8DA2-ED52-0895C2DF5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23927"/>
              </p:ext>
            </p:extLst>
          </p:nvPr>
        </p:nvGraphicFramePr>
        <p:xfrm>
          <a:off x="887103" y="2009386"/>
          <a:ext cx="10663212" cy="48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655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480024"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EG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الحوار والمناقشة</a:t>
                      </a:r>
                    </a:p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EG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خرايط المغاهيم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استراتيجية</a:t>
                      </a:r>
                      <a:r>
                        <a:rPr lang="ar-KW" baseline="0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 التدريس</a:t>
                      </a:r>
                      <a:endParaRPr lang="en-US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3C0DC-4149-89DE-AA69-93B7F002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67861"/>
              </p:ext>
            </p:extLst>
          </p:nvPr>
        </p:nvGraphicFramePr>
        <p:xfrm>
          <a:off x="828339" y="2547766"/>
          <a:ext cx="10663213" cy="154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782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387378">
                <a:tc>
                  <a:txBody>
                    <a:bodyPr/>
                    <a:lstStyle/>
                    <a:p>
                      <a:pPr algn="r"/>
                      <a:r>
                        <a:rPr lang="ar-EG" sz="1600" u="none" dirty="0">
                          <a:solidFill>
                            <a:schemeClr val="tx1"/>
                          </a:solidFill>
                        </a:rPr>
                        <a:t>2- </a:t>
                      </a:r>
                      <a:r>
                        <a:rPr lang="ar-EG" sz="1600" b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المقصود بنظام الاحتكار </a:t>
                      </a: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ar-EG" sz="18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عناصر الدرس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algn="r"/>
                      <a:r>
                        <a:rPr lang="ar-EG" sz="1600" u="none" dirty="0">
                          <a:solidFill>
                            <a:schemeClr val="tx1"/>
                          </a:solidFill>
                        </a:rPr>
                        <a:t>3-</a:t>
                      </a:r>
                      <a:r>
                        <a:rPr lang="ar-EG" sz="1600" b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اسباب تدهور الزراعة قبل تولية محمد علي </a:t>
                      </a: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algn="r"/>
                      <a:r>
                        <a:rPr lang="ar-EG" sz="1600" u="none" dirty="0">
                          <a:solidFill>
                            <a:schemeClr val="tx1"/>
                          </a:solidFill>
                        </a:rPr>
                        <a:t>4-</a:t>
                      </a:r>
                      <a:r>
                        <a:rPr lang="ar-EG" sz="1600" b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سیاسة محمد علي في تطوير الزراعة </a:t>
                      </a: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1083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algn="r"/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67536A-10F7-D87A-DFE9-41F70835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31663"/>
              </p:ext>
            </p:extLst>
          </p:nvPr>
        </p:nvGraphicFramePr>
        <p:xfrm>
          <a:off x="828340" y="4128672"/>
          <a:ext cx="10663212" cy="38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781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387378">
                <a:tc>
                  <a:txBody>
                    <a:bodyPr/>
                    <a:lstStyle/>
                    <a:p>
                      <a:r>
                        <a:rPr lang="ar-E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دليل الطالب – الانترنت -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مصادر التعلم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67178F-2755-8B73-C4B4-5A9FF341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04676"/>
              </p:ext>
            </p:extLst>
          </p:nvPr>
        </p:nvGraphicFramePr>
        <p:xfrm>
          <a:off x="887102" y="4574343"/>
          <a:ext cx="10663212" cy="38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655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387378">
                <a:tc>
                  <a:txBody>
                    <a:bodyPr/>
                    <a:lstStyle/>
                    <a:p>
                      <a:pPr marL="0" indent="0" algn="r" rtl="1">
                        <a:buFontTx/>
                        <a:buNone/>
                      </a:pPr>
                      <a:r>
                        <a:rPr lang="ar-E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رسم مخطط يوضح تطور الزراعة فى عهد محمد على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النشاط التعليمي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B2A870-27A4-79AC-EA08-C48682606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11930"/>
              </p:ext>
            </p:extLst>
          </p:nvPr>
        </p:nvGraphicFramePr>
        <p:xfrm>
          <a:off x="887102" y="4964725"/>
          <a:ext cx="106632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655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387378">
                <a:tc>
                  <a:txBody>
                    <a:bodyPr/>
                    <a:lstStyle/>
                    <a:p>
                      <a:r>
                        <a:rPr lang="ar-E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التابلت – دليل اطالب – الانترنت - 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الموارد والمواد اللازمة للتنفيذ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76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82923" y="6400413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4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A7CF9-1895-FFB1-FB94-139B3CCBA9C2}"/>
              </a:ext>
            </a:extLst>
          </p:cNvPr>
          <p:cNvSpPr txBox="1">
            <a:spLocks/>
          </p:cNvSpPr>
          <p:nvPr/>
        </p:nvSpPr>
        <p:spPr>
          <a:xfrm>
            <a:off x="1323739" y="282575"/>
            <a:ext cx="10048103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br>
              <a:rPr lang="ar-EG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2A355-9BC3-C6CF-64D1-9E6F1963B556}"/>
              </a:ext>
            </a:extLst>
          </p:cNvPr>
          <p:cNvSpPr txBox="1">
            <a:spLocks/>
          </p:cNvSpPr>
          <p:nvPr/>
        </p:nvSpPr>
        <p:spPr>
          <a:xfrm>
            <a:off x="1752600" y="1752600"/>
            <a:ext cx="86106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r" rtl="1" hangingPunct="1"/>
            <a:r>
              <a:rPr lang="ar-EG" dirty="0">
                <a:solidFill>
                  <a:schemeClr val="tx1"/>
                </a:solidFill>
              </a:rPr>
              <a:t>- في عهد محمد علي :</a:t>
            </a:r>
          </a:p>
          <a:p>
            <a:pPr algn="r" rtl="1" hangingPunct="1"/>
            <a:r>
              <a:rPr lang="ar-EG" dirty="0">
                <a:solidFill>
                  <a:schemeClr val="tx1"/>
                </a:solidFill>
              </a:rPr>
              <a:t>نظم محمد علي اقتصاد مصر في الزراعة والصناعة والتجارة على قاعدة ما عرف</a:t>
            </a:r>
          </a:p>
          <a:p>
            <a:pPr algn="r" rtl="1" hangingPunct="1"/>
            <a:r>
              <a:rPr lang="ar-EG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بنظام الاحتكار </a:t>
            </a:r>
            <a:r>
              <a:rPr lang="ar-EG" dirty="0">
                <a:solidFill>
                  <a:schemeClr val="tx1"/>
                </a:solidFill>
              </a:rPr>
              <a:t>.</a:t>
            </a:r>
          </a:p>
          <a:p>
            <a:pPr algn="r" rtl="1" hangingPunct="1"/>
            <a:r>
              <a:rPr lang="ar-EG" dirty="0">
                <a:solidFill>
                  <a:schemeClr val="tx1"/>
                </a:solidFill>
              </a:rPr>
              <a:t> ومعناه قيام الدولة متمثلة في محمد علي بتحديد نوع الغلات التي تزرع ، والمصنوعات التي تنتج وأثمان شرائها من المنتجين ،</a:t>
            </a:r>
          </a:p>
          <a:p>
            <a:pPr algn="r" rtl="1" hangingPunct="1"/>
            <a:r>
              <a:rPr lang="ar-EG" dirty="0">
                <a:solidFill>
                  <a:schemeClr val="tx1"/>
                </a:solidFill>
              </a:rPr>
              <a:t> وأثمان بيعها في السوق .</a:t>
            </a:r>
          </a:p>
          <a:p>
            <a:pPr algn="r" rtl="1" hangingPunct="1"/>
            <a:r>
              <a:rPr lang="ar-EG" dirty="0">
                <a:solidFill>
                  <a:schemeClr val="tx1"/>
                </a:solidFill>
              </a:rPr>
              <a:t>وكان يهدف بذلك ضمان دخوله كمنافس لغيره من الدول في الأسواق العالمية .</a:t>
            </a:r>
          </a:p>
          <a:p>
            <a:pPr algn="r" hangingPunct="1"/>
            <a:br>
              <a:rPr lang="ar-E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r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1064B4-BCE1-25A4-4A9A-4ABC109398C5}"/>
              </a:ext>
            </a:extLst>
          </p:cNvPr>
          <p:cNvSpPr/>
          <p:nvPr/>
        </p:nvSpPr>
        <p:spPr>
          <a:xfrm>
            <a:off x="3480177" y="698130"/>
            <a:ext cx="5231647" cy="82230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EG" sz="3200" dirty="0">
                <a:solidFill>
                  <a:schemeClr val="tx1"/>
                </a:solidFill>
              </a:rPr>
              <a:t>الزراعة في عهد محمد علي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6488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C3A93-E87F-45DF-C19D-F880A53DACDE}"/>
              </a:ext>
            </a:extLst>
          </p:cNvPr>
          <p:cNvSpPr txBox="1"/>
          <p:nvPr/>
        </p:nvSpPr>
        <p:spPr>
          <a:xfrm>
            <a:off x="1278537" y="1166842"/>
            <a:ext cx="9634927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1"/>
            <a:r>
              <a:rPr lang="ar-EG" sz="3200" b="1" dirty="0">
                <a:solidFill>
                  <a:srgbClr val="FF0000"/>
                </a:solidFill>
              </a:rPr>
              <a:t>تدهور الزراعة قبل تولية محمد علي  بم تفسر </a:t>
            </a:r>
            <a:endParaRPr lang="en-US" sz="3200" b="1" dirty="0">
              <a:solidFill>
                <a:srgbClr val="FF0000"/>
              </a:solidFill>
            </a:endParaRPr>
          </a:p>
          <a:p>
            <a:pPr algn="r" rtl="1"/>
            <a:endParaRPr lang="ar-EG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EG" sz="2800" b="1" dirty="0"/>
              <a:t>نظام ملكية الأرض والانتفاع بها لم يكن يسمح بتنمية زراعية حقيقية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800" b="1" dirty="0"/>
              <a:t>تراخي الفلاحين في أداء العمل لأنهم لم يحصلوا إلا على الحد الأدني من المعيشة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800" b="1" dirty="0"/>
              <a:t> عدد الضرائب المفروضة على الفلاح وعدم عدالتها وتركها في أيدي الملتزمين مما أساء إلى الفلاح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800" b="1" dirty="0"/>
              <a:t>أهملت الأرض الزراعية </a:t>
            </a:r>
          </a:p>
          <a:p>
            <a:pPr algn="r" rtl="1"/>
            <a:r>
              <a:rPr lang="ar-EG" sz="2800" b="1" dirty="0"/>
              <a:t>بسبب إهمال الري وتنظيم استخدام مياه النيل مما تسبب في تحويل الأرض الزراعية إلى صحراوات.</a:t>
            </a:r>
          </a:p>
        </p:txBody>
      </p:sp>
    </p:spTree>
    <p:extLst>
      <p:ext uri="{BB962C8B-B14F-4D97-AF65-F5344CB8AC3E}">
        <p14:creationId xmlns:p14="http://schemas.microsoft.com/office/powerpoint/2010/main" val="1239760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B4DB4-3FA9-2916-BCF9-A8D92520CD0C}"/>
              </a:ext>
            </a:extLst>
          </p:cNvPr>
          <p:cNvSpPr txBox="1"/>
          <p:nvPr/>
        </p:nvSpPr>
        <p:spPr>
          <a:xfrm>
            <a:off x="1752955" y="1240817"/>
            <a:ext cx="8686090" cy="3662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 rtl="1"/>
            <a:r>
              <a:rPr lang="ar-EG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هى الاجراءات التى قام بها محمد علي انتهت إلى تغيير أوضاع الملكية والحيازة الزراعية 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sz="2800" b="1" dirty="0"/>
              <a:t>- إلغاء نظام الالتزام ومصادرة أراضي الملتزمين وتسجيلها باسم الدولة </a:t>
            </a:r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 - ضبط أراضي الأوقاف لصالح الدولة بالإضافة إلى المساحات التي عجز أصحابها عن أثبات حيازتهم لها . </a:t>
            </a:r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أعاد توزيع الأرض على الفلاحين ما بين 3 : 5 أفدنة لكل أسرة للانتفاع بشرط دفع الضرائب ولا تنزع منه إلا إذا عجز عن دفع ما عليها من أموال .</a:t>
            </a:r>
          </a:p>
        </p:txBody>
      </p:sp>
    </p:spTree>
    <p:extLst>
      <p:ext uri="{BB962C8B-B14F-4D97-AF65-F5344CB8AC3E}">
        <p14:creationId xmlns:p14="http://schemas.microsoft.com/office/powerpoint/2010/main" val="4877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006D5-D8AD-58A8-EE5E-374AC4496715}"/>
              </a:ext>
            </a:extLst>
          </p:cNvPr>
          <p:cNvSpPr txBox="1"/>
          <p:nvPr/>
        </p:nvSpPr>
        <p:spPr>
          <a:xfrm>
            <a:off x="2023672" y="799695"/>
            <a:ext cx="8195871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 rtl="1"/>
            <a:r>
              <a:rPr lang="ar-EG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النتائج المترتبة على إلغاء نظام الالتزام؟</a:t>
            </a:r>
          </a:p>
          <a:p>
            <a:pPr algn="ctr" rtl="1"/>
            <a:r>
              <a:rPr lang="ar-EG" sz="2800" b="1" dirty="0"/>
              <a:t> ظهور ثلاثة أنواع من الملكية الزراعية هي :</a:t>
            </a:r>
          </a:p>
          <a:p>
            <a:pPr algn="ctr" rtl="1"/>
            <a:r>
              <a:rPr lang="ar-EG" sz="2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- الملكية الكبيرة </a:t>
            </a:r>
            <a:r>
              <a:rPr lang="ar-EG" sz="2800" b="1" u="sng" dirty="0"/>
              <a:t>: </a:t>
            </a:r>
            <a:r>
              <a:rPr lang="ar-EG" sz="2800" b="1" dirty="0"/>
              <a:t>وتعرف بأراضي الأبعادية والجفالك </a:t>
            </a:r>
          </a:p>
          <a:p>
            <a:pPr algn="ctr" rtl="1"/>
            <a:r>
              <a:rPr lang="ar-EG" sz="2800" b="1" dirty="0"/>
              <a:t>انعم بها محمد علي </a:t>
            </a:r>
          </a:p>
          <a:p>
            <a:pPr algn="ctr" rtl="1"/>
            <a:r>
              <a:rPr lang="ar-EG" sz="2800" b="1" dirty="0"/>
              <a:t>على( أفراد أسرته - كبار حاشيته –الموظفين-  وبعض الأجانب -بعض رؤساء قبائل البدو )</a:t>
            </a:r>
          </a:p>
          <a:p>
            <a:pPr algn="ctr" rtl="1"/>
            <a:r>
              <a:rPr lang="ar-EG" sz="2800" b="1" dirty="0"/>
              <a:t> وقد حصل أصحابها على حق توريثها لأبنائهم فيما بعد . </a:t>
            </a:r>
          </a:p>
        </p:txBody>
      </p:sp>
    </p:spTree>
    <p:extLst>
      <p:ext uri="{BB962C8B-B14F-4D97-AF65-F5344CB8AC3E}">
        <p14:creationId xmlns:p14="http://schemas.microsoft.com/office/powerpoint/2010/main" val="10575540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068F9A-7534-0D61-DC91-DEE7E001ED00}"/>
              </a:ext>
            </a:extLst>
          </p:cNvPr>
          <p:cNvSpPr txBox="1"/>
          <p:nvPr/>
        </p:nvSpPr>
        <p:spPr>
          <a:xfrm>
            <a:off x="2338466" y="674400"/>
            <a:ext cx="7866087" cy="5509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 rtl="1"/>
            <a:r>
              <a:rPr lang="ar-EG" sz="3200" b="1" u="sng" dirty="0">
                <a:solidFill>
                  <a:srgbClr val="FF0000"/>
                </a:solidFill>
              </a:rPr>
              <a:t>الملكية المتوسطة :</a:t>
            </a:r>
            <a:endParaRPr lang="en-US" sz="3200" b="1" u="sng" dirty="0">
              <a:solidFill>
                <a:srgbClr val="FF0000"/>
              </a:solidFill>
            </a:endParaRPr>
          </a:p>
          <a:p>
            <a:pPr algn="r" rtl="1"/>
            <a:r>
              <a:rPr lang="ar-EG" sz="3200" b="1" dirty="0"/>
              <a:t> وتتكون من نوعين من الأراضي هما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sz="3200" b="1" dirty="0"/>
              <a:t>أراضي الوسية : وهي خاصة بالملتزمين السابقين يحتفظون بها طوال حياتهم .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sz="3200" b="1" dirty="0"/>
              <a:t>أراضي المسموح : وهي تمنح لمشايخ القرى وكبار أعيانها بنسبة 5% من زمام القرية ، وهي معفاة من الضرائب مقابل خدماتهم للحكومة في استضافة موظفيها .</a:t>
            </a:r>
            <a:endParaRPr lang="en-US" sz="3200" b="1" dirty="0"/>
          </a:p>
          <a:p>
            <a:pPr algn="r" rtl="1"/>
            <a:endParaRPr lang="ar-EG" sz="3200" b="1" dirty="0"/>
          </a:p>
          <a:p>
            <a:pPr algn="r" rtl="1"/>
            <a:r>
              <a:rPr lang="ar-EG" sz="3200" b="1" u="sng" dirty="0">
                <a:solidFill>
                  <a:srgbClr val="FF0000"/>
                </a:solidFill>
              </a:rPr>
              <a:t> الملكية الصغيرة : </a:t>
            </a:r>
            <a:endParaRPr lang="en-US" sz="3200" b="1" u="sng" dirty="0">
              <a:solidFill>
                <a:srgbClr val="FF0000"/>
              </a:solidFill>
            </a:endParaRPr>
          </a:p>
          <a:p>
            <a:pPr algn="r" rtl="1"/>
            <a:r>
              <a:rPr lang="ar-EG" sz="3200" b="1" dirty="0"/>
              <a:t>هي ملكية الانتفاع للفلاحين من 3: 5 أفدنة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87343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5B1C8-E0A0-1DFE-101D-0DD8638B1BAE}"/>
              </a:ext>
            </a:extLst>
          </p:cNvPr>
          <p:cNvSpPr txBox="1"/>
          <p:nvPr/>
        </p:nvSpPr>
        <p:spPr>
          <a:xfrm>
            <a:off x="1750727" y="1400086"/>
            <a:ext cx="8690546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 fontAlgn="base"/>
            <a:endParaRPr lang="ar-EG" sz="2400" b="1" dirty="0"/>
          </a:p>
          <a:p>
            <a:pPr marL="0" indent="0" algn="r" rtl="1">
              <a:buNone/>
            </a:pPr>
            <a:r>
              <a:rPr lang="ar-EG" sz="2400" b="1" dirty="0"/>
              <a:t>كان هدفها توفير أكبر قدر من الدخل من الإنتاج الزراعي عن طريق :</a:t>
            </a:r>
            <a:endParaRPr lang="ar-EG" sz="2400" b="1" dirty="0">
              <a:effectLst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u="sng" dirty="0">
                <a:solidFill>
                  <a:schemeClr val="accent6">
                    <a:lumMod val="75000"/>
                  </a:schemeClr>
                </a:solidFill>
              </a:rPr>
              <a:t>استقدام المدربين المهرة من أوروبا </a:t>
            </a:r>
            <a:r>
              <a:rPr lang="ar-EG" sz="2400" b="1" dirty="0"/>
              <a:t>مع تحديد واجباتهم ومسئولياتهم بهدف زيادة الإنتاج </a:t>
            </a:r>
            <a:endParaRPr lang="en-US" sz="2400" b="1" dirty="0"/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u="sng" dirty="0">
                <a:solidFill>
                  <a:schemeClr val="accent6">
                    <a:lumMod val="75000"/>
                  </a:schemeClr>
                </a:solidFill>
              </a:rPr>
              <a:t>الاهتمام بالتعليم الزراعي عن طريق </a:t>
            </a:r>
            <a:r>
              <a:rPr lang="ar-EG" sz="2400" b="1" dirty="0"/>
              <a:t>إنشاء مدرسة للزراعة واستقدام الخبراء الزراعيين من الخارج .</a:t>
            </a:r>
            <a:endParaRPr lang="en-US" sz="2400" b="1" dirty="0"/>
          </a:p>
          <a:p>
            <a:pPr marL="457200" indent="-457200" algn="r" rtl="1">
              <a:buFont typeface="+mj-lt"/>
              <a:buAutoNum type="arabicPeriod"/>
            </a:pPr>
            <a:r>
              <a:rPr lang="ar-EG" sz="2400" b="1" u="sng" dirty="0">
                <a:solidFill>
                  <a:schemeClr val="accent6">
                    <a:lumMod val="75000"/>
                  </a:schemeClr>
                </a:solidFill>
              </a:rPr>
              <a:t>تحسين طرق الري 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ar-EG" sz="2400" b="1" dirty="0"/>
              <a:t>بواسطة الري الصيفي فشق ترعة المحمودية وغيرها </a:t>
            </a:r>
            <a:endParaRPr lang="en-US" sz="2400" b="1" dirty="0"/>
          </a:p>
          <a:p>
            <a:pPr algn="r" rtl="1"/>
            <a:r>
              <a:rPr lang="ar-EG" sz="2400" b="1" dirty="0"/>
              <a:t>فضلا عن القناطر الخيرية مما</a:t>
            </a:r>
            <a:r>
              <a:rPr lang="en-US" sz="2400" b="1" dirty="0"/>
              <a:t> </a:t>
            </a:r>
            <a:r>
              <a:rPr lang="ar-EG" sz="2400" b="1" dirty="0"/>
              <a:t>ترتب عليه أن أراضي الوجه البحري تحولت إلى ري دائم .</a:t>
            </a:r>
          </a:p>
          <a:p>
            <a:pPr algn="r" rtl="1"/>
            <a:r>
              <a:rPr lang="ar-EG" sz="2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إدخال أنواع جديدة من الغلات الزراعية 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 rtl="1">
              <a:buNone/>
            </a:pPr>
            <a:r>
              <a:rPr lang="ar-EG" sz="2400" b="1" dirty="0"/>
              <a:t>مثل أشجار التوت لتربية دود القز ، </a:t>
            </a:r>
            <a:r>
              <a:rPr lang="en-US" sz="2400" b="1" dirty="0"/>
              <a:t> </a:t>
            </a:r>
            <a:r>
              <a:rPr lang="ar-EG" sz="2400" b="1" dirty="0"/>
              <a:t>ونبات النيلة الهندية ،</a:t>
            </a:r>
            <a:endParaRPr lang="ar-EG" sz="2400" b="1" dirty="0">
              <a:effectLst/>
            </a:endParaRPr>
          </a:p>
          <a:p>
            <a:pPr marL="0" indent="0" algn="r" rtl="1">
              <a:buNone/>
            </a:pPr>
            <a:r>
              <a:rPr lang="ar-EG" sz="2400" b="1" dirty="0"/>
              <a:t>وتحسين زراعة القطن حتى بدأت في تصديره عام ۱۸۲۷م </a:t>
            </a:r>
            <a:br>
              <a:rPr lang="ar-EG" sz="2400" b="1" dirty="0"/>
            </a:br>
            <a:endParaRPr lang="ar-EG" sz="2400" b="1" dirty="0"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C23F48-EA08-C1FA-1637-554A7572D16E}"/>
              </a:ext>
            </a:extLst>
          </p:cNvPr>
          <p:cNvSpPr/>
          <p:nvPr/>
        </p:nvSpPr>
        <p:spPr>
          <a:xfrm>
            <a:off x="3655099" y="575803"/>
            <a:ext cx="5146625" cy="64698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EG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سیاسة محمد علي في تطوير الزراعة</a:t>
            </a:r>
            <a:endParaRPr kumimoji="0" lang="en-US" sz="3200" b="0" i="0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9714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698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Andalus</vt:lpstr>
      <vt:lpstr>Arial</vt:lpstr>
      <vt:lpstr>Cairo</vt:lpstr>
      <vt:lpstr>Calibri</vt:lpstr>
      <vt:lpstr>Calibri Light</vt:lpstr>
      <vt:lpstr>Helvetica</vt:lpstr>
      <vt:lpstr>Segoe UI Semilight</vt:lpstr>
      <vt:lpstr>Times New Roman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your knowledge</vt:lpstr>
      <vt:lpstr>Test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Kirollos Saad</dc:creator>
  <cp:lastModifiedBy>Maria Magdy</cp:lastModifiedBy>
  <cp:revision>5</cp:revision>
  <dcterms:modified xsi:type="dcterms:W3CDTF">2022-12-11T19:41:01Z</dcterms:modified>
</cp:coreProperties>
</file>