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348" r:id="rId3"/>
    <p:sldId id="349" r:id="rId4"/>
    <p:sldId id="343" r:id="rId5"/>
    <p:sldId id="350" r:id="rId6"/>
    <p:sldId id="351" r:id="rId7"/>
    <p:sldId id="352" r:id="rId8"/>
    <p:sldId id="339" r:id="rId9"/>
    <p:sldId id="340" r:id="rId1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4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 Magdy" userId="63d467e233a6c743" providerId="LiveId" clId="{017EE175-99D2-48AE-A576-48648F4C8905}"/>
    <pc:docChg chg="modSld">
      <pc:chgData name="Maria Magdy" userId="63d467e233a6c743" providerId="LiveId" clId="{017EE175-99D2-48AE-A576-48648F4C8905}" dt="2022-12-11T19:42:32.203" v="15" actId="20577"/>
      <pc:docMkLst>
        <pc:docMk/>
      </pc:docMkLst>
      <pc:sldChg chg="modSp mod">
        <pc:chgData name="Maria Magdy" userId="63d467e233a6c743" providerId="LiveId" clId="{017EE175-99D2-48AE-A576-48648F4C8905}" dt="2022-12-11T19:42:32.203" v="15" actId="20577"/>
        <pc:sldMkLst>
          <pc:docMk/>
          <pc:sldMk cId="0" sldId="340"/>
        </pc:sldMkLst>
        <pc:spChg chg="mod">
          <ac:chgData name="Maria Magdy" userId="63d467e233a6c743" providerId="LiveId" clId="{017EE175-99D2-48AE-A576-48648F4C8905}" dt="2022-12-11T19:42:32.203" v="15" actId="20577"/>
          <ac:spMkLst>
            <pc:docMk/>
            <pc:sldMk cId="0" sldId="340"/>
            <ac:spMk id="65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1" name="Shape 11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2" name="Picture 15" descr="Picture 15">
            <a:extLst>
              <a:ext uri="{FF2B5EF4-FFF2-40B4-BE49-F238E27FC236}">
                <a16:creationId xmlns:a16="http://schemas.microsoft.com/office/drawing/2014/main" id="{C972033B-731A-3087-0512-AB2583CA96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1365" y="5970754"/>
            <a:ext cx="1333949" cy="7711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2" name="Picture 15" descr="Picture 15">
            <a:extLst>
              <a:ext uri="{FF2B5EF4-FFF2-40B4-BE49-F238E27FC236}">
                <a16:creationId xmlns:a16="http://schemas.microsoft.com/office/drawing/2014/main" id="{8514F025-5352-C93E-74CC-5BCFBDAC18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1365" y="5970754"/>
            <a:ext cx="1333949" cy="7711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2" name="Picture 15" descr="Picture 15">
            <a:extLst>
              <a:ext uri="{FF2B5EF4-FFF2-40B4-BE49-F238E27FC236}">
                <a16:creationId xmlns:a16="http://schemas.microsoft.com/office/drawing/2014/main" id="{E330AC5E-CDC3-654E-F6C3-B6018485A9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1365" y="5970754"/>
            <a:ext cx="1333949" cy="7711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2" name="Picture 15" descr="Picture 15">
            <a:extLst>
              <a:ext uri="{FF2B5EF4-FFF2-40B4-BE49-F238E27FC236}">
                <a16:creationId xmlns:a16="http://schemas.microsoft.com/office/drawing/2014/main" id="{C964D50A-4C6A-57AE-5121-D851A4F0BF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1365" y="5970754"/>
            <a:ext cx="1333949" cy="7711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2" name="Picture 15" descr="Picture 15">
            <a:extLst>
              <a:ext uri="{FF2B5EF4-FFF2-40B4-BE49-F238E27FC236}">
                <a16:creationId xmlns:a16="http://schemas.microsoft.com/office/drawing/2014/main" id="{F0CB0C2C-AEA5-3556-CDF6-AA69FBF161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1365" y="5970754"/>
            <a:ext cx="1333949" cy="7711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2" name="Picture 15" descr="Picture 15">
            <a:extLst>
              <a:ext uri="{FF2B5EF4-FFF2-40B4-BE49-F238E27FC236}">
                <a16:creationId xmlns:a16="http://schemas.microsoft.com/office/drawing/2014/main" id="{5408C0A7-79D9-59A8-FCE3-C920ECD4CF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1365" y="5970754"/>
            <a:ext cx="1333949" cy="7711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2" name="Picture 15" descr="Picture 15">
            <a:extLst>
              <a:ext uri="{FF2B5EF4-FFF2-40B4-BE49-F238E27FC236}">
                <a16:creationId xmlns:a16="http://schemas.microsoft.com/office/drawing/2014/main" id="{C414F062-C093-80D4-D1A2-A0ABC603FE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1365" y="5970754"/>
            <a:ext cx="1333949" cy="7711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Custom Layout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أختبر فهمك!"/>
          <p:cNvSpPr txBox="1">
            <a:spLocks noGrp="1"/>
          </p:cNvSpPr>
          <p:nvPr>
            <p:ph type="title" hasCustomPrompt="1"/>
          </p:nvPr>
        </p:nvSpPr>
        <p:spPr>
          <a:xfrm>
            <a:off x="1117600" y="3733800"/>
            <a:ext cx="9753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t>أختبر فهمك!</a:t>
            </a:r>
          </a:p>
        </p:txBody>
      </p:sp>
      <p:pic>
        <p:nvPicPr>
          <p:cNvPr id="93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209" y="889000"/>
            <a:ext cx="1694382" cy="2531779"/>
          </a:xfrm>
          <a:prstGeom prst="rect">
            <a:avLst/>
          </a:prstGeom>
          <a:ln w="12700">
            <a:miter lim="400000"/>
          </a:ln>
        </p:spPr>
      </p:pic>
      <p:sp>
        <p:nvSpPr>
          <p:cNvPr id="94" name="TextBox 3"/>
          <p:cNvSpPr txBox="1"/>
          <p:nvPr/>
        </p:nvSpPr>
        <p:spPr>
          <a:xfrm>
            <a:off x="5331853" y="4866957"/>
            <a:ext cx="1513987" cy="4905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rtl="1">
              <a:defRPr sz="2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>
                <a:latin typeface="+mj-lt"/>
                <a:ea typeface="+mj-ea"/>
                <a:cs typeface="+mj-cs"/>
                <a:sym typeface="Helvetica"/>
              </a:rPr>
              <a:t>جاهز تجاوب؟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2" name="Picture 15" descr="Picture 15">
            <a:extLst>
              <a:ext uri="{FF2B5EF4-FFF2-40B4-BE49-F238E27FC236}">
                <a16:creationId xmlns:a16="http://schemas.microsoft.com/office/drawing/2014/main" id="{0CE4DFC6-BF3A-8338-7CD8-E1F40B53AC1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1365" y="5970754"/>
            <a:ext cx="1333949" cy="7711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 Layout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Text"/>
          <p:cNvSpPr txBox="1">
            <a:spLocks noGrp="1"/>
          </p:cNvSpPr>
          <p:nvPr>
            <p:ph type="title"/>
          </p:nvPr>
        </p:nvSpPr>
        <p:spPr>
          <a:xfrm>
            <a:off x="1117600" y="2717800"/>
            <a:ext cx="9753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pic>
        <p:nvPicPr>
          <p:cNvPr id="103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1200" y="177800"/>
            <a:ext cx="1070928" cy="1600200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2" name="Picture 15" descr="Picture 15">
            <a:extLst>
              <a:ext uri="{FF2B5EF4-FFF2-40B4-BE49-F238E27FC236}">
                <a16:creationId xmlns:a16="http://schemas.microsoft.com/office/drawing/2014/main" id="{5C67EA3B-7957-3D9E-90F0-8D20DAFAD5B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1365" y="5970754"/>
            <a:ext cx="1333949" cy="7711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5" name="Picture 15" descr="Picture 15">
            <a:extLst>
              <a:ext uri="{FF2B5EF4-FFF2-40B4-BE49-F238E27FC236}">
                <a16:creationId xmlns:a16="http://schemas.microsoft.com/office/drawing/2014/main" id="{0F734C8D-0BA2-D1EE-7F88-D8FB9D6D2BA6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61365" y="5970754"/>
            <a:ext cx="1333949" cy="771190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Content Placeholder 11" descr="Content Placeholder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56679" cy="1549099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172418" y="6414760"/>
            <a:ext cx="181383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pic>
        <p:nvPicPr>
          <p:cNvPr id="115" name="Picture 13" descr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0416" y="202619"/>
            <a:ext cx="2256290" cy="1236120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Rectangle 14"/>
          <p:cNvSpPr txBox="1"/>
          <p:nvPr/>
        </p:nvSpPr>
        <p:spPr>
          <a:xfrm>
            <a:off x="1500865" y="202619"/>
            <a:ext cx="1358703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 rtl="1">
              <a:defRPr sz="1600" b="1">
                <a:solidFill>
                  <a:srgbClr val="7030A0"/>
                </a:solidFill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ar-EG" dirty="0">
                <a:latin typeface="Andalus" panose="02020603050405020304" pitchFamily="18" charset="-78"/>
                <a:cs typeface="Andalus" panose="02020603050405020304" pitchFamily="18" charset="-78"/>
              </a:rPr>
              <a:t>مدارس</a:t>
            </a:r>
            <a:endParaRPr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algn="ctr">
              <a:defRPr sz="1600" b="1">
                <a:solidFill>
                  <a:srgbClr val="7030A0"/>
                </a:solidFill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dirty="0">
                <a:latin typeface="Andalus" panose="02020603050405020304" pitchFamily="18" charset="-78"/>
                <a:cs typeface="Andalus" panose="02020603050405020304" pitchFamily="18" charset="-78"/>
              </a:rPr>
              <a:t>WE</a:t>
            </a:r>
          </a:p>
          <a:p>
            <a:pPr algn="ctr" rtl="1">
              <a:defRPr sz="1600" b="1">
                <a:solidFill>
                  <a:srgbClr val="7030A0"/>
                </a:solidFill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dirty="0" err="1">
                <a:latin typeface="Andalus" panose="02020603050405020304" pitchFamily="18" charset="-78"/>
                <a:cs typeface="Andalus" panose="02020603050405020304" pitchFamily="18" charset="-78"/>
              </a:rPr>
              <a:t>للتكنولوجيا</a:t>
            </a:r>
            <a:r>
              <a:rPr dirty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dirty="0" err="1">
                <a:latin typeface="Andalus" panose="02020603050405020304" pitchFamily="18" charset="-78"/>
                <a:cs typeface="Andalus" panose="02020603050405020304" pitchFamily="18" charset="-78"/>
              </a:rPr>
              <a:t>التطبيقية</a:t>
            </a:r>
            <a:endParaRPr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119" name="Rectangle 17"/>
          <p:cNvSpPr txBox="1"/>
          <p:nvPr/>
        </p:nvSpPr>
        <p:spPr>
          <a:xfrm>
            <a:off x="705873" y="5660044"/>
            <a:ext cx="1409037" cy="353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 rtl="1">
              <a:defRPr sz="1600" b="1">
                <a:solidFill>
                  <a:srgbClr val="7030A0"/>
                </a:solidFill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t>  </a:t>
            </a:r>
            <a:r>
              <a:rPr>
                <a:solidFill>
                  <a:srgbClr val="000000"/>
                </a:solidFill>
              </a:rPr>
              <a:t>إدارة المدرسة :</a:t>
            </a:r>
          </a:p>
        </p:txBody>
      </p:sp>
      <p:pic>
        <p:nvPicPr>
          <p:cNvPr id="3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359539D0-CE87-5067-5EE0-3617BE17849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4" t="2287" r="4444" b="12787"/>
          <a:stretch/>
        </p:blipFill>
        <p:spPr>
          <a:xfrm>
            <a:off x="10316706" y="89121"/>
            <a:ext cx="1875294" cy="1852424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F9A4C8D-17EC-D915-53ED-4CEEC30C78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982315"/>
              </p:ext>
            </p:extLst>
          </p:nvPr>
        </p:nvGraphicFramePr>
        <p:xfrm>
          <a:off x="340418" y="3950209"/>
          <a:ext cx="3679596" cy="1371600"/>
        </p:xfrm>
        <a:graphic>
          <a:graphicData uri="http://schemas.openxmlformats.org/drawingml/2006/table">
            <a:tbl>
              <a:tblPr firstRow="1" bandRow="1">
                <a:tableStyleId>{EEE7283C-3CF3-47DC-8721-378D4A62B228}</a:tableStyleId>
              </a:tblPr>
              <a:tblGrid>
                <a:gridCol w="960481">
                  <a:extLst>
                    <a:ext uri="{9D8B030D-6E8A-4147-A177-3AD203B41FA5}">
                      <a16:colId xmlns:a16="http://schemas.microsoft.com/office/drawing/2014/main" val="3739871993"/>
                    </a:ext>
                  </a:extLst>
                </a:gridCol>
                <a:gridCol w="2719115">
                  <a:extLst>
                    <a:ext uri="{9D8B030D-6E8A-4147-A177-3AD203B41FA5}">
                      <a16:colId xmlns:a16="http://schemas.microsoft.com/office/drawing/2014/main" val="3425146754"/>
                    </a:ext>
                  </a:extLst>
                </a:gridCol>
              </a:tblGrid>
              <a:tr h="345440">
                <a:tc>
                  <a:txBody>
                    <a:bodyPr/>
                    <a:lstStyle/>
                    <a:p>
                      <a:pPr algn="l"/>
                      <a:r>
                        <a:rPr lang="en-GB" sz="2400" b="1" dirty="0"/>
                        <a:t>Place</a:t>
                      </a:r>
                      <a:endParaRPr lang="en-GB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870897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algn="l"/>
                      <a:r>
                        <a:rPr lang="en-GB" sz="2400" b="1" dirty="0"/>
                        <a:t>Year </a:t>
                      </a:r>
                      <a:endParaRPr lang="en-GB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374252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algn="l"/>
                      <a:r>
                        <a:rPr lang="en-GB" sz="2400" b="1" dirty="0"/>
                        <a:t>Class</a:t>
                      </a:r>
                      <a:endParaRPr lang="en-GB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4186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D6D937E-EB03-FA5E-E740-54A6A49CC2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309715"/>
              </p:ext>
            </p:extLst>
          </p:nvPr>
        </p:nvGraphicFramePr>
        <p:xfrm>
          <a:off x="7674204" y="3763235"/>
          <a:ext cx="3679597" cy="1828800"/>
        </p:xfrm>
        <a:graphic>
          <a:graphicData uri="http://schemas.openxmlformats.org/drawingml/2006/table">
            <a:tbl>
              <a:tblPr firstRow="1" bandRow="1">
                <a:tableStyleId>{EEE7283C-3CF3-47DC-8721-378D4A62B228}</a:tableStyleId>
              </a:tblPr>
              <a:tblGrid>
                <a:gridCol w="960481">
                  <a:extLst>
                    <a:ext uri="{9D8B030D-6E8A-4147-A177-3AD203B41FA5}">
                      <a16:colId xmlns:a16="http://schemas.microsoft.com/office/drawing/2014/main" val="3739871993"/>
                    </a:ext>
                  </a:extLst>
                </a:gridCol>
                <a:gridCol w="1027788">
                  <a:extLst>
                    <a:ext uri="{9D8B030D-6E8A-4147-A177-3AD203B41FA5}">
                      <a16:colId xmlns:a16="http://schemas.microsoft.com/office/drawing/2014/main" val="3425146754"/>
                    </a:ext>
                  </a:extLst>
                </a:gridCol>
                <a:gridCol w="1691328">
                  <a:extLst>
                    <a:ext uri="{9D8B030D-6E8A-4147-A177-3AD203B41FA5}">
                      <a16:colId xmlns:a16="http://schemas.microsoft.com/office/drawing/2014/main" val="3532861899"/>
                    </a:ext>
                  </a:extLst>
                </a:gridCol>
              </a:tblGrid>
              <a:tr h="345440">
                <a:tc>
                  <a:txBody>
                    <a:bodyPr/>
                    <a:lstStyle/>
                    <a:p>
                      <a:pPr algn="l"/>
                      <a:r>
                        <a:rPr lang="en-GB" sz="2400" b="1" dirty="0"/>
                        <a:t>Day</a:t>
                      </a:r>
                      <a:endParaRPr lang="en-GB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endParaRPr lang="en-GB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870897"/>
                  </a:ext>
                </a:extLst>
              </a:tr>
              <a:tr h="228600">
                <a:tc rowSpan="2">
                  <a:txBody>
                    <a:bodyPr/>
                    <a:lstStyle/>
                    <a:p>
                      <a:pPr algn="l"/>
                      <a:r>
                        <a:rPr lang="en-GB" sz="2400" b="1" dirty="0"/>
                        <a:t>Date</a:t>
                      </a:r>
                      <a:endParaRPr lang="en-GB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ar-EG" sz="2400" b="1" dirty="0"/>
                        <a:t>هجري</a:t>
                      </a:r>
                      <a:endParaRPr lang="en-GB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374252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ar-EG" sz="2400" b="1" dirty="0"/>
                        <a:t>ميلادي</a:t>
                      </a:r>
                      <a:endParaRPr lang="en-GB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45765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algn="l"/>
                      <a:r>
                        <a:rPr lang="en-GB" sz="2400" b="1" dirty="0"/>
                        <a:t>Time </a:t>
                      </a:r>
                      <a:endParaRPr lang="en-GB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endParaRPr lang="en-GB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41864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1AA686C-0942-DC24-C9BF-92B7D117E1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899737"/>
              </p:ext>
            </p:extLst>
          </p:nvPr>
        </p:nvGraphicFramePr>
        <p:xfrm>
          <a:off x="2859568" y="1760392"/>
          <a:ext cx="5871710" cy="146304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5871710">
                  <a:extLst>
                    <a:ext uri="{9D8B030D-6E8A-4147-A177-3AD203B41FA5}">
                      <a16:colId xmlns:a16="http://schemas.microsoft.com/office/drawing/2014/main" val="3156812726"/>
                    </a:ext>
                  </a:extLst>
                </a:gridCol>
              </a:tblGrid>
              <a:tr h="415498">
                <a:tc>
                  <a:txBody>
                    <a:bodyPr/>
                    <a:lstStyle/>
                    <a:p>
                      <a:pPr algn="ctr"/>
                      <a:r>
                        <a:rPr lang="ar-EG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التطور الاقتصادى فى العصرين الاسلامى والحديث </a:t>
                      </a:r>
                      <a:endParaRPr lang="en-GB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34821"/>
                  </a:ext>
                </a:extLst>
              </a:tr>
              <a:tr h="415498">
                <a:tc>
                  <a:txBody>
                    <a:bodyPr/>
                    <a:lstStyle/>
                    <a:p>
                      <a:pPr algn="ctr"/>
                      <a:r>
                        <a:rPr lang="ar-EG" sz="2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الصناعة  فى عصر محمد على </a:t>
                      </a:r>
                      <a:endParaRPr lang="en-GB" sz="2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96181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Content Placeholder 11" descr="Content Placeholder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56679" cy="1549099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172418" y="6414760"/>
            <a:ext cx="181383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pic>
        <p:nvPicPr>
          <p:cNvPr id="115" name="Picture 13" descr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0416" y="202619"/>
            <a:ext cx="2256290" cy="1236120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Rectangle 14"/>
          <p:cNvSpPr txBox="1"/>
          <p:nvPr/>
        </p:nvSpPr>
        <p:spPr>
          <a:xfrm>
            <a:off x="1500865" y="202619"/>
            <a:ext cx="1358703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 rtl="1">
              <a:defRPr sz="1600" b="1">
                <a:solidFill>
                  <a:srgbClr val="7030A0"/>
                </a:solidFill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ar-EG" dirty="0">
                <a:latin typeface="Andalus" panose="02020603050405020304" pitchFamily="18" charset="-78"/>
                <a:cs typeface="Andalus" panose="02020603050405020304" pitchFamily="18" charset="-78"/>
              </a:rPr>
              <a:t>مدارس</a:t>
            </a:r>
            <a:endParaRPr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algn="ctr">
              <a:defRPr sz="1600" b="1">
                <a:solidFill>
                  <a:srgbClr val="7030A0"/>
                </a:solidFill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dirty="0">
                <a:latin typeface="Andalus" panose="02020603050405020304" pitchFamily="18" charset="-78"/>
                <a:cs typeface="Andalus" panose="02020603050405020304" pitchFamily="18" charset="-78"/>
              </a:rPr>
              <a:t>WE</a:t>
            </a:r>
          </a:p>
          <a:p>
            <a:pPr algn="ctr" rtl="1">
              <a:defRPr sz="1600" b="1">
                <a:solidFill>
                  <a:srgbClr val="7030A0"/>
                </a:solidFill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dirty="0" err="1">
                <a:latin typeface="Andalus" panose="02020603050405020304" pitchFamily="18" charset="-78"/>
                <a:cs typeface="Andalus" panose="02020603050405020304" pitchFamily="18" charset="-78"/>
              </a:rPr>
              <a:t>للتكنولوجيا</a:t>
            </a:r>
            <a:r>
              <a:rPr dirty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dirty="0" err="1">
                <a:latin typeface="Andalus" panose="02020603050405020304" pitchFamily="18" charset="-78"/>
                <a:cs typeface="Andalus" panose="02020603050405020304" pitchFamily="18" charset="-78"/>
              </a:rPr>
              <a:t>التطبيقية</a:t>
            </a:r>
            <a:endParaRPr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119" name="Rectangle 17"/>
          <p:cNvSpPr txBox="1"/>
          <p:nvPr/>
        </p:nvSpPr>
        <p:spPr>
          <a:xfrm>
            <a:off x="705873" y="5660044"/>
            <a:ext cx="1409037" cy="353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 rtl="1">
              <a:defRPr sz="1600" b="1">
                <a:solidFill>
                  <a:srgbClr val="7030A0"/>
                </a:solidFill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t>  </a:t>
            </a:r>
            <a:r>
              <a:rPr>
                <a:solidFill>
                  <a:srgbClr val="000000"/>
                </a:solidFill>
              </a:rPr>
              <a:t>إدارة المدرسة :</a:t>
            </a:r>
          </a:p>
        </p:txBody>
      </p:sp>
      <p:pic>
        <p:nvPicPr>
          <p:cNvPr id="3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359539D0-CE87-5067-5EE0-3617BE17849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4" t="2287" r="4444" b="12787"/>
          <a:stretch/>
        </p:blipFill>
        <p:spPr>
          <a:xfrm>
            <a:off x="10316706" y="89121"/>
            <a:ext cx="1875294" cy="1852424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FC6E938-D108-B32D-4861-C26B0BF23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788606"/>
              </p:ext>
            </p:extLst>
          </p:nvPr>
        </p:nvGraphicFramePr>
        <p:xfrm>
          <a:off x="2114910" y="2035964"/>
          <a:ext cx="7962314" cy="6114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4522">
                  <a:extLst>
                    <a:ext uri="{9D8B030D-6E8A-4147-A177-3AD203B41FA5}">
                      <a16:colId xmlns:a16="http://schemas.microsoft.com/office/drawing/2014/main" val="2123950533"/>
                    </a:ext>
                  </a:extLst>
                </a:gridCol>
                <a:gridCol w="2017792">
                  <a:extLst>
                    <a:ext uri="{9D8B030D-6E8A-4147-A177-3AD203B41FA5}">
                      <a16:colId xmlns:a16="http://schemas.microsoft.com/office/drawing/2014/main" val="1829429090"/>
                    </a:ext>
                  </a:extLst>
                </a:gridCol>
              </a:tblGrid>
              <a:tr h="611447">
                <a:tc>
                  <a:txBody>
                    <a:bodyPr/>
                    <a:lstStyle/>
                    <a:p>
                      <a:pPr algn="r" rtl="1"/>
                      <a:r>
                        <a:rPr lang="ar-EG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التعرف على الشخصیات والقضایا التي شكلت تطور مصر الاقتصادي.</a:t>
                      </a:r>
                    </a:p>
                  </a:txBody>
                  <a:tcPr marL="68580" marR="68580" marT="34290" marB="34290">
                    <a:solidFill>
                      <a:srgbClr val="8497B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KW" sz="1800" b="1" dirty="0">
                          <a:latin typeface="Cairo" panose="00000500000000000000" pitchFamily="2" charset="-78"/>
                          <a:cs typeface="Cairo" panose="00000500000000000000" pitchFamily="2" charset="-78"/>
                        </a:rPr>
                        <a:t>مخرج التعلم</a:t>
                      </a:r>
                      <a:endParaRPr lang="en-US" sz="1800" b="1" dirty="0">
                        <a:latin typeface="Cairo" panose="00000500000000000000" pitchFamily="2" charset="-78"/>
                        <a:cs typeface="Cairo" panose="00000500000000000000" pitchFamily="2" charset="-78"/>
                      </a:endParaRPr>
                    </a:p>
                  </a:txBody>
                  <a:tcPr marL="68580" marR="68580" marT="34290" marB="34290">
                    <a:solidFill>
                      <a:schemeClr val="tx2">
                        <a:lumMod val="50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46321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78E6EDD-CD3C-8179-E5AE-4EBA7CBD43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79179"/>
              </p:ext>
            </p:extLst>
          </p:nvPr>
        </p:nvGraphicFramePr>
        <p:xfrm>
          <a:off x="2213829" y="2883973"/>
          <a:ext cx="7799697" cy="131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8804">
                  <a:extLst>
                    <a:ext uri="{9D8B030D-6E8A-4147-A177-3AD203B41FA5}">
                      <a16:colId xmlns:a16="http://schemas.microsoft.com/office/drawing/2014/main" val="2123950533"/>
                    </a:ext>
                  </a:extLst>
                </a:gridCol>
                <a:gridCol w="726743">
                  <a:extLst>
                    <a:ext uri="{9D8B030D-6E8A-4147-A177-3AD203B41FA5}">
                      <a16:colId xmlns:a16="http://schemas.microsoft.com/office/drawing/2014/main" val="3135749126"/>
                    </a:ext>
                  </a:extLst>
                </a:gridCol>
                <a:gridCol w="614150">
                  <a:extLst>
                    <a:ext uri="{9D8B030D-6E8A-4147-A177-3AD203B41FA5}">
                      <a16:colId xmlns:a16="http://schemas.microsoft.com/office/drawing/2014/main" val="1829429090"/>
                    </a:ext>
                  </a:extLst>
                </a:gridCol>
              </a:tblGrid>
              <a:tr h="383680">
                <a:tc>
                  <a:txBody>
                    <a:bodyPr/>
                    <a:lstStyle/>
                    <a:p>
                      <a:pPr algn="r" rtl="1"/>
                      <a:r>
                        <a:rPr lang="ar-KW" sz="1400" kern="1200" dirty="0">
                          <a:solidFill>
                            <a:schemeClr val="bg1"/>
                          </a:solidFill>
                          <a:latin typeface="Cairo" panose="00000500000000000000" pitchFamily="2" charset="-78"/>
                          <a:ea typeface="+mn-ea"/>
                          <a:cs typeface="Cairo" panose="00000500000000000000" pitchFamily="2" charset="-78"/>
                        </a:rPr>
                        <a:t>المهارة</a:t>
                      </a:r>
                      <a:endParaRPr lang="en-US" sz="1400" kern="1200" dirty="0">
                        <a:solidFill>
                          <a:schemeClr val="bg1"/>
                        </a:solidFill>
                        <a:latin typeface="Cairo" panose="00000500000000000000" pitchFamily="2" charset="-78"/>
                        <a:ea typeface="+mn-ea"/>
                        <a:cs typeface="Cairo" panose="00000500000000000000" pitchFamily="2" charset="-78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222A35">
                        <a:alpha val="6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rtl="1"/>
                      <a:r>
                        <a:rPr lang="ar-KW" sz="1400" b="1" kern="1200" dirty="0">
                          <a:solidFill>
                            <a:schemeClr val="lt1"/>
                          </a:solidFill>
                          <a:latin typeface="Cairo" panose="00000500000000000000" pitchFamily="2" charset="-78"/>
                          <a:ea typeface="+mn-ea"/>
                          <a:cs typeface="Cairo" panose="00000500000000000000" pitchFamily="2" charset="-78"/>
                        </a:rPr>
                        <a:t>المهارات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Cairo" panose="00000500000000000000" pitchFamily="2" charset="-78"/>
                        <a:ea typeface="+mn-ea"/>
                        <a:cs typeface="Cairo" panose="00000500000000000000" pitchFamily="2" charset="-78"/>
                      </a:endParaRPr>
                    </a:p>
                  </a:txBody>
                  <a:tcPr marL="68580" marR="68580" marT="34290" marB="34290" anchor="ctr">
                    <a:solidFill>
                      <a:schemeClr val="tx2">
                        <a:lumMod val="50000"/>
                        <a:alpha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8497B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912835"/>
                  </a:ext>
                </a:extLst>
              </a:tr>
              <a:tr h="290534">
                <a:tc>
                  <a:txBody>
                    <a:bodyPr/>
                    <a:lstStyle/>
                    <a:p>
                      <a:pPr algn="r" rtl="1"/>
                      <a:r>
                        <a:rPr lang="ar-E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یدرك أهمیة النھضة الزراعیة-والصناعیة والتجاریة في عصر محمد</a:t>
                      </a:r>
                    </a:p>
                    <a:p>
                      <a:pPr algn="r" rtl="1"/>
                      <a:r>
                        <a:rPr lang="ar-E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علي وما بعد ذلك في بناء المجتمعالحدیث.</a:t>
                      </a:r>
                      <a:endParaRPr lang="en-US" sz="16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68580" marR="68580" marT="34290" marB="34290">
                    <a:solidFill>
                      <a:srgbClr val="8497B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600" b="1" dirty="0"/>
                        <a:t>A1</a:t>
                      </a:r>
                    </a:p>
                  </a:txBody>
                  <a:tcPr marL="68580" marR="68580" marT="34290" marB="34290">
                    <a:solidFill>
                      <a:schemeClr val="tx2">
                        <a:lumMod val="5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ar-KW" sz="1400" b="1" kern="1200" dirty="0">
                          <a:solidFill>
                            <a:schemeClr val="lt1"/>
                          </a:solidFill>
                          <a:latin typeface="Cairo" panose="00000500000000000000" pitchFamily="2" charset="-78"/>
                          <a:ea typeface="+mn-ea"/>
                          <a:cs typeface="Cairo" panose="00000500000000000000" pitchFamily="2" charset="-78"/>
                        </a:rPr>
                        <a:t>كود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Cairo" panose="00000500000000000000" pitchFamily="2" charset="-78"/>
                        <a:ea typeface="+mn-ea"/>
                        <a:cs typeface="Cairo" panose="00000500000000000000" pitchFamily="2" charset="-78"/>
                      </a:endParaRPr>
                    </a:p>
                  </a:txBody>
                  <a:tcPr marL="68580" marR="68580" marT="34290" marB="34290">
                    <a:solidFill>
                      <a:schemeClr val="tx2">
                        <a:lumMod val="50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463218"/>
                  </a:ext>
                </a:extLst>
              </a:tr>
              <a:tr h="290534">
                <a:tc>
                  <a:txBody>
                    <a:bodyPr/>
                    <a:lstStyle/>
                    <a:p>
                      <a:pPr algn="r" rtl="1"/>
                      <a:endParaRPr lang="ar-EG" sz="1600" b="1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solidFill>
                      <a:srgbClr val="8497B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600" b="1" dirty="0"/>
                        <a:t>A2</a:t>
                      </a:r>
                    </a:p>
                  </a:txBody>
                  <a:tcPr marL="68580" marR="68580" marT="34290" marB="34290">
                    <a:solidFill>
                      <a:schemeClr val="tx2">
                        <a:lumMod val="5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ar-KW" sz="1400" b="1" kern="1200" dirty="0">
                          <a:solidFill>
                            <a:schemeClr val="lt1"/>
                          </a:solidFill>
                          <a:latin typeface="Cairo" panose="00000500000000000000" pitchFamily="2" charset="-78"/>
                          <a:ea typeface="+mn-ea"/>
                          <a:cs typeface="Cairo" panose="00000500000000000000" pitchFamily="2" charset="-78"/>
                        </a:rPr>
                        <a:t>كود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Cairo" panose="00000500000000000000" pitchFamily="2" charset="-78"/>
                        <a:ea typeface="+mn-ea"/>
                        <a:cs typeface="Cairo" panose="00000500000000000000" pitchFamily="2" charset="-78"/>
                      </a:endParaRPr>
                    </a:p>
                  </a:txBody>
                  <a:tcPr marL="68580" marR="68580" marT="34290" marB="34290">
                    <a:solidFill>
                      <a:schemeClr val="tx2">
                        <a:lumMod val="50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5965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8B4A70C-3A14-158F-4706-D8E9BBD6B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764152"/>
              </p:ext>
            </p:extLst>
          </p:nvPr>
        </p:nvGraphicFramePr>
        <p:xfrm>
          <a:off x="2213829" y="4493521"/>
          <a:ext cx="7799697" cy="974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8804">
                  <a:extLst>
                    <a:ext uri="{9D8B030D-6E8A-4147-A177-3AD203B41FA5}">
                      <a16:colId xmlns:a16="http://schemas.microsoft.com/office/drawing/2014/main" val="2123950533"/>
                    </a:ext>
                  </a:extLst>
                </a:gridCol>
                <a:gridCol w="726743">
                  <a:extLst>
                    <a:ext uri="{9D8B030D-6E8A-4147-A177-3AD203B41FA5}">
                      <a16:colId xmlns:a16="http://schemas.microsoft.com/office/drawing/2014/main" val="3135749126"/>
                    </a:ext>
                  </a:extLst>
                </a:gridCol>
                <a:gridCol w="614150">
                  <a:extLst>
                    <a:ext uri="{9D8B030D-6E8A-4147-A177-3AD203B41FA5}">
                      <a16:colId xmlns:a16="http://schemas.microsoft.com/office/drawing/2014/main" val="1829429090"/>
                    </a:ext>
                  </a:extLst>
                </a:gridCol>
              </a:tblGrid>
              <a:tr h="319101">
                <a:tc>
                  <a:txBody>
                    <a:bodyPr/>
                    <a:lstStyle/>
                    <a:p>
                      <a:pPr algn="ctr" rtl="1"/>
                      <a:r>
                        <a:rPr lang="ar-KW" sz="1100" dirty="0">
                          <a:latin typeface="Cairo" panose="00000500000000000000" pitchFamily="2" charset="-78"/>
                          <a:cs typeface="Cairo" panose="00000500000000000000" pitchFamily="2" charset="-78"/>
                        </a:rPr>
                        <a:t>المعرفة</a:t>
                      </a:r>
                      <a:endParaRPr lang="en-US" sz="1100" dirty="0">
                        <a:latin typeface="Cairo" panose="00000500000000000000" pitchFamily="2" charset="-78"/>
                        <a:cs typeface="Cairo" panose="00000500000000000000" pitchFamily="2" charset="-78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222A35">
                        <a:alpha val="6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ar-KW" sz="1400" b="1" kern="1200">
                          <a:solidFill>
                            <a:schemeClr val="lt1"/>
                          </a:solidFill>
                          <a:latin typeface="Cairo" panose="00000500000000000000" pitchFamily="2" charset="-78"/>
                          <a:ea typeface="+mn-ea"/>
                          <a:cs typeface="Cairo" panose="00000500000000000000" pitchFamily="2" charset="-78"/>
                        </a:rPr>
                        <a:t>المعارف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Cairo" panose="00000500000000000000" pitchFamily="2" charset="-78"/>
                        <a:ea typeface="+mn-ea"/>
                        <a:cs typeface="Cairo" panose="00000500000000000000" pitchFamily="2" charset="-78"/>
                      </a:endParaRPr>
                    </a:p>
                  </a:txBody>
                  <a:tcPr marL="68580" marR="68580" marT="34290" marB="34290" anchor="ctr">
                    <a:solidFill>
                      <a:schemeClr val="tx2">
                        <a:lumMod val="50000"/>
                        <a:alpha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8497B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912835"/>
                  </a:ext>
                </a:extLst>
              </a:tr>
              <a:tr h="290534">
                <a:tc>
                  <a:txBody>
                    <a:bodyPr/>
                    <a:lstStyle/>
                    <a:p>
                      <a:pPr algn="r" rtl="1"/>
                      <a:r>
                        <a:rPr lang="ar-E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أسباب النھضة في عصر محمد علي وخلفاءه</a:t>
                      </a:r>
                      <a:endParaRPr lang="en-US" sz="16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68580" marR="68580" marT="34290" marB="34290">
                    <a:solidFill>
                      <a:srgbClr val="8497B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B1</a:t>
                      </a:r>
                    </a:p>
                  </a:txBody>
                  <a:tcPr marL="68580" marR="68580" marT="34290" marB="34290">
                    <a:solidFill>
                      <a:schemeClr val="tx2">
                        <a:lumMod val="5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KW" sz="1400" b="1" kern="1200" dirty="0">
                          <a:solidFill>
                            <a:schemeClr val="lt1"/>
                          </a:solidFill>
                          <a:latin typeface="Cairo" panose="00000500000000000000" pitchFamily="2" charset="-78"/>
                          <a:ea typeface="+mn-ea"/>
                          <a:cs typeface="Cairo" panose="00000500000000000000" pitchFamily="2" charset="-78"/>
                        </a:rPr>
                        <a:t>كود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Cairo" panose="00000500000000000000" pitchFamily="2" charset="-78"/>
                        <a:ea typeface="+mn-ea"/>
                        <a:cs typeface="Cairo" panose="00000500000000000000" pitchFamily="2" charset="-78"/>
                      </a:endParaRPr>
                    </a:p>
                  </a:txBody>
                  <a:tcPr marL="68580" marR="68580" marT="34290" marB="34290">
                    <a:solidFill>
                      <a:schemeClr val="tx2">
                        <a:lumMod val="50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463218"/>
                  </a:ext>
                </a:extLst>
              </a:tr>
              <a:tr h="290534">
                <a:tc>
                  <a:txBody>
                    <a:bodyPr/>
                    <a:lstStyle/>
                    <a:p>
                      <a:pPr algn="r" rtl="1"/>
                      <a:endParaRPr lang="en-US" sz="16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68580" marR="68580" marT="34290" marB="34290">
                    <a:solidFill>
                      <a:srgbClr val="8497B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marL="68580" marR="68580" marT="34290" marB="34290">
                    <a:solidFill>
                      <a:schemeClr val="tx2">
                        <a:lumMod val="5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KW" sz="1400" b="1" kern="1200" dirty="0">
                          <a:solidFill>
                            <a:schemeClr val="lt1"/>
                          </a:solidFill>
                          <a:latin typeface="Cairo" panose="00000500000000000000" pitchFamily="2" charset="-78"/>
                          <a:ea typeface="+mn-ea"/>
                          <a:cs typeface="Cairo" panose="00000500000000000000" pitchFamily="2" charset="-78"/>
                        </a:rPr>
                        <a:t>كود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Cairo" panose="00000500000000000000" pitchFamily="2" charset="-78"/>
                        <a:ea typeface="+mn-ea"/>
                        <a:cs typeface="Cairo" panose="00000500000000000000" pitchFamily="2" charset="-78"/>
                      </a:endParaRPr>
                    </a:p>
                  </a:txBody>
                  <a:tcPr marL="68580" marR="68580" marT="34290" marB="34290">
                    <a:solidFill>
                      <a:schemeClr val="tx2">
                        <a:lumMod val="50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59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666642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Content Placeholder 11" descr="Content Placeholder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56679" cy="1549099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172418" y="6414760"/>
            <a:ext cx="181383" cy="24830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115" name="Picture 13" descr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0416" y="202619"/>
            <a:ext cx="2256290" cy="1236120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Rectangle 14"/>
          <p:cNvSpPr txBox="1"/>
          <p:nvPr/>
        </p:nvSpPr>
        <p:spPr>
          <a:xfrm>
            <a:off x="1500865" y="202619"/>
            <a:ext cx="1358703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 rtl="1">
              <a:defRPr sz="1600" b="1">
                <a:solidFill>
                  <a:srgbClr val="7030A0"/>
                </a:solidFill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ar-EG" dirty="0">
                <a:latin typeface="Andalus" panose="02020603050405020304" pitchFamily="18" charset="-78"/>
                <a:cs typeface="Andalus" panose="02020603050405020304" pitchFamily="18" charset="-78"/>
              </a:rPr>
              <a:t>مدارس</a:t>
            </a:r>
            <a:endParaRPr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algn="ctr">
              <a:defRPr sz="1600" b="1">
                <a:solidFill>
                  <a:srgbClr val="7030A0"/>
                </a:solidFill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dirty="0">
                <a:latin typeface="Andalus" panose="02020603050405020304" pitchFamily="18" charset="-78"/>
                <a:cs typeface="Andalus" panose="02020603050405020304" pitchFamily="18" charset="-78"/>
              </a:rPr>
              <a:t>WE</a:t>
            </a:r>
          </a:p>
          <a:p>
            <a:pPr algn="ctr" rtl="1">
              <a:defRPr sz="1600" b="1">
                <a:solidFill>
                  <a:srgbClr val="7030A0"/>
                </a:solidFill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dirty="0" err="1">
                <a:latin typeface="Andalus" panose="02020603050405020304" pitchFamily="18" charset="-78"/>
                <a:cs typeface="Andalus" panose="02020603050405020304" pitchFamily="18" charset="-78"/>
              </a:rPr>
              <a:t>للتكنولوجيا</a:t>
            </a:r>
            <a:r>
              <a:rPr dirty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dirty="0" err="1">
                <a:latin typeface="Andalus" panose="02020603050405020304" pitchFamily="18" charset="-78"/>
                <a:cs typeface="Andalus" panose="02020603050405020304" pitchFamily="18" charset="-78"/>
              </a:rPr>
              <a:t>التطبيقية</a:t>
            </a:r>
            <a:endParaRPr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119" name="Rectangle 17"/>
          <p:cNvSpPr txBox="1"/>
          <p:nvPr/>
        </p:nvSpPr>
        <p:spPr>
          <a:xfrm>
            <a:off x="705873" y="5660044"/>
            <a:ext cx="1409037" cy="353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 rtl="1">
              <a:defRPr sz="1600" b="1">
                <a:solidFill>
                  <a:srgbClr val="7030A0"/>
                </a:solidFill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t>  </a:t>
            </a:r>
            <a:r>
              <a:rPr>
                <a:solidFill>
                  <a:srgbClr val="000000"/>
                </a:solidFill>
              </a:rPr>
              <a:t>إدارة المدرسة :</a:t>
            </a:r>
          </a:p>
        </p:txBody>
      </p:sp>
      <p:pic>
        <p:nvPicPr>
          <p:cNvPr id="3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359539D0-CE87-5067-5EE0-3617BE17849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4" t="2287" r="4444" b="12787"/>
          <a:stretch/>
        </p:blipFill>
        <p:spPr>
          <a:xfrm>
            <a:off x="10316706" y="89121"/>
            <a:ext cx="1875294" cy="1852424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287C598-5D22-B634-C67C-758FAD2693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608344"/>
              </p:ext>
            </p:extLst>
          </p:nvPr>
        </p:nvGraphicFramePr>
        <p:xfrm>
          <a:off x="2319297" y="1534810"/>
          <a:ext cx="7997409" cy="403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9241">
                  <a:extLst>
                    <a:ext uri="{9D8B030D-6E8A-4147-A177-3AD203B41FA5}">
                      <a16:colId xmlns:a16="http://schemas.microsoft.com/office/drawing/2014/main" val="2123950533"/>
                    </a:ext>
                  </a:extLst>
                </a:gridCol>
                <a:gridCol w="1588168">
                  <a:extLst>
                    <a:ext uri="{9D8B030D-6E8A-4147-A177-3AD203B41FA5}">
                      <a16:colId xmlns:a16="http://schemas.microsoft.com/office/drawing/2014/main" val="1829429090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marL="285750" indent="-285750" algn="r" rtl="1">
                        <a:buFontTx/>
                        <a:buChar char="-"/>
                      </a:pPr>
                      <a:r>
                        <a:rPr lang="ar-EG" sz="11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iro" panose="00000500000000000000" pitchFamily="2" charset="-78"/>
                          <a:cs typeface="Cairo" panose="00000500000000000000" pitchFamily="2" charset="-78"/>
                        </a:rPr>
                        <a:t>الحوار والمناقشة</a:t>
                      </a:r>
                    </a:p>
                    <a:p>
                      <a:pPr marL="285750" indent="-285750" algn="r" rtl="1">
                        <a:buFontTx/>
                        <a:buChar char="-"/>
                      </a:pPr>
                      <a:r>
                        <a:rPr lang="ar-EG" sz="11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iro" panose="00000500000000000000" pitchFamily="2" charset="-78"/>
                          <a:cs typeface="Cairo" panose="00000500000000000000" pitchFamily="2" charset="-78"/>
                        </a:rPr>
                        <a:t>-التعلم التعاوني</a:t>
                      </a:r>
                      <a:endParaRPr lang="en-US" sz="1100" dirty="0">
                        <a:solidFill>
                          <a:schemeClr val="bg2">
                            <a:lumMod val="10000"/>
                          </a:schemeClr>
                        </a:solidFill>
                        <a:latin typeface="Cairo" panose="00000500000000000000" pitchFamily="2" charset="-78"/>
                        <a:cs typeface="Cairo" panose="00000500000000000000" pitchFamily="2" charset="-78"/>
                      </a:endParaRPr>
                    </a:p>
                  </a:txBody>
                  <a:tcPr marL="68580" marR="68580" marT="34290" marB="34290">
                    <a:solidFill>
                      <a:srgbClr val="8497B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KW" sz="1100" dirty="0">
                          <a:latin typeface="Cairo" panose="00000500000000000000" pitchFamily="2" charset="-78"/>
                          <a:cs typeface="Cairo" panose="00000500000000000000" pitchFamily="2" charset="-78"/>
                        </a:rPr>
                        <a:t>استراتيجية</a:t>
                      </a:r>
                      <a:r>
                        <a:rPr lang="ar-KW" sz="1100" baseline="0" dirty="0">
                          <a:latin typeface="Cairo" panose="00000500000000000000" pitchFamily="2" charset="-78"/>
                          <a:cs typeface="Cairo" panose="00000500000000000000" pitchFamily="2" charset="-78"/>
                        </a:rPr>
                        <a:t> التدريس</a:t>
                      </a:r>
                      <a:endParaRPr lang="en-US" sz="1100" dirty="0">
                        <a:latin typeface="Cairo" panose="00000500000000000000" pitchFamily="2" charset="-78"/>
                        <a:cs typeface="Cairo" panose="00000500000000000000" pitchFamily="2" charset="-78"/>
                      </a:endParaRPr>
                    </a:p>
                  </a:txBody>
                  <a:tcPr marL="68580" marR="68580" marT="34290" marB="34290">
                    <a:solidFill>
                      <a:schemeClr val="tx2">
                        <a:lumMod val="50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46321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AF83F85-52E2-975C-A72D-F27A642458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215951"/>
              </p:ext>
            </p:extLst>
          </p:nvPr>
        </p:nvGraphicFramePr>
        <p:xfrm>
          <a:off x="2319297" y="2144164"/>
          <a:ext cx="7997410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5337">
                  <a:extLst>
                    <a:ext uri="{9D8B030D-6E8A-4147-A177-3AD203B41FA5}">
                      <a16:colId xmlns:a16="http://schemas.microsoft.com/office/drawing/2014/main" val="2123950533"/>
                    </a:ext>
                  </a:extLst>
                </a:gridCol>
                <a:gridCol w="1552073">
                  <a:extLst>
                    <a:ext uri="{9D8B030D-6E8A-4147-A177-3AD203B41FA5}">
                      <a16:colId xmlns:a16="http://schemas.microsoft.com/office/drawing/2014/main" val="3135749126"/>
                    </a:ext>
                  </a:extLst>
                </a:gridCol>
              </a:tblGrid>
              <a:tr h="290534">
                <a:tc>
                  <a:txBody>
                    <a:bodyPr/>
                    <a:lstStyle/>
                    <a:p>
                      <a:pPr algn="r"/>
                      <a:r>
                        <a:rPr lang="ar-EG" sz="1600" b="1" dirty="0">
                          <a:solidFill>
                            <a:schemeClr val="tx1"/>
                          </a:solidFill>
                        </a:rPr>
                        <a:t>احوال الصناعة قبل مجئ محمد على 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rgbClr val="8497B0">
                        <a:alpha val="60000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ar-EG" sz="2000" b="1" kern="1200" dirty="0">
                          <a:solidFill>
                            <a:schemeClr val="lt1"/>
                          </a:solidFill>
                          <a:latin typeface="Cairo" panose="00000500000000000000" pitchFamily="2" charset="-78"/>
                          <a:ea typeface="+mn-ea"/>
                          <a:cs typeface="Cairo" panose="00000500000000000000" pitchFamily="2" charset="-78"/>
                        </a:rPr>
                        <a:t>عناصر الدرس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Cairo" panose="00000500000000000000" pitchFamily="2" charset="-78"/>
                        <a:ea typeface="+mn-ea"/>
                        <a:cs typeface="Cairo" panose="00000500000000000000" pitchFamily="2" charset="-78"/>
                      </a:endParaRPr>
                    </a:p>
                  </a:txBody>
                  <a:tcPr marL="68580" marR="68580" marT="34290" marB="34290">
                    <a:solidFill>
                      <a:schemeClr val="tx2">
                        <a:lumMod val="50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463218"/>
                  </a:ext>
                </a:extLst>
              </a:tr>
              <a:tr h="2905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ar-EG" sz="1600" b="1" dirty="0">
                          <a:solidFill>
                            <a:schemeClr val="tx1"/>
                          </a:solidFill>
                        </a:rPr>
                        <a:t>احتكار محمد على  للانتاج الحرب 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rgbClr val="8497B0">
                        <a:alpha val="6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800" b="1" kern="1200" dirty="0">
                        <a:solidFill>
                          <a:schemeClr val="lt1"/>
                        </a:solidFill>
                        <a:latin typeface="Cairo" panose="00000500000000000000" pitchFamily="2" charset="-78"/>
                        <a:ea typeface="+mn-ea"/>
                        <a:cs typeface="Cairo" panose="00000500000000000000" pitchFamily="2" charset="-78"/>
                      </a:endParaRPr>
                    </a:p>
                  </a:txBody>
                  <a:tcPr>
                    <a:solidFill>
                      <a:schemeClr val="tx2">
                        <a:lumMod val="50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59651"/>
                  </a:ext>
                </a:extLst>
              </a:tr>
              <a:tr h="290534">
                <a:tc>
                  <a:txBody>
                    <a:bodyPr/>
                    <a:lstStyle/>
                    <a:p>
                      <a:pPr algn="r"/>
                      <a:r>
                        <a:rPr lang="ar-EG" sz="1600" b="1" dirty="0">
                          <a:solidFill>
                            <a:schemeClr val="tx1"/>
                          </a:solidFill>
                        </a:rPr>
                        <a:t>سياسة محمد على فى تطوير الصناعة 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rgbClr val="8497B0">
                        <a:alpha val="6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901083"/>
                  </a:ext>
                </a:extLst>
              </a:tr>
              <a:tr h="290534"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68580" marR="68580" marT="34290" marB="34290">
                    <a:solidFill>
                      <a:srgbClr val="8497B0">
                        <a:alpha val="6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2000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72D397C-BE53-771E-B5D4-C09FE5201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414626"/>
              </p:ext>
            </p:extLst>
          </p:nvPr>
        </p:nvGraphicFramePr>
        <p:xfrm>
          <a:off x="2319296" y="3793247"/>
          <a:ext cx="7997409" cy="290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5336">
                  <a:extLst>
                    <a:ext uri="{9D8B030D-6E8A-4147-A177-3AD203B41FA5}">
                      <a16:colId xmlns:a16="http://schemas.microsoft.com/office/drawing/2014/main" val="2123950533"/>
                    </a:ext>
                  </a:extLst>
                </a:gridCol>
                <a:gridCol w="1552073">
                  <a:extLst>
                    <a:ext uri="{9D8B030D-6E8A-4147-A177-3AD203B41FA5}">
                      <a16:colId xmlns:a16="http://schemas.microsoft.com/office/drawing/2014/main" val="3135749126"/>
                    </a:ext>
                  </a:extLst>
                </a:gridCol>
              </a:tblGrid>
              <a:tr h="290534">
                <a:tc>
                  <a:txBody>
                    <a:bodyPr/>
                    <a:lstStyle/>
                    <a:p>
                      <a:pPr algn="r" rtl="1"/>
                      <a:r>
                        <a:rPr lang="ar-EG" sz="11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الانترنت – دليل الطالب </a:t>
                      </a:r>
                      <a:endParaRPr lang="en-US" sz="11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68580" marR="68580" marT="34290" marB="34290">
                    <a:solidFill>
                      <a:srgbClr val="8497B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1400" b="1" kern="1200" dirty="0">
                          <a:solidFill>
                            <a:schemeClr val="lt1"/>
                          </a:solidFill>
                          <a:latin typeface="Cairo" panose="00000500000000000000" pitchFamily="2" charset="-78"/>
                          <a:ea typeface="+mn-ea"/>
                          <a:cs typeface="Cairo" panose="00000500000000000000" pitchFamily="2" charset="-78"/>
                        </a:rPr>
                        <a:t>مصادر التعلم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Cairo" panose="00000500000000000000" pitchFamily="2" charset="-78"/>
                        <a:ea typeface="+mn-ea"/>
                        <a:cs typeface="Cairo" panose="00000500000000000000" pitchFamily="2" charset="-78"/>
                      </a:endParaRPr>
                    </a:p>
                  </a:txBody>
                  <a:tcPr marL="68580" marR="68580" marT="34290" marB="34290">
                    <a:solidFill>
                      <a:schemeClr val="tx2">
                        <a:lumMod val="50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46321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64B6C5B-243B-6E03-F2CC-96F0F3DE69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603636"/>
              </p:ext>
            </p:extLst>
          </p:nvPr>
        </p:nvGraphicFramePr>
        <p:xfrm>
          <a:off x="2319295" y="4179511"/>
          <a:ext cx="7997409" cy="28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9241">
                  <a:extLst>
                    <a:ext uri="{9D8B030D-6E8A-4147-A177-3AD203B41FA5}">
                      <a16:colId xmlns:a16="http://schemas.microsoft.com/office/drawing/2014/main" val="2123950533"/>
                    </a:ext>
                  </a:extLst>
                </a:gridCol>
                <a:gridCol w="1588168">
                  <a:extLst>
                    <a:ext uri="{9D8B030D-6E8A-4147-A177-3AD203B41FA5}">
                      <a16:colId xmlns:a16="http://schemas.microsoft.com/office/drawing/2014/main" val="3135749126"/>
                    </a:ext>
                  </a:extLst>
                </a:gridCol>
              </a:tblGrid>
              <a:tr h="193048">
                <a:tc>
                  <a:txBody>
                    <a:bodyPr/>
                    <a:lstStyle/>
                    <a:p>
                      <a:pPr marL="0" indent="0" algn="r" rtl="1">
                        <a:buFontTx/>
                        <a:buNone/>
                      </a:pPr>
                      <a:r>
                        <a:rPr lang="ar-EG" sz="11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عمل بحث مصور عن اهم الصناعات فى عصر محمد على </a:t>
                      </a:r>
                      <a:endParaRPr lang="en-US" sz="11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68580" marR="68580" marT="34290" marB="34290">
                    <a:solidFill>
                      <a:srgbClr val="8497B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ar-EG" sz="1400" b="1" kern="1200" dirty="0">
                          <a:solidFill>
                            <a:schemeClr val="lt1"/>
                          </a:solidFill>
                          <a:latin typeface="Cairo" panose="00000500000000000000" pitchFamily="2" charset="-78"/>
                          <a:ea typeface="+mn-ea"/>
                          <a:cs typeface="Cairo" panose="00000500000000000000" pitchFamily="2" charset="-78"/>
                        </a:rPr>
                        <a:t>النشاط التعليمي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Cairo" panose="00000500000000000000" pitchFamily="2" charset="-78"/>
                        <a:ea typeface="+mn-ea"/>
                        <a:cs typeface="Cairo" panose="00000500000000000000" pitchFamily="2" charset="-78"/>
                      </a:endParaRPr>
                    </a:p>
                  </a:txBody>
                  <a:tcPr marL="68580" marR="68580" marT="34290" marB="34290">
                    <a:solidFill>
                      <a:schemeClr val="tx2">
                        <a:lumMod val="50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46321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5A33AB9-5134-0A82-EF96-8F36E26D4E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621672"/>
              </p:ext>
            </p:extLst>
          </p:nvPr>
        </p:nvGraphicFramePr>
        <p:xfrm>
          <a:off x="2319295" y="4589265"/>
          <a:ext cx="7997409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9241">
                  <a:extLst>
                    <a:ext uri="{9D8B030D-6E8A-4147-A177-3AD203B41FA5}">
                      <a16:colId xmlns:a16="http://schemas.microsoft.com/office/drawing/2014/main" val="2123950533"/>
                    </a:ext>
                  </a:extLst>
                </a:gridCol>
                <a:gridCol w="1588168">
                  <a:extLst>
                    <a:ext uri="{9D8B030D-6E8A-4147-A177-3AD203B41FA5}">
                      <a16:colId xmlns:a16="http://schemas.microsoft.com/office/drawing/2014/main" val="3135749126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pPr algn="r" rtl="1"/>
                      <a:r>
                        <a:rPr lang="ar-EG" sz="11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الانترنت – ورق – تابلت </a:t>
                      </a:r>
                      <a:endParaRPr lang="en-US" sz="11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68580" marR="68580" marT="34290" marB="34290">
                    <a:solidFill>
                      <a:srgbClr val="8497B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1400" b="1" kern="1200" dirty="0">
                          <a:solidFill>
                            <a:schemeClr val="lt1"/>
                          </a:solidFill>
                          <a:latin typeface="Cairo" panose="00000500000000000000" pitchFamily="2" charset="-78"/>
                          <a:ea typeface="+mn-ea"/>
                          <a:cs typeface="Cairo" panose="00000500000000000000" pitchFamily="2" charset="-78"/>
                        </a:rPr>
                        <a:t>الموارد والمواد اللازمة للتنفيذ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Cairo" panose="00000500000000000000" pitchFamily="2" charset="-78"/>
                        <a:ea typeface="+mn-ea"/>
                        <a:cs typeface="Cairo" panose="00000500000000000000" pitchFamily="2" charset="-78"/>
                      </a:endParaRPr>
                    </a:p>
                  </a:txBody>
                  <a:tcPr marL="68580" marR="68580" marT="34290" marB="34290">
                    <a:solidFill>
                      <a:schemeClr val="tx2">
                        <a:lumMod val="50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463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67464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Content Placeholder 11" descr="Content Placeholder 11"/>
          <p:cNvPicPr>
            <a:picLocks noChangeAspect="1"/>
          </p:cNvPicPr>
          <p:nvPr/>
        </p:nvPicPr>
        <p:blipFill rotWithShape="1">
          <a:blip r:embed="rId2"/>
          <a:srcRect l="22726" t="10103" r="23218" b="10101"/>
          <a:stretch/>
        </p:blipFill>
        <p:spPr>
          <a:xfrm>
            <a:off x="103257" y="244962"/>
            <a:ext cx="895548" cy="1236120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40006" y="6579651"/>
            <a:ext cx="181383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</a:t>
            </a:fld>
            <a:endParaRPr/>
          </a:p>
        </p:txBody>
      </p:sp>
      <p:pic>
        <p:nvPicPr>
          <p:cNvPr id="115" name="Picture 13" descr="Picture 13"/>
          <p:cNvPicPr>
            <a:picLocks noChangeAspect="1"/>
          </p:cNvPicPr>
          <p:nvPr/>
        </p:nvPicPr>
        <p:blipFill rotWithShape="1">
          <a:blip r:embed="rId3"/>
          <a:srcRect l="37162" r="38188" b="45468"/>
          <a:stretch/>
        </p:blipFill>
        <p:spPr>
          <a:xfrm>
            <a:off x="10928372" y="320335"/>
            <a:ext cx="895547" cy="1085373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1F7E18E-6199-C555-C66A-ACAFBEF2C3C6}"/>
              </a:ext>
            </a:extLst>
          </p:cNvPr>
          <p:cNvSpPr/>
          <p:nvPr/>
        </p:nvSpPr>
        <p:spPr>
          <a:xfrm>
            <a:off x="3165423" y="809801"/>
            <a:ext cx="6965430" cy="1191813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ar-EG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الصناعة في عهد محمد علي</a:t>
            </a:r>
            <a:br>
              <a:rPr lang="ar-EG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endParaRPr kumimoji="0" lang="en-US" sz="3200" i="0" u="none" strike="noStrike" normalizeH="0" baseline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3BE121-AABD-6E0D-44C1-4A33A7B274DF}"/>
              </a:ext>
            </a:extLst>
          </p:cNvPr>
          <p:cNvSpPr txBox="1"/>
          <p:nvPr/>
        </p:nvSpPr>
        <p:spPr>
          <a:xfrm>
            <a:off x="1318010" y="2565092"/>
            <a:ext cx="9555980" cy="22467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r" rtl="1"/>
            <a:r>
              <a:rPr lang="ar-EG" sz="2800" b="1" dirty="0">
                <a:solidFill>
                  <a:srgbClr val="FF0000"/>
                </a:solidFill>
              </a:rPr>
              <a:t>كانت أحوال الصناعة عند مجئ محمد علي لا تلائم حاجة الجيش والأسطول </a:t>
            </a:r>
          </a:p>
          <a:p>
            <a:pPr algn="r" rtl="1"/>
            <a:r>
              <a:rPr lang="ar-EG" sz="2800" b="1" dirty="0">
                <a:solidFill>
                  <a:srgbClr val="FF0000"/>
                </a:solidFill>
              </a:rPr>
              <a:t>                                                                                بم تفسر </a:t>
            </a:r>
          </a:p>
          <a:p>
            <a:pPr algn="r" rtl="1"/>
            <a:r>
              <a:rPr lang="ar-EG" sz="2800" b="1" dirty="0"/>
              <a:t>بسبب خضوع نظام طوائف الحرف الصناعية للحكومة أواخر الحكم العثماني </a:t>
            </a:r>
          </a:p>
          <a:p>
            <a:pPr algn="r" rtl="1"/>
            <a:r>
              <a:rPr lang="ar-EG" sz="2800" b="1" dirty="0"/>
              <a:t>وأصبح شيخ الطائفة ملتزما ، وأصبح حق الالتزام يعطي لمن يدفع أكثر ، ولم تعد الطائفة مجالا للارتقاء بالمهنة .</a:t>
            </a:r>
          </a:p>
        </p:txBody>
      </p:sp>
    </p:spTree>
    <p:extLst>
      <p:ext uri="{BB962C8B-B14F-4D97-AF65-F5344CB8AC3E}">
        <p14:creationId xmlns:p14="http://schemas.microsoft.com/office/powerpoint/2010/main" val="370264885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Content Placeholder 11" descr="Content Placeholder 11"/>
          <p:cNvPicPr>
            <a:picLocks noChangeAspect="1"/>
          </p:cNvPicPr>
          <p:nvPr/>
        </p:nvPicPr>
        <p:blipFill rotWithShape="1">
          <a:blip r:embed="rId2"/>
          <a:srcRect l="22726" t="10103" r="23218" b="10101"/>
          <a:stretch/>
        </p:blipFill>
        <p:spPr>
          <a:xfrm>
            <a:off x="235669" y="80071"/>
            <a:ext cx="895548" cy="1236120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172418" y="6414760"/>
            <a:ext cx="181383" cy="24830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/>
          </a:p>
        </p:txBody>
      </p:sp>
      <p:pic>
        <p:nvPicPr>
          <p:cNvPr id="115" name="Picture 13" descr="Picture 13"/>
          <p:cNvPicPr>
            <a:picLocks noChangeAspect="1"/>
          </p:cNvPicPr>
          <p:nvPr/>
        </p:nvPicPr>
        <p:blipFill rotWithShape="1">
          <a:blip r:embed="rId3"/>
          <a:srcRect l="37162" r="38188" b="45468"/>
          <a:stretch/>
        </p:blipFill>
        <p:spPr>
          <a:xfrm>
            <a:off x="11060784" y="155444"/>
            <a:ext cx="895547" cy="1085373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9F602BC-3F51-BA43-3588-4538C89DABF2}"/>
              </a:ext>
            </a:extLst>
          </p:cNvPr>
          <p:cNvSpPr txBox="1"/>
          <p:nvPr/>
        </p:nvSpPr>
        <p:spPr>
          <a:xfrm>
            <a:off x="1131217" y="698130"/>
            <a:ext cx="9392529" cy="4760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endParaRPr lang="ar-EG" sz="3600" b="1" dirty="0">
              <a:solidFill>
                <a:schemeClr val="tx1"/>
              </a:solidFill>
            </a:endParaRPr>
          </a:p>
          <a:p>
            <a:pPr algn="r" rtl="1"/>
            <a:r>
              <a:rPr lang="ar-EG" sz="4000" b="1" u="sng" dirty="0">
                <a:solidFill>
                  <a:schemeClr val="tx1"/>
                </a:solidFill>
              </a:rPr>
              <a:t>ما هى أحوال الصناعه بمصر قبل محمد على؟</a:t>
            </a:r>
          </a:p>
          <a:p>
            <a:pPr marL="914400" indent="-914400" algn="r" rtl="1">
              <a:buFont typeface="+mj-lt"/>
              <a:buAutoNum type="arabicPeriod"/>
            </a:pPr>
            <a:r>
              <a:rPr lang="ar-EG" sz="2800" b="1" dirty="0">
                <a:solidFill>
                  <a:schemeClr val="tx1"/>
                </a:solidFill>
              </a:rPr>
              <a:t>. كانت الصناعة قبل محمد على يدوية بدائية بسيطة. </a:t>
            </a:r>
          </a:p>
          <a:p>
            <a:pPr marL="914400" indent="-914400" algn="r" rtl="1">
              <a:lnSpc>
                <a:spcPct val="120000"/>
              </a:lnSpc>
              <a:buFont typeface="+mj-lt"/>
              <a:buAutoNum type="arabicPeriod"/>
            </a:pPr>
            <a:r>
              <a:rPr lang="ar-EG" sz="2800" b="1" dirty="0">
                <a:solidFill>
                  <a:schemeClr val="tx1"/>
                </a:solidFill>
              </a:rPr>
              <a:t>كان الصناع ينتظمون في نظام الطوائف التي تمثل همزة وصل مع الحكومة </a:t>
            </a:r>
          </a:p>
          <a:p>
            <a:pPr marL="914400" indent="-914400" algn="r" rtl="1">
              <a:lnSpc>
                <a:spcPct val="120000"/>
              </a:lnSpc>
              <a:buFont typeface="+mj-lt"/>
              <a:buAutoNum type="arabicPeriod"/>
            </a:pPr>
            <a:r>
              <a:rPr lang="ar-EG" sz="2800" b="1" dirty="0">
                <a:solidFill>
                  <a:schemeClr val="tx1"/>
                </a:solidFill>
              </a:rPr>
              <a:t> وكان شيخ الطائفة هوالمسئول عن جمع الضرائب والإشراف على الإنتاج. </a:t>
            </a:r>
          </a:p>
          <a:p>
            <a:pPr marL="914400" indent="-914400" algn="r" rtl="1">
              <a:lnSpc>
                <a:spcPct val="120000"/>
              </a:lnSpc>
              <a:buFont typeface="+mj-lt"/>
              <a:buAutoNum type="arabicPeriod"/>
            </a:pPr>
            <a:r>
              <a:rPr lang="ar-EG" sz="2800" b="1" dirty="0">
                <a:solidFill>
                  <a:schemeClr val="tx1"/>
                </a:solidFill>
              </a:rPr>
              <a:t>وعلى هذا كان احتكار الإنتاج الحرفي وسيلة محمد علي في تنظيم الصناعة كي تتحق أهداف بناء القوة الذاتية للبلاد ، </a:t>
            </a:r>
          </a:p>
        </p:txBody>
      </p:sp>
    </p:spTree>
    <p:extLst>
      <p:ext uri="{BB962C8B-B14F-4D97-AF65-F5344CB8AC3E}">
        <p14:creationId xmlns:p14="http://schemas.microsoft.com/office/powerpoint/2010/main" val="182035432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Content Placeholder 11" descr="Content Placeholder 11"/>
          <p:cNvPicPr>
            <a:picLocks noChangeAspect="1"/>
          </p:cNvPicPr>
          <p:nvPr/>
        </p:nvPicPr>
        <p:blipFill rotWithShape="1">
          <a:blip r:embed="rId2"/>
          <a:srcRect l="22726" t="10103" r="23218" b="10101"/>
          <a:stretch/>
        </p:blipFill>
        <p:spPr>
          <a:xfrm>
            <a:off x="235669" y="80071"/>
            <a:ext cx="895548" cy="1236120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172418" y="6414760"/>
            <a:ext cx="181383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/>
          </a:p>
        </p:txBody>
      </p:sp>
      <p:pic>
        <p:nvPicPr>
          <p:cNvPr id="115" name="Picture 13" descr="Picture 13"/>
          <p:cNvPicPr>
            <a:picLocks noChangeAspect="1"/>
          </p:cNvPicPr>
          <p:nvPr/>
        </p:nvPicPr>
        <p:blipFill rotWithShape="1">
          <a:blip r:embed="rId3"/>
          <a:srcRect l="37162" r="38188" b="45468"/>
          <a:stretch/>
        </p:blipFill>
        <p:spPr>
          <a:xfrm>
            <a:off x="11060784" y="155444"/>
            <a:ext cx="895547" cy="1085373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DF90D7-FFA9-F64E-5F7E-7ED1F99ADA9D}"/>
              </a:ext>
            </a:extLst>
          </p:cNvPr>
          <p:cNvSpPr txBox="1"/>
          <p:nvPr/>
        </p:nvSpPr>
        <p:spPr>
          <a:xfrm>
            <a:off x="1708879" y="2012373"/>
            <a:ext cx="9644922" cy="3104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514350" marR="0" indent="-51435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ar-SA" sz="2800" b="1" dirty="0">
                <a:solidFill>
                  <a:srgbClr val="000000"/>
                </a:solidFill>
                <a:effectLst/>
                <a:latin typeface="SimplifiedArabic"/>
                <a:ea typeface="Calibri" panose="020F0502020204030204" pitchFamily="34" charset="0"/>
                <a:cs typeface="SimplifiedArabic"/>
              </a:rPr>
              <a:t>كان احتكار الإنتاج الحرفي وسيلة محمد علي </a:t>
            </a:r>
            <a:r>
              <a:rPr lang="ar-EG" sz="2800" b="1" dirty="0">
                <a:latin typeface="SimplifiedArabic"/>
                <a:ea typeface="Calibri" panose="020F0502020204030204" pitchFamily="34" charset="0"/>
                <a:cs typeface="SimplifiedArabic"/>
              </a:rPr>
              <a:t>ف</a:t>
            </a:r>
            <a:r>
              <a:rPr lang="ar-SA" sz="2800" b="1" dirty="0">
                <a:solidFill>
                  <a:srgbClr val="000000"/>
                </a:solidFill>
                <a:effectLst/>
                <a:latin typeface="SimplifiedArabic"/>
                <a:ea typeface="Calibri" panose="020F0502020204030204" pitchFamily="34" charset="0"/>
                <a:cs typeface="SimplifiedArabic"/>
              </a:rPr>
              <a:t>ي تنظيم الصناعة كي تتحق أهداف بناء القوة الذاتيةللبلاد ،</a:t>
            </a:r>
            <a:endParaRPr lang="ar-EG" sz="2800" b="1" dirty="0">
              <a:solidFill>
                <a:srgbClr val="000000"/>
              </a:solidFill>
              <a:effectLst/>
              <a:latin typeface="SimplifiedArabic"/>
              <a:ea typeface="Calibri" panose="020F0502020204030204" pitchFamily="34" charset="0"/>
              <a:cs typeface="SimplifiedArabic"/>
            </a:endParaRPr>
          </a:p>
          <a:p>
            <a:pPr marL="514350" marR="0" indent="-51435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ar-SA" sz="2800" b="1" dirty="0">
                <a:solidFill>
                  <a:srgbClr val="000000"/>
                </a:solidFill>
                <a:effectLst/>
                <a:latin typeface="SimplifiedArabic"/>
                <a:ea typeface="Calibri" panose="020F0502020204030204" pitchFamily="34" charset="0"/>
                <a:cs typeface="SimplifiedArabic"/>
              </a:rPr>
              <a:t> وطبقا لسياسة الاحتكار كانت الحكومة تقوم بمهمة توجيه الإنتاج وتوزيعه عن طريق</a:t>
            </a:r>
            <a:r>
              <a:rPr lang="en-US" sz="2800" b="1" dirty="0">
                <a:solidFill>
                  <a:srgbClr val="000000"/>
                </a:solidFill>
                <a:effectLst/>
                <a:latin typeface="SimplifiedArabic"/>
                <a:ea typeface="Calibri" panose="020F0502020204030204" pitchFamily="34" charset="0"/>
                <a:cs typeface="Arial" panose="020B0604020202020204" pitchFamily="34" charset="0"/>
              </a:rPr>
              <a:t> : -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 indent="-4572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ar-SA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implifiedArabic"/>
                <a:ea typeface="Calibri" panose="020F0502020204030204" pitchFamily="34" charset="0"/>
                <a:cs typeface="SimplifiedArabic"/>
              </a:rPr>
              <a:t>إمداد الصناع بالمواد الخام اللازمة للصناعة بالثمن الذي تحدده الحكومة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implifiedArabic"/>
                <a:ea typeface="Calibri" panose="020F0502020204030204" pitchFamily="34" charset="0"/>
                <a:cs typeface="Arial" panose="020B0604020202020204" pitchFamily="34" charset="0"/>
              </a:rPr>
              <a:t> .</a:t>
            </a: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 indent="-4572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ar-EG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Gothic-Book"/>
                <a:ea typeface="Calibri" panose="020F0502020204030204" pitchFamily="34" charset="0"/>
                <a:cs typeface="SimplifiedArabic"/>
              </a:rPr>
              <a:t>شر</a:t>
            </a:r>
            <a:r>
              <a:rPr lang="ar-SA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implifiedArabic"/>
                <a:ea typeface="Calibri" panose="020F0502020204030204" pitchFamily="34" charset="0"/>
                <a:cs typeface="SimplifiedArabic"/>
              </a:rPr>
              <a:t>ا ء المنتجات بالسعر الذي تحدده الحكومة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implifiedArabic"/>
                <a:ea typeface="Calibri" panose="020F0502020204030204" pitchFamily="34" charset="0"/>
                <a:cs typeface="Arial" panose="020B0604020202020204" pitchFamily="34" charset="0"/>
              </a:rPr>
              <a:t> .</a:t>
            </a:r>
            <a:endParaRPr lang="ar-EG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 indent="-4572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ar-SA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implifiedArabic"/>
                <a:ea typeface="Calibri" panose="020F0502020204030204" pitchFamily="34" charset="0"/>
                <a:cs typeface="SimplifiedArabic"/>
              </a:rPr>
              <a:t>رفع أسعار بيع المواد الخام للصناع وخفض أسعار شرا ء منتجاتهم لتحقيق الربح المناسب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implifiedArabic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F60FD72-1973-C3A8-21FA-80335BA871D1}"/>
              </a:ext>
            </a:extLst>
          </p:cNvPr>
          <p:cNvSpPr/>
          <p:nvPr/>
        </p:nvSpPr>
        <p:spPr>
          <a:xfrm>
            <a:off x="2835640" y="435047"/>
            <a:ext cx="6965430" cy="1191813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ar-EG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كيف احتكر محمد على الانتاج الحرفى ؟</a:t>
            </a:r>
            <a:br>
              <a:rPr lang="ar-EG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endParaRPr kumimoji="0" lang="en-US" sz="3200" i="0" u="none" strike="noStrike" normalizeH="0" baseline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070323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Content Placeholder 11" descr="Content Placeholder 11"/>
          <p:cNvPicPr>
            <a:picLocks noChangeAspect="1"/>
          </p:cNvPicPr>
          <p:nvPr/>
        </p:nvPicPr>
        <p:blipFill rotWithShape="1">
          <a:blip r:embed="rId2"/>
          <a:srcRect l="22726" t="10103" r="23218" b="10101"/>
          <a:stretch/>
        </p:blipFill>
        <p:spPr>
          <a:xfrm>
            <a:off x="235669" y="80071"/>
            <a:ext cx="895548" cy="1236120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172418" y="6414760"/>
            <a:ext cx="181383" cy="24830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7</a:t>
            </a:fld>
            <a:endParaRPr/>
          </a:p>
        </p:txBody>
      </p:sp>
      <p:pic>
        <p:nvPicPr>
          <p:cNvPr id="115" name="Picture 13" descr="Picture 13"/>
          <p:cNvPicPr>
            <a:picLocks noChangeAspect="1"/>
          </p:cNvPicPr>
          <p:nvPr/>
        </p:nvPicPr>
        <p:blipFill rotWithShape="1">
          <a:blip r:embed="rId3"/>
          <a:srcRect l="37162" r="38188" b="45468"/>
          <a:stretch/>
        </p:blipFill>
        <p:spPr>
          <a:xfrm>
            <a:off x="11060784" y="155444"/>
            <a:ext cx="895547" cy="1085373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28B18F3-FEE2-2A74-A75A-73BF0FABF99F}"/>
              </a:ext>
            </a:extLst>
          </p:cNvPr>
          <p:cNvSpPr txBox="1"/>
          <p:nvPr/>
        </p:nvSpPr>
        <p:spPr>
          <a:xfrm>
            <a:off x="1414903" y="1947754"/>
            <a:ext cx="9938898" cy="37600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ar-SA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implifiedArabic"/>
                <a:ea typeface="Calibri" panose="020F0502020204030204" pitchFamily="34" charset="0"/>
                <a:cs typeface="SimplifiedArabic"/>
              </a:rPr>
              <a:t>عن طريق الإج</a:t>
            </a:r>
            <a:r>
              <a:rPr lang="ar-EG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implifiedArabic"/>
                <a:ea typeface="Calibri" panose="020F0502020204030204" pitchFamily="34" charset="0"/>
                <a:cs typeface="SimplifiedArabic"/>
              </a:rPr>
              <a:t>ر</a:t>
            </a:r>
            <a:r>
              <a:rPr lang="ar-SA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implifiedArabic"/>
                <a:ea typeface="Calibri" panose="020F0502020204030204" pitchFamily="34" charset="0"/>
                <a:cs typeface="SimplifiedArabic"/>
              </a:rPr>
              <a:t>ا ءات التالية</a:t>
            </a:r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implifiedArabic"/>
                <a:ea typeface="Calibri" panose="020F0502020204030204" pitchFamily="34" charset="0"/>
                <a:cs typeface="Arial" panose="020B0604020202020204" pitchFamily="34" charset="0"/>
              </a:rPr>
              <a:t> :</a:t>
            </a:r>
            <a:endParaRPr 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ar-SA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implifiedArabic"/>
                <a:ea typeface="Calibri" panose="020F0502020204030204" pitchFamily="34" charset="0"/>
                <a:cs typeface="SimplifiedArabic"/>
              </a:rPr>
              <a:t>إقامة مصانع حكومية تتبع الدولة مباشرة قطاع عام وذلك لتوفير الصناعات المطلوبة ،</a:t>
            </a:r>
            <a:endParaRPr lang="ar-EG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implifiedArabic"/>
              <a:ea typeface="Calibri" panose="020F0502020204030204" pitchFamily="34" charset="0"/>
              <a:cs typeface="SimplifiedArabic"/>
            </a:endParaRPr>
          </a:p>
          <a:p>
            <a:pPr marL="342900" marR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ar-SA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implifiedArabic"/>
                <a:ea typeface="Calibri" panose="020F0502020204030204" pitchFamily="34" charset="0"/>
                <a:cs typeface="SimplifiedArabic"/>
              </a:rPr>
              <a:t> واستقدام خبرا ء</a:t>
            </a:r>
            <a:r>
              <a:rPr lang="ar-EG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implifiedArabic"/>
                <a:ea typeface="Calibri" panose="020F0502020204030204" pitchFamily="34" charset="0"/>
                <a:cs typeface="SimplifiedArabic"/>
              </a:rPr>
              <a:t>من الخارج</a:t>
            </a:r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implifiedArabic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implifiedArabic"/>
                <a:ea typeface="Calibri" panose="020F0502020204030204" pitchFamily="34" charset="0"/>
                <a:cs typeface="SimplifiedArabic"/>
              </a:rPr>
              <a:t>لأعمال السباكة والصباغة وغيرها</a:t>
            </a:r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implifiedArabic"/>
                <a:ea typeface="Calibri" panose="020F0502020204030204" pitchFamily="34" charset="0"/>
                <a:cs typeface="Arial" panose="020B0604020202020204" pitchFamily="34" charset="0"/>
              </a:rPr>
              <a:t> .</a:t>
            </a:r>
            <a:endParaRPr 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ar-SA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implifiedArabic"/>
                <a:ea typeface="Calibri" panose="020F0502020204030204" pitchFamily="34" charset="0"/>
                <a:cs typeface="SimplifiedArabic"/>
              </a:rPr>
              <a:t>إجبار مشايخ الحا را ت على جميع جمع الصبية للعمل في مصانع الدولة إجباريا </a:t>
            </a:r>
            <a:endParaRPr lang="ar-EG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implifiedArabic"/>
              <a:ea typeface="Calibri" panose="020F0502020204030204" pitchFamily="34" charset="0"/>
              <a:cs typeface="SimplifiedArabic"/>
            </a:endParaRPr>
          </a:p>
          <a:p>
            <a:pPr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ar-SA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implifiedArabic"/>
                <a:ea typeface="Calibri" panose="020F0502020204030204" pitchFamily="34" charset="0"/>
                <a:cs typeface="SimplifiedArabic"/>
              </a:rPr>
              <a:t>فأصبحت بمثابة مدارس</a:t>
            </a:r>
            <a:r>
              <a:rPr lang="ar-EG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implifiedArabic"/>
                <a:ea typeface="Calibri" panose="020F0502020204030204" pitchFamily="34" charset="0"/>
                <a:cs typeface="SimplifiedArabic"/>
              </a:rPr>
              <a:t>صناعية</a:t>
            </a:r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implifiedArabic"/>
                <a:ea typeface="Calibri" panose="020F0502020204030204" pitchFamily="34" charset="0"/>
                <a:cs typeface="Arial" panose="020B0604020202020204" pitchFamily="34" charset="0"/>
              </a:rPr>
              <a:t> .</a:t>
            </a:r>
            <a:endParaRPr 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ar-EG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Gothic-Book"/>
                <a:ea typeface="Calibri" panose="020F0502020204030204" pitchFamily="34" charset="0"/>
                <a:cs typeface="SimplifiedArabic"/>
              </a:rPr>
              <a:t>4. </a:t>
            </a:r>
            <a:r>
              <a:rPr lang="ar-SA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implifiedArabic"/>
                <a:ea typeface="Calibri" panose="020F0502020204030204" pitchFamily="34" charset="0"/>
                <a:cs typeface="SimplifiedArabic"/>
              </a:rPr>
              <a:t>تخصيص بعثات للخارج لايطاليا وفرنسا والنمسا وانجلترالد را سة فنون الصناعة المختلفة وترجمة الكتب</a:t>
            </a:r>
            <a:r>
              <a:rPr lang="ar-EG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implifiedArabic"/>
                <a:ea typeface="Calibri" panose="020F0502020204030204" pitchFamily="34" charset="0"/>
                <a:cs typeface="SimplifiedArabic"/>
              </a:rPr>
              <a:t>الصناعية </a:t>
            </a:r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C736A8-A221-D0D6-7C22-4A085ACE3DB8}"/>
              </a:ext>
            </a:extLst>
          </p:cNvPr>
          <p:cNvSpPr/>
          <p:nvPr/>
        </p:nvSpPr>
        <p:spPr>
          <a:xfrm>
            <a:off x="3075780" y="427859"/>
            <a:ext cx="6965430" cy="1191813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ar-SA" sz="3200" dirty="0">
                <a:solidFill>
                  <a:srgbClr val="000000"/>
                </a:solidFill>
                <a:effectLst/>
                <a:latin typeface="SimplifiedArabic"/>
                <a:ea typeface="Calibri" panose="020F0502020204030204" pitchFamily="34" charset="0"/>
                <a:cs typeface="SimplifiedArabic"/>
              </a:rPr>
              <a:t>سياسة محمد علي في تطوير الإنتاج الصناعي</a:t>
            </a:r>
            <a:br>
              <a:rPr lang="ar-EG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endParaRPr kumimoji="0" lang="en-US" sz="3200" i="0" u="none" strike="noStrike" normalizeH="0" baseline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850911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sz="4800">
                <a:solidFill>
                  <a:srgbClr val="FF0000"/>
                </a:solidFill>
              </a:defRPr>
            </a:lvl1pPr>
          </a:lstStyle>
          <a:p>
            <a:r>
              <a:t>Test your knowledge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/>
          <p:cNvSpPr txBox="1">
            <a:spLocks noGrp="1"/>
          </p:cNvSpPr>
          <p:nvPr>
            <p:ph type="title"/>
          </p:nvPr>
        </p:nvSpPr>
        <p:spPr>
          <a:xfrm>
            <a:off x="796513" y="885668"/>
            <a:ext cx="10515601" cy="13255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Test your knowledge</a:t>
            </a:r>
          </a:p>
        </p:txBody>
      </p:sp>
      <p:sp>
        <p:nvSpPr>
          <p:cNvPr id="655" name="Content Placeholder 2"/>
          <p:cNvSpPr txBox="1"/>
          <p:nvPr/>
        </p:nvSpPr>
        <p:spPr>
          <a:xfrm>
            <a:off x="229686" y="2114607"/>
            <a:ext cx="11474396" cy="28918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R="0" algn="r" rtl="1" fontAlgn="ctr" latinLnBrk="0">
              <a:spcBef>
                <a:spcPts val="0"/>
              </a:spcBef>
              <a:spcAft>
                <a:spcPts val="0"/>
              </a:spcAft>
            </a:pPr>
            <a:r>
              <a:rPr lang="ar-EG" sz="2800" b="1" i="0" u="none" strike="noStrike" spc="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صوب ما تحته خط : </a:t>
            </a:r>
            <a:endParaRPr lang="en-US" sz="2800" b="1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indent="-342900" algn="r" rtl="1" fontAlgn="ctr" latinLnBrk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ar-EG" sz="2800" b="1" i="0" u="none" strike="noStrike" spc="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كانت أحوال الصناعة عند مجئ محمد علي</a:t>
            </a:r>
            <a:r>
              <a:rPr lang="ar-EG" sz="2800" b="1" i="0" u="sng" strike="noStrike" spc="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تلائم </a:t>
            </a:r>
            <a:r>
              <a:rPr lang="ar-EG" sz="2800" b="1" i="0" u="none" strike="noStrike" spc="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حاجة الجيش والأسطول </a:t>
            </a:r>
          </a:p>
          <a:p>
            <a:pPr marL="457200" marR="0" indent="-4572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ar-SA" sz="28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implifiedArabic"/>
                <a:ea typeface="Calibri" panose="020F0502020204030204" pitchFamily="34" charset="0"/>
                <a:cs typeface="SimplifiedArabic"/>
              </a:rPr>
              <a:t>إمداد الصناع</a:t>
            </a:r>
            <a:r>
              <a:rPr lang="ar-SA" sz="2800" b="1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implifiedArabic"/>
                <a:ea typeface="Calibri" panose="020F0502020204030204" pitchFamily="34" charset="0"/>
                <a:cs typeface="SimplifiedArabic"/>
              </a:rPr>
              <a:t> </a:t>
            </a:r>
            <a:r>
              <a:rPr lang="ar-EG" sz="2800" b="1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implifiedArabic"/>
                <a:ea typeface="Calibri" panose="020F0502020204030204" pitchFamily="34" charset="0"/>
                <a:cs typeface="SimplifiedArabic"/>
              </a:rPr>
              <a:t>بالآلات </a:t>
            </a:r>
            <a:r>
              <a:rPr lang="ar-SA" sz="28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implifiedArabic"/>
                <a:ea typeface="Calibri" panose="020F0502020204030204" pitchFamily="34" charset="0"/>
                <a:cs typeface="SimplifiedArabic"/>
              </a:rPr>
              <a:t>اللازمة للصناعة بالثمن الذي تحدده الحكومة</a:t>
            </a:r>
            <a:r>
              <a:rPr lang="en-US" sz="28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implifiedArabic"/>
                <a:ea typeface="Calibri" panose="020F0502020204030204" pitchFamily="34" charset="0"/>
                <a:cs typeface="Arial" panose="020B0604020202020204" pitchFamily="34" charset="0"/>
              </a:rPr>
              <a:t> .</a:t>
            </a:r>
            <a:endParaRPr lang="en-US" sz="2800" b="1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 indent="-4572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ar-EG" sz="28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Gothic-Book"/>
                <a:ea typeface="Calibri" panose="020F0502020204030204" pitchFamily="34" charset="0"/>
                <a:cs typeface="SimplifiedArabic"/>
              </a:rPr>
              <a:t>شر</a:t>
            </a:r>
            <a:r>
              <a:rPr lang="ar-SA" sz="28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implifiedArabic"/>
                <a:ea typeface="Calibri" panose="020F0502020204030204" pitchFamily="34" charset="0"/>
                <a:cs typeface="SimplifiedArabic"/>
              </a:rPr>
              <a:t>ا ء المنتجات بالسعر الذي </a:t>
            </a:r>
            <a:r>
              <a:rPr lang="ar-EG" sz="28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implifiedArabic"/>
                <a:ea typeface="Calibri" panose="020F0502020204030204" pitchFamily="34" charset="0"/>
                <a:cs typeface="SimplifiedArabic"/>
              </a:rPr>
              <a:t>ي</a:t>
            </a:r>
            <a:r>
              <a:rPr lang="ar-SA" sz="2800" b="1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implifiedArabic"/>
                <a:ea typeface="Calibri" panose="020F0502020204030204" pitchFamily="34" charset="0"/>
                <a:cs typeface="SimplifiedArabic"/>
              </a:rPr>
              <a:t>حدده </a:t>
            </a:r>
            <a:r>
              <a:rPr lang="ar-EG" sz="2800" b="1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implifiedArabic"/>
                <a:ea typeface="Calibri" panose="020F0502020204030204" pitchFamily="34" charset="0"/>
                <a:cs typeface="SimplifiedArabic"/>
              </a:rPr>
              <a:t>الفلاح </a:t>
            </a:r>
            <a:endParaRPr lang="en-US" sz="2800" b="1" i="0" u="sng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algn="r" rtl="1" fontAlgn="ctr" latinLnBrk="0">
              <a:spcBef>
                <a:spcPts val="0"/>
              </a:spcBef>
              <a:spcAft>
                <a:spcPts val="0"/>
              </a:spcAft>
            </a:pPr>
            <a:r>
              <a:rPr lang="ar-EG" sz="2800" b="1" i="0" u="none" strike="noStrike" spc="0" baseline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ماهى سياسة محمد على لتطوير الصناعة ؟</a:t>
            </a:r>
            <a:endParaRPr lang="en-US" sz="2800" b="1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ctr" defTabSz="457200">
              <a:spcBef>
                <a:spcPts val="1200"/>
              </a:spcBef>
              <a:defRPr b="1">
                <a:latin typeface="Times Roman"/>
                <a:ea typeface="Times Roman"/>
                <a:cs typeface="Times Roman"/>
                <a:sym typeface="Times Roman"/>
              </a:defRPr>
            </a:pPr>
            <a:endParaRPr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464</Words>
  <Application>Microsoft Office PowerPoint</Application>
  <PresentationFormat>Widescreen</PresentationFormat>
  <Paragraphs>89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Andalus</vt:lpstr>
      <vt:lpstr>Arial</vt:lpstr>
      <vt:lpstr>Cairo</vt:lpstr>
      <vt:lpstr>Calibri</vt:lpstr>
      <vt:lpstr>Calibri Light</vt:lpstr>
      <vt:lpstr>FranklinGothic-Book</vt:lpstr>
      <vt:lpstr>Helvetica</vt:lpstr>
      <vt:lpstr>Segoe UI Semilight</vt:lpstr>
      <vt:lpstr>SimplifiedArabic</vt:lpstr>
      <vt:lpstr>Times New Roman</vt:lpstr>
      <vt:lpstr>Times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 your knowledge</vt:lpstr>
      <vt:lpstr>Test your knowledge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Kirollos Saad</dc:creator>
  <cp:lastModifiedBy>Maria Magdy</cp:lastModifiedBy>
  <cp:revision>5</cp:revision>
  <dcterms:modified xsi:type="dcterms:W3CDTF">2022-12-11T19:42:47Z</dcterms:modified>
</cp:coreProperties>
</file>