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EC5D1-94B8-6FE8-A122-9F47A1E6C0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7A3FDC8-5721-4963-CB33-AA430C71C1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9649593-B5CD-C479-174E-7F2478893DDB}"/>
              </a:ext>
            </a:extLst>
          </p:cNvPr>
          <p:cNvSpPr>
            <a:spLocks noGrp="1"/>
          </p:cNvSpPr>
          <p:nvPr>
            <p:ph type="dt" sz="half" idx="10"/>
          </p:nvPr>
        </p:nvSpPr>
        <p:spPr/>
        <p:txBody>
          <a:bodyPr/>
          <a:lstStyle/>
          <a:p>
            <a:fld id="{C06ADC2A-DE6F-47B8-BB6E-5D635243BC8B}" type="datetimeFigureOut">
              <a:rPr lang="en-US" smtClean="0"/>
              <a:t>12/9/2023</a:t>
            </a:fld>
            <a:endParaRPr lang="en-US"/>
          </a:p>
        </p:txBody>
      </p:sp>
      <p:sp>
        <p:nvSpPr>
          <p:cNvPr id="5" name="Footer Placeholder 4">
            <a:extLst>
              <a:ext uri="{FF2B5EF4-FFF2-40B4-BE49-F238E27FC236}">
                <a16:creationId xmlns:a16="http://schemas.microsoft.com/office/drawing/2014/main" id="{6A5144CC-25E7-D78A-B303-610EE47F95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BC2EE7-92F4-597E-331C-68EF69035CCB}"/>
              </a:ext>
            </a:extLst>
          </p:cNvPr>
          <p:cNvSpPr>
            <a:spLocks noGrp="1"/>
          </p:cNvSpPr>
          <p:nvPr>
            <p:ph type="sldNum" sz="quarter" idx="12"/>
          </p:nvPr>
        </p:nvSpPr>
        <p:spPr/>
        <p:txBody>
          <a:bodyPr/>
          <a:lstStyle/>
          <a:p>
            <a:fld id="{566F1E9B-4EEE-4672-A5CA-91ECFD2A959A}" type="slidenum">
              <a:rPr lang="en-US" smtClean="0"/>
              <a:t>‹#›</a:t>
            </a:fld>
            <a:endParaRPr lang="en-US"/>
          </a:p>
        </p:txBody>
      </p:sp>
    </p:spTree>
    <p:extLst>
      <p:ext uri="{BB962C8B-B14F-4D97-AF65-F5344CB8AC3E}">
        <p14:creationId xmlns:p14="http://schemas.microsoft.com/office/powerpoint/2010/main" val="1671878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4BC66-C47C-EAE6-7757-222F73617A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4E4969C-18C4-390B-8683-19E2810139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A104A9-FAC3-8E1E-97C4-AFC663FC4DA1}"/>
              </a:ext>
            </a:extLst>
          </p:cNvPr>
          <p:cNvSpPr>
            <a:spLocks noGrp="1"/>
          </p:cNvSpPr>
          <p:nvPr>
            <p:ph type="dt" sz="half" idx="10"/>
          </p:nvPr>
        </p:nvSpPr>
        <p:spPr/>
        <p:txBody>
          <a:bodyPr/>
          <a:lstStyle/>
          <a:p>
            <a:fld id="{C06ADC2A-DE6F-47B8-BB6E-5D635243BC8B}" type="datetimeFigureOut">
              <a:rPr lang="en-US" smtClean="0"/>
              <a:t>12/9/2023</a:t>
            </a:fld>
            <a:endParaRPr lang="en-US"/>
          </a:p>
        </p:txBody>
      </p:sp>
      <p:sp>
        <p:nvSpPr>
          <p:cNvPr id="5" name="Footer Placeholder 4">
            <a:extLst>
              <a:ext uri="{FF2B5EF4-FFF2-40B4-BE49-F238E27FC236}">
                <a16:creationId xmlns:a16="http://schemas.microsoft.com/office/drawing/2014/main" id="{E8A8F38B-78CD-A55E-B643-37BFB43F5D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9F8745-0AC5-CDD1-AD29-5E0CE2E31DD5}"/>
              </a:ext>
            </a:extLst>
          </p:cNvPr>
          <p:cNvSpPr>
            <a:spLocks noGrp="1"/>
          </p:cNvSpPr>
          <p:nvPr>
            <p:ph type="sldNum" sz="quarter" idx="12"/>
          </p:nvPr>
        </p:nvSpPr>
        <p:spPr/>
        <p:txBody>
          <a:bodyPr/>
          <a:lstStyle/>
          <a:p>
            <a:fld id="{566F1E9B-4EEE-4672-A5CA-91ECFD2A959A}" type="slidenum">
              <a:rPr lang="en-US" smtClean="0"/>
              <a:t>‹#›</a:t>
            </a:fld>
            <a:endParaRPr lang="en-US"/>
          </a:p>
        </p:txBody>
      </p:sp>
    </p:spTree>
    <p:extLst>
      <p:ext uri="{BB962C8B-B14F-4D97-AF65-F5344CB8AC3E}">
        <p14:creationId xmlns:p14="http://schemas.microsoft.com/office/powerpoint/2010/main" val="1464478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2FAF9A-C520-8201-D53F-02306D94F37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1908F23-226A-440F-1707-E7909E98A9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EFE60C-73EA-7C95-EF4E-6720CB813256}"/>
              </a:ext>
            </a:extLst>
          </p:cNvPr>
          <p:cNvSpPr>
            <a:spLocks noGrp="1"/>
          </p:cNvSpPr>
          <p:nvPr>
            <p:ph type="dt" sz="half" idx="10"/>
          </p:nvPr>
        </p:nvSpPr>
        <p:spPr/>
        <p:txBody>
          <a:bodyPr/>
          <a:lstStyle/>
          <a:p>
            <a:fld id="{C06ADC2A-DE6F-47B8-BB6E-5D635243BC8B}" type="datetimeFigureOut">
              <a:rPr lang="en-US" smtClean="0"/>
              <a:t>12/9/2023</a:t>
            </a:fld>
            <a:endParaRPr lang="en-US"/>
          </a:p>
        </p:txBody>
      </p:sp>
      <p:sp>
        <p:nvSpPr>
          <p:cNvPr id="5" name="Footer Placeholder 4">
            <a:extLst>
              <a:ext uri="{FF2B5EF4-FFF2-40B4-BE49-F238E27FC236}">
                <a16:creationId xmlns:a16="http://schemas.microsoft.com/office/drawing/2014/main" id="{E62D220D-4950-8B95-4683-C9CCD6BBCA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7FFE94-BF44-1D42-469E-4CF866344148}"/>
              </a:ext>
            </a:extLst>
          </p:cNvPr>
          <p:cNvSpPr>
            <a:spLocks noGrp="1"/>
          </p:cNvSpPr>
          <p:nvPr>
            <p:ph type="sldNum" sz="quarter" idx="12"/>
          </p:nvPr>
        </p:nvSpPr>
        <p:spPr/>
        <p:txBody>
          <a:bodyPr/>
          <a:lstStyle/>
          <a:p>
            <a:fld id="{566F1E9B-4EEE-4672-A5CA-91ECFD2A959A}" type="slidenum">
              <a:rPr lang="en-US" smtClean="0"/>
              <a:t>‹#›</a:t>
            </a:fld>
            <a:endParaRPr lang="en-US"/>
          </a:p>
        </p:txBody>
      </p:sp>
    </p:spTree>
    <p:extLst>
      <p:ext uri="{BB962C8B-B14F-4D97-AF65-F5344CB8AC3E}">
        <p14:creationId xmlns:p14="http://schemas.microsoft.com/office/powerpoint/2010/main" val="2329977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13C1C-FE05-97BD-F276-853B51D15D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B7EBAE-C4ED-A661-FD74-006A04A6B4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C4CFC5-039C-9502-AAA0-BFAFAB75D1F3}"/>
              </a:ext>
            </a:extLst>
          </p:cNvPr>
          <p:cNvSpPr>
            <a:spLocks noGrp="1"/>
          </p:cNvSpPr>
          <p:nvPr>
            <p:ph type="dt" sz="half" idx="10"/>
          </p:nvPr>
        </p:nvSpPr>
        <p:spPr/>
        <p:txBody>
          <a:bodyPr/>
          <a:lstStyle/>
          <a:p>
            <a:fld id="{C06ADC2A-DE6F-47B8-BB6E-5D635243BC8B}" type="datetimeFigureOut">
              <a:rPr lang="en-US" smtClean="0"/>
              <a:t>12/9/2023</a:t>
            </a:fld>
            <a:endParaRPr lang="en-US"/>
          </a:p>
        </p:txBody>
      </p:sp>
      <p:sp>
        <p:nvSpPr>
          <p:cNvPr id="5" name="Footer Placeholder 4">
            <a:extLst>
              <a:ext uri="{FF2B5EF4-FFF2-40B4-BE49-F238E27FC236}">
                <a16:creationId xmlns:a16="http://schemas.microsoft.com/office/drawing/2014/main" id="{93DD0746-7AFE-EDA8-F5D9-789260C4AB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B21B49-3C11-BE22-24B4-F9E43C2E3984}"/>
              </a:ext>
            </a:extLst>
          </p:cNvPr>
          <p:cNvSpPr>
            <a:spLocks noGrp="1"/>
          </p:cNvSpPr>
          <p:nvPr>
            <p:ph type="sldNum" sz="quarter" idx="12"/>
          </p:nvPr>
        </p:nvSpPr>
        <p:spPr/>
        <p:txBody>
          <a:bodyPr/>
          <a:lstStyle/>
          <a:p>
            <a:fld id="{566F1E9B-4EEE-4672-A5CA-91ECFD2A959A}" type="slidenum">
              <a:rPr lang="en-US" smtClean="0"/>
              <a:t>‹#›</a:t>
            </a:fld>
            <a:endParaRPr lang="en-US"/>
          </a:p>
        </p:txBody>
      </p:sp>
    </p:spTree>
    <p:extLst>
      <p:ext uri="{BB962C8B-B14F-4D97-AF65-F5344CB8AC3E}">
        <p14:creationId xmlns:p14="http://schemas.microsoft.com/office/powerpoint/2010/main" val="3825183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A82A1-56F3-49CE-362C-945C50015A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03B03F1-E514-E515-DECA-3306A2FAA3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7AA7EC-7BEF-7AB1-3DBA-FBA97FA86113}"/>
              </a:ext>
            </a:extLst>
          </p:cNvPr>
          <p:cNvSpPr>
            <a:spLocks noGrp="1"/>
          </p:cNvSpPr>
          <p:nvPr>
            <p:ph type="dt" sz="half" idx="10"/>
          </p:nvPr>
        </p:nvSpPr>
        <p:spPr/>
        <p:txBody>
          <a:bodyPr/>
          <a:lstStyle/>
          <a:p>
            <a:fld id="{C06ADC2A-DE6F-47B8-BB6E-5D635243BC8B}" type="datetimeFigureOut">
              <a:rPr lang="en-US" smtClean="0"/>
              <a:t>12/9/2023</a:t>
            </a:fld>
            <a:endParaRPr lang="en-US"/>
          </a:p>
        </p:txBody>
      </p:sp>
      <p:sp>
        <p:nvSpPr>
          <p:cNvPr id="5" name="Footer Placeholder 4">
            <a:extLst>
              <a:ext uri="{FF2B5EF4-FFF2-40B4-BE49-F238E27FC236}">
                <a16:creationId xmlns:a16="http://schemas.microsoft.com/office/drawing/2014/main" id="{56DE3BED-6FBE-5787-C5F4-DB7BE11061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42E2BF-DAAD-5593-41F9-41060E81FCEF}"/>
              </a:ext>
            </a:extLst>
          </p:cNvPr>
          <p:cNvSpPr>
            <a:spLocks noGrp="1"/>
          </p:cNvSpPr>
          <p:nvPr>
            <p:ph type="sldNum" sz="quarter" idx="12"/>
          </p:nvPr>
        </p:nvSpPr>
        <p:spPr/>
        <p:txBody>
          <a:bodyPr/>
          <a:lstStyle/>
          <a:p>
            <a:fld id="{566F1E9B-4EEE-4672-A5CA-91ECFD2A959A}" type="slidenum">
              <a:rPr lang="en-US" smtClean="0"/>
              <a:t>‹#›</a:t>
            </a:fld>
            <a:endParaRPr lang="en-US"/>
          </a:p>
        </p:txBody>
      </p:sp>
    </p:spTree>
    <p:extLst>
      <p:ext uri="{BB962C8B-B14F-4D97-AF65-F5344CB8AC3E}">
        <p14:creationId xmlns:p14="http://schemas.microsoft.com/office/powerpoint/2010/main" val="3075215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E4D8D-CEF6-672E-B467-33923901C3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F5E33A-62B3-A879-2648-B3E73191A7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0833FB-9DA7-80D1-6428-1D79A0232A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0D7B2F5-80A6-2B0F-1D53-4357DFA961E3}"/>
              </a:ext>
            </a:extLst>
          </p:cNvPr>
          <p:cNvSpPr>
            <a:spLocks noGrp="1"/>
          </p:cNvSpPr>
          <p:nvPr>
            <p:ph type="dt" sz="half" idx="10"/>
          </p:nvPr>
        </p:nvSpPr>
        <p:spPr/>
        <p:txBody>
          <a:bodyPr/>
          <a:lstStyle/>
          <a:p>
            <a:fld id="{C06ADC2A-DE6F-47B8-BB6E-5D635243BC8B}" type="datetimeFigureOut">
              <a:rPr lang="en-US" smtClean="0"/>
              <a:t>12/9/2023</a:t>
            </a:fld>
            <a:endParaRPr lang="en-US"/>
          </a:p>
        </p:txBody>
      </p:sp>
      <p:sp>
        <p:nvSpPr>
          <p:cNvPr id="6" name="Footer Placeholder 5">
            <a:extLst>
              <a:ext uri="{FF2B5EF4-FFF2-40B4-BE49-F238E27FC236}">
                <a16:creationId xmlns:a16="http://schemas.microsoft.com/office/drawing/2014/main" id="{15C9484F-16C6-E283-459B-B1EF996497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ED767B-60BD-E177-2B20-8BF58A9DA768}"/>
              </a:ext>
            </a:extLst>
          </p:cNvPr>
          <p:cNvSpPr>
            <a:spLocks noGrp="1"/>
          </p:cNvSpPr>
          <p:nvPr>
            <p:ph type="sldNum" sz="quarter" idx="12"/>
          </p:nvPr>
        </p:nvSpPr>
        <p:spPr/>
        <p:txBody>
          <a:bodyPr/>
          <a:lstStyle/>
          <a:p>
            <a:fld id="{566F1E9B-4EEE-4672-A5CA-91ECFD2A959A}" type="slidenum">
              <a:rPr lang="en-US" smtClean="0"/>
              <a:t>‹#›</a:t>
            </a:fld>
            <a:endParaRPr lang="en-US"/>
          </a:p>
        </p:txBody>
      </p:sp>
    </p:spTree>
    <p:extLst>
      <p:ext uri="{BB962C8B-B14F-4D97-AF65-F5344CB8AC3E}">
        <p14:creationId xmlns:p14="http://schemas.microsoft.com/office/powerpoint/2010/main" val="119110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72114-55B9-DB95-A764-7D842C96A0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8B8656-58A9-307B-7AE3-8D5E4B4031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B1FE88-F063-B240-C0F8-D0816A8D76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B0D5D20-02AD-410D-D527-CABA27E1E5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73B06D-689D-2611-1FC9-467FD47C69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4DB6D8-67C0-AAA8-4640-2B38D4EDE4C1}"/>
              </a:ext>
            </a:extLst>
          </p:cNvPr>
          <p:cNvSpPr>
            <a:spLocks noGrp="1"/>
          </p:cNvSpPr>
          <p:nvPr>
            <p:ph type="dt" sz="half" idx="10"/>
          </p:nvPr>
        </p:nvSpPr>
        <p:spPr/>
        <p:txBody>
          <a:bodyPr/>
          <a:lstStyle/>
          <a:p>
            <a:fld id="{C06ADC2A-DE6F-47B8-BB6E-5D635243BC8B}" type="datetimeFigureOut">
              <a:rPr lang="en-US" smtClean="0"/>
              <a:t>12/9/2023</a:t>
            </a:fld>
            <a:endParaRPr lang="en-US"/>
          </a:p>
        </p:txBody>
      </p:sp>
      <p:sp>
        <p:nvSpPr>
          <p:cNvPr id="8" name="Footer Placeholder 7">
            <a:extLst>
              <a:ext uri="{FF2B5EF4-FFF2-40B4-BE49-F238E27FC236}">
                <a16:creationId xmlns:a16="http://schemas.microsoft.com/office/drawing/2014/main" id="{AE7452BC-92A1-BF86-E33B-34E66A787B5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8AC285D-D585-859F-D58A-6A9E696430D4}"/>
              </a:ext>
            </a:extLst>
          </p:cNvPr>
          <p:cNvSpPr>
            <a:spLocks noGrp="1"/>
          </p:cNvSpPr>
          <p:nvPr>
            <p:ph type="sldNum" sz="quarter" idx="12"/>
          </p:nvPr>
        </p:nvSpPr>
        <p:spPr/>
        <p:txBody>
          <a:bodyPr/>
          <a:lstStyle/>
          <a:p>
            <a:fld id="{566F1E9B-4EEE-4672-A5CA-91ECFD2A959A}" type="slidenum">
              <a:rPr lang="en-US" smtClean="0"/>
              <a:t>‹#›</a:t>
            </a:fld>
            <a:endParaRPr lang="en-US"/>
          </a:p>
        </p:txBody>
      </p:sp>
    </p:spTree>
    <p:extLst>
      <p:ext uri="{BB962C8B-B14F-4D97-AF65-F5344CB8AC3E}">
        <p14:creationId xmlns:p14="http://schemas.microsoft.com/office/powerpoint/2010/main" val="580031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B85A3-0F54-E1B1-9EC9-52CB001C44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ECF50D9-E244-9C21-30F2-44B86782165E}"/>
              </a:ext>
            </a:extLst>
          </p:cNvPr>
          <p:cNvSpPr>
            <a:spLocks noGrp="1"/>
          </p:cNvSpPr>
          <p:nvPr>
            <p:ph type="dt" sz="half" idx="10"/>
          </p:nvPr>
        </p:nvSpPr>
        <p:spPr/>
        <p:txBody>
          <a:bodyPr/>
          <a:lstStyle/>
          <a:p>
            <a:fld id="{C06ADC2A-DE6F-47B8-BB6E-5D635243BC8B}" type="datetimeFigureOut">
              <a:rPr lang="en-US" smtClean="0"/>
              <a:t>12/9/2023</a:t>
            </a:fld>
            <a:endParaRPr lang="en-US"/>
          </a:p>
        </p:txBody>
      </p:sp>
      <p:sp>
        <p:nvSpPr>
          <p:cNvPr id="4" name="Footer Placeholder 3">
            <a:extLst>
              <a:ext uri="{FF2B5EF4-FFF2-40B4-BE49-F238E27FC236}">
                <a16:creationId xmlns:a16="http://schemas.microsoft.com/office/drawing/2014/main" id="{848C5B56-AD43-3F9A-99B8-FF546CBAD1D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F2894B-115A-0134-F55A-CC0EA45932CA}"/>
              </a:ext>
            </a:extLst>
          </p:cNvPr>
          <p:cNvSpPr>
            <a:spLocks noGrp="1"/>
          </p:cNvSpPr>
          <p:nvPr>
            <p:ph type="sldNum" sz="quarter" idx="12"/>
          </p:nvPr>
        </p:nvSpPr>
        <p:spPr/>
        <p:txBody>
          <a:bodyPr/>
          <a:lstStyle/>
          <a:p>
            <a:fld id="{566F1E9B-4EEE-4672-A5CA-91ECFD2A959A}" type="slidenum">
              <a:rPr lang="en-US" smtClean="0"/>
              <a:t>‹#›</a:t>
            </a:fld>
            <a:endParaRPr lang="en-US"/>
          </a:p>
        </p:txBody>
      </p:sp>
    </p:spTree>
    <p:extLst>
      <p:ext uri="{BB962C8B-B14F-4D97-AF65-F5344CB8AC3E}">
        <p14:creationId xmlns:p14="http://schemas.microsoft.com/office/powerpoint/2010/main" val="2893650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669486-ABCE-500A-62D6-7AD1C7776785}"/>
              </a:ext>
            </a:extLst>
          </p:cNvPr>
          <p:cNvSpPr>
            <a:spLocks noGrp="1"/>
          </p:cNvSpPr>
          <p:nvPr>
            <p:ph type="dt" sz="half" idx="10"/>
          </p:nvPr>
        </p:nvSpPr>
        <p:spPr/>
        <p:txBody>
          <a:bodyPr/>
          <a:lstStyle/>
          <a:p>
            <a:fld id="{C06ADC2A-DE6F-47B8-BB6E-5D635243BC8B}" type="datetimeFigureOut">
              <a:rPr lang="en-US" smtClean="0"/>
              <a:t>12/9/2023</a:t>
            </a:fld>
            <a:endParaRPr lang="en-US"/>
          </a:p>
        </p:txBody>
      </p:sp>
      <p:sp>
        <p:nvSpPr>
          <p:cNvPr id="3" name="Footer Placeholder 2">
            <a:extLst>
              <a:ext uri="{FF2B5EF4-FFF2-40B4-BE49-F238E27FC236}">
                <a16:creationId xmlns:a16="http://schemas.microsoft.com/office/drawing/2014/main" id="{647C338F-06C6-107D-07D9-6441C54D6F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CC48F0-8AC0-032A-5D45-64B02128907D}"/>
              </a:ext>
            </a:extLst>
          </p:cNvPr>
          <p:cNvSpPr>
            <a:spLocks noGrp="1"/>
          </p:cNvSpPr>
          <p:nvPr>
            <p:ph type="sldNum" sz="quarter" idx="12"/>
          </p:nvPr>
        </p:nvSpPr>
        <p:spPr/>
        <p:txBody>
          <a:bodyPr/>
          <a:lstStyle/>
          <a:p>
            <a:fld id="{566F1E9B-4EEE-4672-A5CA-91ECFD2A959A}" type="slidenum">
              <a:rPr lang="en-US" smtClean="0"/>
              <a:t>‹#›</a:t>
            </a:fld>
            <a:endParaRPr lang="en-US"/>
          </a:p>
        </p:txBody>
      </p:sp>
    </p:spTree>
    <p:extLst>
      <p:ext uri="{BB962C8B-B14F-4D97-AF65-F5344CB8AC3E}">
        <p14:creationId xmlns:p14="http://schemas.microsoft.com/office/powerpoint/2010/main" val="3119067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BF291-1E09-F842-DCD6-C43D437028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08DA9-EF90-A547-6536-6EA3C3E844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55CCD1-11E3-6888-6FEA-F2C6C5D386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5FA818-C14B-4453-7634-8C63BB68EDF1}"/>
              </a:ext>
            </a:extLst>
          </p:cNvPr>
          <p:cNvSpPr>
            <a:spLocks noGrp="1"/>
          </p:cNvSpPr>
          <p:nvPr>
            <p:ph type="dt" sz="half" idx="10"/>
          </p:nvPr>
        </p:nvSpPr>
        <p:spPr/>
        <p:txBody>
          <a:bodyPr/>
          <a:lstStyle/>
          <a:p>
            <a:fld id="{C06ADC2A-DE6F-47B8-BB6E-5D635243BC8B}" type="datetimeFigureOut">
              <a:rPr lang="en-US" smtClean="0"/>
              <a:t>12/9/2023</a:t>
            </a:fld>
            <a:endParaRPr lang="en-US"/>
          </a:p>
        </p:txBody>
      </p:sp>
      <p:sp>
        <p:nvSpPr>
          <p:cNvPr id="6" name="Footer Placeholder 5">
            <a:extLst>
              <a:ext uri="{FF2B5EF4-FFF2-40B4-BE49-F238E27FC236}">
                <a16:creationId xmlns:a16="http://schemas.microsoft.com/office/drawing/2014/main" id="{2DD9A975-5EBF-8DD2-38AE-14324853E7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310DEA-AEAC-98DC-B3CC-BC3A64CC2F02}"/>
              </a:ext>
            </a:extLst>
          </p:cNvPr>
          <p:cNvSpPr>
            <a:spLocks noGrp="1"/>
          </p:cNvSpPr>
          <p:nvPr>
            <p:ph type="sldNum" sz="quarter" idx="12"/>
          </p:nvPr>
        </p:nvSpPr>
        <p:spPr/>
        <p:txBody>
          <a:bodyPr/>
          <a:lstStyle/>
          <a:p>
            <a:fld id="{566F1E9B-4EEE-4672-A5CA-91ECFD2A959A}" type="slidenum">
              <a:rPr lang="en-US" smtClean="0"/>
              <a:t>‹#›</a:t>
            </a:fld>
            <a:endParaRPr lang="en-US"/>
          </a:p>
        </p:txBody>
      </p:sp>
    </p:spTree>
    <p:extLst>
      <p:ext uri="{BB962C8B-B14F-4D97-AF65-F5344CB8AC3E}">
        <p14:creationId xmlns:p14="http://schemas.microsoft.com/office/powerpoint/2010/main" val="1660544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9A048-9347-DBEB-26AC-3CA4DEB4EB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454506E-8D7E-15CA-F94D-4886D35BAF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BCBBE17-9C66-76F7-C39F-ADEF1C7436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70BE8F-24F5-B321-887B-2F95660AF855}"/>
              </a:ext>
            </a:extLst>
          </p:cNvPr>
          <p:cNvSpPr>
            <a:spLocks noGrp="1"/>
          </p:cNvSpPr>
          <p:nvPr>
            <p:ph type="dt" sz="half" idx="10"/>
          </p:nvPr>
        </p:nvSpPr>
        <p:spPr/>
        <p:txBody>
          <a:bodyPr/>
          <a:lstStyle/>
          <a:p>
            <a:fld id="{C06ADC2A-DE6F-47B8-BB6E-5D635243BC8B}" type="datetimeFigureOut">
              <a:rPr lang="en-US" smtClean="0"/>
              <a:t>12/9/2023</a:t>
            </a:fld>
            <a:endParaRPr lang="en-US"/>
          </a:p>
        </p:txBody>
      </p:sp>
      <p:sp>
        <p:nvSpPr>
          <p:cNvPr id="6" name="Footer Placeholder 5">
            <a:extLst>
              <a:ext uri="{FF2B5EF4-FFF2-40B4-BE49-F238E27FC236}">
                <a16:creationId xmlns:a16="http://schemas.microsoft.com/office/drawing/2014/main" id="{0F8A38B5-5A12-A372-EED0-9F3D99A702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7A23A0-E262-C377-5CB8-5AC00C070905}"/>
              </a:ext>
            </a:extLst>
          </p:cNvPr>
          <p:cNvSpPr>
            <a:spLocks noGrp="1"/>
          </p:cNvSpPr>
          <p:nvPr>
            <p:ph type="sldNum" sz="quarter" idx="12"/>
          </p:nvPr>
        </p:nvSpPr>
        <p:spPr/>
        <p:txBody>
          <a:bodyPr/>
          <a:lstStyle/>
          <a:p>
            <a:fld id="{566F1E9B-4EEE-4672-A5CA-91ECFD2A959A}" type="slidenum">
              <a:rPr lang="en-US" smtClean="0"/>
              <a:t>‹#›</a:t>
            </a:fld>
            <a:endParaRPr lang="en-US"/>
          </a:p>
        </p:txBody>
      </p:sp>
    </p:spTree>
    <p:extLst>
      <p:ext uri="{BB962C8B-B14F-4D97-AF65-F5344CB8AC3E}">
        <p14:creationId xmlns:p14="http://schemas.microsoft.com/office/powerpoint/2010/main" val="2324881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FEBE92-83A0-07D9-0FD7-FCCDAF058B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55EA191-A1C1-4B68-7A4B-E4584C56DD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C7B124-5698-F589-54E2-333FBDA35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6ADC2A-DE6F-47B8-BB6E-5D635243BC8B}" type="datetimeFigureOut">
              <a:rPr lang="en-US" smtClean="0"/>
              <a:t>12/9/2023</a:t>
            </a:fld>
            <a:endParaRPr lang="en-US"/>
          </a:p>
        </p:txBody>
      </p:sp>
      <p:sp>
        <p:nvSpPr>
          <p:cNvPr id="5" name="Footer Placeholder 4">
            <a:extLst>
              <a:ext uri="{FF2B5EF4-FFF2-40B4-BE49-F238E27FC236}">
                <a16:creationId xmlns:a16="http://schemas.microsoft.com/office/drawing/2014/main" id="{AD3016A0-E554-635F-301B-ED8A3CA9A3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0D75D9B-5F31-38EE-9C2B-2DC5A3DE3E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6F1E9B-4EEE-4672-A5CA-91ECFD2A959A}" type="slidenum">
              <a:rPr lang="en-US" smtClean="0"/>
              <a:t>‹#›</a:t>
            </a:fld>
            <a:endParaRPr lang="en-US"/>
          </a:p>
        </p:txBody>
      </p:sp>
    </p:spTree>
    <p:extLst>
      <p:ext uri="{BB962C8B-B14F-4D97-AF65-F5344CB8AC3E}">
        <p14:creationId xmlns:p14="http://schemas.microsoft.com/office/powerpoint/2010/main" val="2950868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mvrmr/wat/blob/main/src/circom/confidential_transaction_receiver.circom" TargetMode="External"/><Relationship Id="rId2" Type="http://schemas.openxmlformats.org/officeDocument/2006/relationships/hyperlink" Target="https://github.com/mvrmr/wat/blob/main/src/circom/confidential_transaction_sender.circom" TargetMode="External"/><Relationship Id="rId1" Type="http://schemas.openxmlformats.org/officeDocument/2006/relationships/slideLayout" Target="../slideLayouts/slideLayout2.xml"/><Relationship Id="rId4" Type="http://schemas.openxmlformats.org/officeDocument/2006/relationships/hyperlink" Target="https://github.com/mvrmr/wat/blob/main/src/circom/confidential_transaction_new_account.cir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386F6-D780-128C-895D-32895A64B56B}"/>
              </a:ext>
            </a:extLst>
          </p:cNvPr>
          <p:cNvSpPr>
            <a:spLocks noGrp="1"/>
          </p:cNvSpPr>
          <p:nvPr>
            <p:ph type="ctrTitle"/>
          </p:nvPr>
        </p:nvSpPr>
        <p:spPr/>
        <p:txBody>
          <a:bodyPr>
            <a:normAutofit fontScale="90000"/>
          </a:bodyPr>
          <a:lstStyle/>
          <a:p>
            <a:r>
              <a:rPr lang="en-US" dirty="0"/>
              <a:t>Confidential Transactions using ZK-Snarks leveraging </a:t>
            </a:r>
            <a:r>
              <a:rPr lang="en-US" dirty="0" err="1"/>
              <a:t>Chainlink</a:t>
            </a:r>
            <a:r>
              <a:rPr lang="en-US" dirty="0"/>
              <a:t> CCIP</a:t>
            </a:r>
          </a:p>
        </p:txBody>
      </p:sp>
      <p:sp>
        <p:nvSpPr>
          <p:cNvPr id="3" name="Subtitle 2">
            <a:extLst>
              <a:ext uri="{FF2B5EF4-FFF2-40B4-BE49-F238E27FC236}">
                <a16:creationId xmlns:a16="http://schemas.microsoft.com/office/drawing/2014/main" id="{1AFB987B-2BCD-A0E2-C3AD-DACC4DD754E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568738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64EDD-4D22-50B4-CF97-D244D1C479B8}"/>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EBB99B87-4FB9-E251-EDBB-772C3B0F4B2A}"/>
              </a:ext>
            </a:extLst>
          </p:cNvPr>
          <p:cNvSpPr>
            <a:spLocks noGrp="1"/>
          </p:cNvSpPr>
          <p:nvPr>
            <p:ph idx="1"/>
          </p:nvPr>
        </p:nvSpPr>
        <p:spPr/>
        <p:txBody>
          <a:bodyPr/>
          <a:lstStyle/>
          <a:p>
            <a:r>
              <a:rPr lang="en-US" dirty="0"/>
              <a:t>Summary of Confidential Transactions</a:t>
            </a:r>
          </a:p>
          <a:p>
            <a:r>
              <a:rPr lang="en-US" dirty="0"/>
              <a:t>ZK-Snark Circuit Design</a:t>
            </a:r>
          </a:p>
          <a:p>
            <a:r>
              <a:rPr lang="en-US" dirty="0"/>
              <a:t>Limitations of this implementation of Confidential Transactions</a:t>
            </a:r>
          </a:p>
          <a:p>
            <a:endParaRPr lang="en-US" dirty="0"/>
          </a:p>
        </p:txBody>
      </p:sp>
    </p:spTree>
    <p:extLst>
      <p:ext uri="{BB962C8B-B14F-4D97-AF65-F5344CB8AC3E}">
        <p14:creationId xmlns:p14="http://schemas.microsoft.com/office/powerpoint/2010/main" val="241377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DFD39-ACC2-1AFB-E8DF-FD5429287328}"/>
              </a:ext>
            </a:extLst>
          </p:cNvPr>
          <p:cNvSpPr>
            <a:spLocks noGrp="1"/>
          </p:cNvSpPr>
          <p:nvPr>
            <p:ph type="title"/>
          </p:nvPr>
        </p:nvSpPr>
        <p:spPr>
          <a:xfrm>
            <a:off x="838200" y="365125"/>
            <a:ext cx="10515600" cy="891107"/>
          </a:xfrm>
        </p:spPr>
        <p:txBody>
          <a:bodyPr/>
          <a:lstStyle/>
          <a:p>
            <a:r>
              <a:rPr lang="en-US" dirty="0"/>
              <a:t>Summary of Confidential Transactions</a:t>
            </a:r>
          </a:p>
        </p:txBody>
      </p:sp>
      <p:sp>
        <p:nvSpPr>
          <p:cNvPr id="3" name="Content Placeholder 2">
            <a:extLst>
              <a:ext uri="{FF2B5EF4-FFF2-40B4-BE49-F238E27FC236}">
                <a16:creationId xmlns:a16="http://schemas.microsoft.com/office/drawing/2014/main" id="{BF0787F9-AB45-1D1C-3DB0-30023EAA7E36}"/>
              </a:ext>
            </a:extLst>
          </p:cNvPr>
          <p:cNvSpPr>
            <a:spLocks noGrp="1"/>
          </p:cNvSpPr>
          <p:nvPr>
            <p:ph idx="1"/>
          </p:nvPr>
        </p:nvSpPr>
        <p:spPr>
          <a:xfrm>
            <a:off x="838200" y="1256232"/>
            <a:ext cx="10515600" cy="4920731"/>
          </a:xfrm>
        </p:spPr>
        <p:txBody>
          <a:bodyPr>
            <a:normAutofit/>
          </a:bodyPr>
          <a:lstStyle/>
          <a:p>
            <a:r>
              <a:rPr lang="en-US" dirty="0"/>
              <a:t>Confidential Transactions keep the transaction amount private to the participants of the transaction while also cryptographically guaranteeing that no more coins can be spent than are available.</a:t>
            </a:r>
          </a:p>
          <a:p>
            <a:pPr marL="0" indent="0">
              <a:buNone/>
            </a:pPr>
            <a:endParaRPr lang="en-US" b="0" i="0" dirty="0">
              <a:solidFill>
                <a:srgbClr val="333333"/>
              </a:solidFill>
              <a:effectLst/>
              <a:latin typeface="Open Sans" panose="020F0502020204030204" pitchFamily="34" charset="0"/>
            </a:endParaRPr>
          </a:p>
          <a:p>
            <a:r>
              <a:rPr lang="en-US" dirty="0"/>
              <a:t>A traditional token contract keeps track of balances as:</a:t>
            </a:r>
          </a:p>
          <a:p>
            <a:pPr marL="457200" lvl="1" indent="0">
              <a:buNone/>
            </a:pPr>
            <a:r>
              <a:rPr lang="en-US" b="1" dirty="0"/>
              <a:t>mapping (address = uint256) balances;</a:t>
            </a:r>
          </a:p>
          <a:p>
            <a:pPr marL="457200" lvl="1" indent="0">
              <a:buNone/>
            </a:pPr>
            <a:endParaRPr lang="en-US" b="1" dirty="0"/>
          </a:p>
          <a:p>
            <a:r>
              <a:rPr lang="en-US" dirty="0"/>
              <a:t>The confidential transaction implemented in this solution keeps track of balances using a hash of the real balance plus a salt as follows:</a:t>
            </a:r>
          </a:p>
          <a:p>
            <a:pPr marL="457200" lvl="1" indent="0">
              <a:buNone/>
            </a:pPr>
            <a:r>
              <a:rPr lang="en-US" b="1" dirty="0"/>
              <a:t>mapping (address = bytes32) </a:t>
            </a:r>
            <a:r>
              <a:rPr lang="en-US" b="1" dirty="0" err="1"/>
              <a:t>balanceHashes</a:t>
            </a:r>
            <a:r>
              <a:rPr lang="en-US" b="1" dirty="0"/>
              <a:t>;</a:t>
            </a:r>
          </a:p>
          <a:p>
            <a:pPr marL="457200" lvl="1" indent="0">
              <a:buNone/>
            </a:pPr>
            <a:r>
              <a:rPr lang="en-US" b="1" dirty="0"/>
              <a:t>Where </a:t>
            </a:r>
            <a:r>
              <a:rPr lang="en-US" b="1" dirty="0" err="1"/>
              <a:t>balanceHash</a:t>
            </a:r>
            <a:r>
              <a:rPr lang="en-US" b="1" dirty="0"/>
              <a:t>[address] = </a:t>
            </a:r>
            <a:r>
              <a:rPr lang="en-US" b="1" dirty="0" err="1"/>
              <a:t>PoseidenHash</a:t>
            </a:r>
            <a:r>
              <a:rPr lang="en-US" b="1" dirty="0"/>
              <a:t>(balance + salt)</a:t>
            </a:r>
          </a:p>
          <a:p>
            <a:pPr marL="457200" lvl="1" indent="0">
              <a:buNone/>
            </a:pPr>
            <a:endParaRPr lang="en-US" b="1" dirty="0"/>
          </a:p>
        </p:txBody>
      </p:sp>
    </p:spTree>
    <p:extLst>
      <p:ext uri="{BB962C8B-B14F-4D97-AF65-F5344CB8AC3E}">
        <p14:creationId xmlns:p14="http://schemas.microsoft.com/office/powerpoint/2010/main" val="2117535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3DE3D-851B-0EF6-B23D-534CD8D3C1EA}"/>
              </a:ext>
            </a:extLst>
          </p:cNvPr>
          <p:cNvSpPr>
            <a:spLocks noGrp="1"/>
          </p:cNvSpPr>
          <p:nvPr>
            <p:ph type="title"/>
          </p:nvPr>
        </p:nvSpPr>
        <p:spPr/>
        <p:txBody>
          <a:bodyPr/>
          <a:lstStyle/>
          <a:p>
            <a:r>
              <a:rPr lang="en-US" dirty="0"/>
              <a:t>ZK-Snarks Circuit Design using </a:t>
            </a:r>
            <a:r>
              <a:rPr lang="en-US" dirty="0" err="1"/>
              <a:t>Circom</a:t>
            </a:r>
            <a:endParaRPr lang="en-US" dirty="0"/>
          </a:p>
        </p:txBody>
      </p:sp>
      <p:sp>
        <p:nvSpPr>
          <p:cNvPr id="3" name="Content Placeholder 2">
            <a:extLst>
              <a:ext uri="{FF2B5EF4-FFF2-40B4-BE49-F238E27FC236}">
                <a16:creationId xmlns:a16="http://schemas.microsoft.com/office/drawing/2014/main" id="{4A325EEB-430D-76A5-43E4-F8BC8A3A3ED5}"/>
              </a:ext>
            </a:extLst>
          </p:cNvPr>
          <p:cNvSpPr>
            <a:spLocks noGrp="1"/>
          </p:cNvSpPr>
          <p:nvPr>
            <p:ph idx="1"/>
          </p:nvPr>
        </p:nvSpPr>
        <p:spPr>
          <a:xfrm>
            <a:off x="838200" y="1469877"/>
            <a:ext cx="10515600" cy="4707086"/>
          </a:xfrm>
        </p:spPr>
        <p:txBody>
          <a:bodyPr>
            <a:normAutofit/>
          </a:bodyPr>
          <a:lstStyle/>
          <a:p>
            <a:r>
              <a:rPr lang="en-US" dirty="0"/>
              <a:t>Sender Circuit    </a:t>
            </a:r>
            <a:r>
              <a:rPr lang="en-US" sz="1600" dirty="0">
                <a:hlinkClick r:id="rId2"/>
              </a:rPr>
              <a:t>https://github.com/mvrmr/wat/blob/main/src/circom/confidential_transaction_sender.circom</a:t>
            </a:r>
            <a:r>
              <a:rPr lang="en-US" sz="1600" dirty="0"/>
              <a:t> </a:t>
            </a:r>
            <a:endParaRPr lang="en-US" dirty="0"/>
          </a:p>
          <a:p>
            <a:pPr marL="457200" lvl="1" indent="0">
              <a:buNone/>
            </a:pPr>
            <a:r>
              <a:rPr lang="en-US" sz="1600" dirty="0" err="1"/>
              <a:t>w.senderStartingBalance</a:t>
            </a:r>
            <a:r>
              <a:rPr lang="en-US" sz="1600" dirty="0"/>
              <a:t> &gt;= </a:t>
            </a:r>
            <a:r>
              <a:rPr lang="en-US" sz="1600" dirty="0" err="1"/>
              <a:t>w.senderAmount</a:t>
            </a:r>
            <a:r>
              <a:rPr lang="en-US" sz="1600" dirty="0"/>
              <a:t> &amp;&amp;</a:t>
            </a:r>
          </a:p>
          <a:p>
            <a:pPr marL="457200" lvl="1" indent="0">
              <a:buNone/>
            </a:pPr>
            <a:r>
              <a:rPr lang="en-US" sz="1600" dirty="0"/>
              <a:t>hash(</a:t>
            </a:r>
            <a:r>
              <a:rPr lang="en-US" sz="1600" dirty="0" err="1"/>
              <a:t>w.sendAmount</a:t>
            </a:r>
            <a:r>
              <a:rPr lang="en-US" sz="1600" dirty="0"/>
              <a:t> + </a:t>
            </a:r>
            <a:r>
              <a:rPr lang="en-US" sz="1600" dirty="0" err="1"/>
              <a:t>w.senderSalt</a:t>
            </a:r>
            <a:r>
              <a:rPr lang="en-US" sz="1600" dirty="0"/>
              <a:t>) == </a:t>
            </a:r>
            <a:r>
              <a:rPr lang="en-US" sz="1600" dirty="0" err="1"/>
              <a:t>x.sendAmountHash</a:t>
            </a:r>
            <a:r>
              <a:rPr lang="en-US" sz="1600" dirty="0"/>
              <a:t> &amp;&amp;</a:t>
            </a:r>
          </a:p>
          <a:p>
            <a:pPr marL="457200" lvl="1" indent="0">
              <a:buNone/>
            </a:pPr>
            <a:r>
              <a:rPr lang="en-US" sz="1600" dirty="0"/>
              <a:t>hash(</a:t>
            </a:r>
            <a:r>
              <a:rPr lang="en-US" sz="1600" dirty="0" err="1"/>
              <a:t>w.senderStartingBalance</a:t>
            </a:r>
            <a:r>
              <a:rPr lang="en-US" sz="1600" dirty="0"/>
              <a:t> + </a:t>
            </a:r>
            <a:r>
              <a:rPr lang="en-US" sz="1600" dirty="0" err="1"/>
              <a:t>w.senderSalt</a:t>
            </a:r>
            <a:r>
              <a:rPr lang="en-US" sz="1600" dirty="0"/>
              <a:t>) == </a:t>
            </a:r>
            <a:r>
              <a:rPr lang="en-US" sz="1600" dirty="0" err="1"/>
              <a:t>x.senderStartingBalanceHash</a:t>
            </a:r>
            <a:r>
              <a:rPr lang="en-US" sz="1600" dirty="0"/>
              <a:t> &amp;&amp;</a:t>
            </a:r>
          </a:p>
          <a:p>
            <a:pPr marL="457200" lvl="1" indent="0">
              <a:buNone/>
            </a:pPr>
            <a:r>
              <a:rPr lang="en-US" sz="1600" dirty="0"/>
              <a:t>hash(</a:t>
            </a:r>
            <a:r>
              <a:rPr lang="en-US" sz="1600" dirty="0" err="1"/>
              <a:t>w.senderStartingBalance</a:t>
            </a:r>
            <a:r>
              <a:rPr lang="en-US" sz="1600" dirty="0"/>
              <a:t> - </a:t>
            </a:r>
            <a:r>
              <a:rPr lang="en-US" sz="1600" dirty="0" err="1"/>
              <a:t>w.sendAmount</a:t>
            </a:r>
            <a:r>
              <a:rPr lang="en-US" sz="1600" dirty="0"/>
              <a:t> + </a:t>
            </a:r>
            <a:r>
              <a:rPr lang="en-US" sz="1600" dirty="0" err="1"/>
              <a:t>w.senderSalt</a:t>
            </a:r>
            <a:r>
              <a:rPr lang="en-US" sz="1600" dirty="0"/>
              <a:t>) == </a:t>
            </a:r>
            <a:r>
              <a:rPr lang="en-US" sz="1600" dirty="0" err="1"/>
              <a:t>x.senderEndingBalanceHash</a:t>
            </a:r>
            <a:endParaRPr lang="en-US" sz="1600" dirty="0"/>
          </a:p>
          <a:p>
            <a:r>
              <a:rPr lang="en-US" dirty="0"/>
              <a:t>Receiver Circuit            </a:t>
            </a:r>
            <a:r>
              <a:rPr lang="en-US" sz="1400" dirty="0">
                <a:hlinkClick r:id="rId3"/>
              </a:rPr>
              <a:t>https://github.com/mvrmr/wat/blob/main/src/circom/confidential_transaction_receiver.circom</a:t>
            </a:r>
            <a:r>
              <a:rPr lang="en-US" sz="1400" dirty="0"/>
              <a:t> </a:t>
            </a:r>
            <a:endParaRPr lang="en-US" dirty="0"/>
          </a:p>
          <a:p>
            <a:pPr marL="457200" lvl="1" indent="0">
              <a:buNone/>
            </a:pPr>
            <a:r>
              <a:rPr lang="en-US" sz="1600" dirty="0"/>
              <a:t>hash(</a:t>
            </a:r>
            <a:r>
              <a:rPr lang="en-US" sz="1600" dirty="0" err="1"/>
              <a:t>w.sendAmount</a:t>
            </a:r>
            <a:r>
              <a:rPr lang="en-US" sz="1600" dirty="0"/>
              <a:t> + </a:t>
            </a:r>
            <a:r>
              <a:rPr lang="en-US" sz="1600" dirty="0" err="1"/>
              <a:t>w.receiverSalt</a:t>
            </a:r>
            <a:r>
              <a:rPr lang="en-US" sz="1600" dirty="0"/>
              <a:t>) == </a:t>
            </a:r>
            <a:r>
              <a:rPr lang="en-US" sz="1600" dirty="0" err="1"/>
              <a:t>x.sendAmountHash</a:t>
            </a:r>
            <a:r>
              <a:rPr lang="en-US" sz="1600" dirty="0"/>
              <a:t> &amp;&amp;</a:t>
            </a:r>
          </a:p>
          <a:p>
            <a:pPr marL="457200" lvl="1" indent="0">
              <a:buNone/>
            </a:pPr>
            <a:r>
              <a:rPr lang="en-US" sz="1600" dirty="0"/>
              <a:t>hash(</a:t>
            </a:r>
            <a:r>
              <a:rPr lang="en-US" sz="1600" dirty="0" err="1"/>
              <a:t>w.receiverStartingBalance</a:t>
            </a:r>
            <a:r>
              <a:rPr lang="en-US" sz="1600" dirty="0"/>
              <a:t> + </a:t>
            </a:r>
            <a:r>
              <a:rPr lang="en-US" sz="1600" dirty="0" err="1"/>
              <a:t>w.receiverSalt</a:t>
            </a:r>
            <a:r>
              <a:rPr lang="en-US" sz="1600" dirty="0"/>
              <a:t>) == </a:t>
            </a:r>
            <a:r>
              <a:rPr lang="en-US" sz="1600" dirty="0" err="1"/>
              <a:t>x.receiverStartingBalanceHash</a:t>
            </a:r>
            <a:r>
              <a:rPr lang="en-US" sz="1600" dirty="0"/>
              <a:t> &amp;&amp;</a:t>
            </a:r>
          </a:p>
          <a:p>
            <a:pPr marL="457200" lvl="1" indent="0">
              <a:buNone/>
            </a:pPr>
            <a:r>
              <a:rPr lang="en-US" sz="1600" dirty="0"/>
              <a:t>hash(</a:t>
            </a:r>
            <a:r>
              <a:rPr lang="en-US" sz="1600" dirty="0" err="1"/>
              <a:t>w.receiverStartingBalance</a:t>
            </a:r>
            <a:r>
              <a:rPr lang="en-US" sz="1600" dirty="0"/>
              <a:t> + </a:t>
            </a:r>
            <a:r>
              <a:rPr lang="en-US" sz="1600" dirty="0" err="1"/>
              <a:t>w.sendAmount</a:t>
            </a:r>
            <a:r>
              <a:rPr lang="en-US" sz="1600" dirty="0"/>
              <a:t> + </a:t>
            </a:r>
            <a:r>
              <a:rPr lang="en-US" sz="1600" dirty="0" err="1"/>
              <a:t>w.receiverSalt</a:t>
            </a:r>
            <a:r>
              <a:rPr lang="en-US" sz="1600" dirty="0"/>
              <a:t>) == </a:t>
            </a:r>
            <a:r>
              <a:rPr lang="en-US" sz="1600" dirty="0" err="1"/>
              <a:t>x.receiverrEndingBalanceHash</a:t>
            </a:r>
            <a:endParaRPr lang="en-US" sz="1600" dirty="0"/>
          </a:p>
          <a:p>
            <a:r>
              <a:rPr lang="en-US" dirty="0"/>
              <a:t>New Account Zero-Balance Circuit </a:t>
            </a:r>
            <a:r>
              <a:rPr lang="en-US" sz="1400" dirty="0">
                <a:hlinkClick r:id="rId4"/>
              </a:rPr>
              <a:t>https://github.com/mvrmr/wat/blob/main/src/circom/confidential_transaction_new_account.circom</a:t>
            </a:r>
            <a:r>
              <a:rPr lang="en-US" sz="1400" dirty="0"/>
              <a:t> </a:t>
            </a:r>
            <a:endParaRPr lang="en-US" dirty="0"/>
          </a:p>
          <a:p>
            <a:pPr marL="457200" lvl="1" indent="0">
              <a:buNone/>
            </a:pPr>
            <a:r>
              <a:rPr lang="en-US" sz="1600" dirty="0" err="1"/>
              <a:t>w.startingBalance</a:t>
            </a:r>
            <a:r>
              <a:rPr lang="en-US" sz="1600" dirty="0"/>
              <a:t> == 0 &amp;&amp;</a:t>
            </a:r>
          </a:p>
          <a:p>
            <a:pPr marL="457200" lvl="1" indent="0">
              <a:buNone/>
            </a:pPr>
            <a:r>
              <a:rPr lang="en-US" sz="1600" dirty="0"/>
              <a:t>hash(</a:t>
            </a:r>
            <a:r>
              <a:rPr lang="en-US" sz="1600" dirty="0" err="1"/>
              <a:t>w.accountSalt</a:t>
            </a:r>
            <a:r>
              <a:rPr lang="en-US" sz="1600" dirty="0"/>
              <a:t>) == </a:t>
            </a:r>
            <a:r>
              <a:rPr lang="en-US" sz="1600" dirty="0" err="1"/>
              <a:t>x.zeroBalanceHash</a:t>
            </a:r>
            <a:endParaRPr lang="en-US" sz="1600" dirty="0"/>
          </a:p>
          <a:p>
            <a:pPr marL="0" indent="0">
              <a:buNone/>
            </a:pPr>
            <a:endParaRPr lang="en-US" sz="2000" dirty="0"/>
          </a:p>
        </p:txBody>
      </p:sp>
    </p:spTree>
    <p:extLst>
      <p:ext uri="{BB962C8B-B14F-4D97-AF65-F5344CB8AC3E}">
        <p14:creationId xmlns:p14="http://schemas.microsoft.com/office/powerpoint/2010/main" val="2524045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93D79-AD35-EA34-6739-1847B4C8B055}"/>
              </a:ext>
            </a:extLst>
          </p:cNvPr>
          <p:cNvSpPr>
            <a:spLocks noGrp="1"/>
          </p:cNvSpPr>
          <p:nvPr>
            <p:ph type="title"/>
          </p:nvPr>
        </p:nvSpPr>
        <p:spPr>
          <a:xfrm>
            <a:off x="838200" y="365126"/>
            <a:ext cx="10515600" cy="677462"/>
          </a:xfrm>
        </p:spPr>
        <p:txBody>
          <a:bodyPr>
            <a:normAutofit/>
          </a:bodyPr>
          <a:lstStyle/>
          <a:p>
            <a:r>
              <a:rPr lang="en-US" sz="3200" dirty="0"/>
              <a:t>Limitations of this implementation of Confidential Transactions</a:t>
            </a:r>
          </a:p>
        </p:txBody>
      </p:sp>
      <p:sp>
        <p:nvSpPr>
          <p:cNvPr id="3" name="Content Placeholder 2">
            <a:extLst>
              <a:ext uri="{FF2B5EF4-FFF2-40B4-BE49-F238E27FC236}">
                <a16:creationId xmlns:a16="http://schemas.microsoft.com/office/drawing/2014/main" id="{3985D077-3B47-A883-F52C-D5BE8DC91F6F}"/>
              </a:ext>
            </a:extLst>
          </p:cNvPr>
          <p:cNvSpPr>
            <a:spLocks noGrp="1"/>
          </p:cNvSpPr>
          <p:nvPr>
            <p:ph idx="1"/>
          </p:nvPr>
        </p:nvSpPr>
        <p:spPr>
          <a:xfrm>
            <a:off x="838200" y="1016952"/>
            <a:ext cx="10515600" cy="5674407"/>
          </a:xfrm>
        </p:spPr>
        <p:txBody>
          <a:bodyPr>
            <a:normAutofit fontScale="85000" lnSpcReduction="20000"/>
          </a:bodyPr>
          <a:lstStyle/>
          <a:p>
            <a:pPr marL="514350" indent="-514350">
              <a:buFont typeface="+mj-lt"/>
              <a:buAutoNum type="arabicPeriod"/>
            </a:pPr>
            <a:r>
              <a:rPr lang="en-US" dirty="0"/>
              <a:t>Balances must be maintained off-chain as this solution is using a one-way secure hash function (Poseidon hash function).  It would not be possible to implement a </a:t>
            </a:r>
            <a:r>
              <a:rPr lang="en-US" dirty="0" err="1"/>
              <a:t>getBalances</a:t>
            </a:r>
            <a:r>
              <a:rPr lang="en-US" dirty="0"/>
              <a:t>() method with the current implementation.  Future consideration should be made to using Homomorphic Encryption in place of a Secure One-Way Hash.</a:t>
            </a:r>
          </a:p>
          <a:p>
            <a:pPr marL="514350" indent="-514350">
              <a:buFont typeface="+mj-lt"/>
              <a:buAutoNum type="arabicPeriod"/>
            </a:pPr>
            <a:r>
              <a:rPr lang="en-US" dirty="0"/>
              <a:t>The account is initialized with a zero balance.  At that time, it is possible to determine the hash value of a zero value account balance.</a:t>
            </a:r>
          </a:p>
          <a:p>
            <a:pPr marL="514350" indent="-514350">
              <a:buFont typeface="+mj-lt"/>
              <a:buAutoNum type="arabicPeriod"/>
            </a:pPr>
            <a:r>
              <a:rPr lang="en-US" dirty="0"/>
              <a:t>The current implementation assumes the same salt is used for all account balances in the same contract.  Using different salts for each account may be desirable in cases where you don’t want to create transparency of hash values across accounts.  However, a separate Zero-Knowledge Proof would be required to validate that the send amount is equal to the receive amount if each account used different salt values.</a:t>
            </a:r>
          </a:p>
          <a:p>
            <a:pPr marL="514350" indent="-514350">
              <a:buFont typeface="+mj-lt"/>
              <a:buAutoNum type="arabicPeriod"/>
            </a:pPr>
            <a:r>
              <a:rPr lang="en-US" dirty="0"/>
              <a:t>There is no EIP standard for representing Confidential Transactions in Token Contracts.  The ERC1724 standard came close, but has no recent activity.</a:t>
            </a:r>
          </a:p>
          <a:p>
            <a:pPr marL="514350" indent="-514350">
              <a:buFont typeface="+mj-lt"/>
              <a:buAutoNum type="arabicPeriod"/>
            </a:pPr>
            <a:r>
              <a:rPr lang="en-US" dirty="0"/>
              <a:t>This implementation of Confidential Transactions does not keep the address hidden while other implementations may do so.</a:t>
            </a:r>
          </a:p>
          <a:p>
            <a:pPr marL="514350" indent="-514350">
              <a:buFont typeface="+mj-lt"/>
              <a:buAutoNum type="arabicPeriod"/>
            </a:pPr>
            <a:r>
              <a:rPr lang="en-US" dirty="0"/>
              <a:t>The current solution has not undergone a formal security review and therefore should not be used for production.</a:t>
            </a:r>
          </a:p>
          <a:p>
            <a:pPr marL="514350" indent="-514350">
              <a:buFont typeface="+mj-lt"/>
              <a:buAutoNum type="arabicPeriod"/>
            </a:pPr>
            <a:endParaRPr lang="en-US" dirty="0"/>
          </a:p>
        </p:txBody>
      </p:sp>
    </p:spTree>
    <p:extLst>
      <p:ext uri="{BB962C8B-B14F-4D97-AF65-F5344CB8AC3E}">
        <p14:creationId xmlns:p14="http://schemas.microsoft.com/office/powerpoint/2010/main" val="40493443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547</Words>
  <Application>Microsoft Office PowerPoint</Application>
  <PresentationFormat>Widescreen</PresentationFormat>
  <Paragraphs>34</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Open Sans</vt:lpstr>
      <vt:lpstr>Office Theme</vt:lpstr>
      <vt:lpstr>Confidential Transactions using ZK-Snarks leveraging Chainlink CCIP</vt:lpstr>
      <vt:lpstr>Overview</vt:lpstr>
      <vt:lpstr>Summary of Confidential Transactions</vt:lpstr>
      <vt:lpstr>ZK-Snarks Circuit Design using Circom</vt:lpstr>
      <vt:lpstr>Limitations of this implementation of Confidential Transactions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Confidential Transactions with Chainlink CCIP</dc:title>
  <dc:creator>Brian Blank</dc:creator>
  <cp:lastModifiedBy>Brian Blank</cp:lastModifiedBy>
  <cp:revision>7</cp:revision>
  <dcterms:created xsi:type="dcterms:W3CDTF">2023-12-09T20:17:22Z</dcterms:created>
  <dcterms:modified xsi:type="dcterms:W3CDTF">2023-12-09T21:30:19Z</dcterms:modified>
</cp:coreProperties>
</file>