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B"/>
    <a:srgbClr val="177D83"/>
    <a:srgbClr val="55CBB9"/>
    <a:srgbClr val="F1761D"/>
    <a:srgbClr val="95C6B1"/>
    <a:srgbClr val="F84A0E"/>
    <a:srgbClr val="FE6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3"/>
  </p:normalViewPr>
  <p:slideViewPr>
    <p:cSldViewPr snapToGrid="0">
      <p:cViewPr>
        <p:scale>
          <a:sx n="103" d="100"/>
          <a:sy n="103" d="100"/>
        </p:scale>
        <p:origin x="10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E17E-BD35-CBDA-78C6-5813925EE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40E4-1921-BE6B-6B5A-4CCDC719A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C580-6F31-BBC1-8B57-B516395E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8761-DA60-5C4C-BAAD-DDB29937C67B}" type="datetimeFigureOut">
              <a:rPr lang="es-ES_tradnl" smtClean="0"/>
              <a:t>24/2/25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5119-2DEF-C662-70CC-B95477AD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7C67-C2E6-988B-292E-EDBF5D58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9337-EFA0-B64D-8BCA-F75AC2BC84A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910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19F-32D6-515E-7681-B06BBA20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D4D7-574C-5EBF-7747-7AC902C2F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BE539-498D-22D3-8779-D887700B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8761-DA60-5C4C-BAAD-DDB29937C67B}" type="datetimeFigureOut">
              <a:rPr lang="es-ES_tradnl" smtClean="0"/>
              <a:t>24/2/25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B759-CB54-1E24-2AF8-B92E505B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53AD-F18C-7357-C73B-1FCE8862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9337-EFA0-B64D-8BCA-F75AC2BC84A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250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1943-5FDF-F0E3-345A-F5077CBAB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A9D2A-8F33-DFD0-12B1-19938DE81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8C0C9-BF1F-940B-4FDA-ABA6513F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8761-DA60-5C4C-BAAD-DDB29937C67B}" type="datetimeFigureOut">
              <a:rPr lang="es-ES_tradnl" smtClean="0"/>
              <a:t>24/2/25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911E-D29F-837C-1E0A-0987A218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F1C3F-F960-6126-A17C-9947FE3E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9337-EFA0-B64D-8BCA-F75AC2BC84A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977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AA2E-E840-4D97-F812-1DA4B597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DC5B-2F91-BD8E-2654-1E346F07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4DFA-AED0-879F-A1E7-C2519A8E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8761-DA60-5C4C-BAAD-DDB29937C67B}" type="datetimeFigureOut">
              <a:rPr lang="es-ES_tradnl" smtClean="0"/>
              <a:t>24/2/25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9711-F1DC-8B7F-69E6-C58ECFF9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8056-5F44-6894-946E-3ACBF40D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9337-EFA0-B64D-8BCA-F75AC2BC84A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103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2F02-EF0E-D773-A6DE-4022AD97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32DDF-79FF-3AE0-A873-1D272648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71E74-8202-9BE4-98EF-EF6D0160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8761-DA60-5C4C-BAAD-DDB29937C67B}" type="datetimeFigureOut">
              <a:rPr lang="es-ES_tradnl" smtClean="0"/>
              <a:t>24/2/25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98910-AC6E-A681-B9AB-C78FF60F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7772-D40A-184C-5AC7-92DA95FE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9337-EFA0-B64D-8BCA-F75AC2BC84A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31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179B-1280-75BB-7518-91EB8C23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EF94-ECFB-7A38-13DF-1C21EDCB6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328F9-A1A8-87B6-CD73-625233EBB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C2524-AAF1-CB2F-B32C-EB57C32C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8761-DA60-5C4C-BAAD-DDB29937C67B}" type="datetimeFigureOut">
              <a:rPr lang="es-ES_tradnl" smtClean="0"/>
              <a:t>24/2/25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8201-43F5-C7EF-C5A1-25C044BD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CBF5-8DF3-8ADD-4792-42F07908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9337-EFA0-B64D-8BCA-F75AC2BC84A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37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1E41-3B60-FC6A-2E3E-FAE7EE2C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7FB2B-9EC3-05EC-77FB-BAABFFD2F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0012E-0E9B-DD3C-CBFF-30A90DE8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0B03D-9540-9B38-7E56-2508E24F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FEE3F-DEF3-ADCA-2174-0682402E4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7854E-1B60-427F-9E29-3423F9C5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8761-DA60-5C4C-BAAD-DDB29937C67B}" type="datetimeFigureOut">
              <a:rPr lang="es-ES_tradnl" smtClean="0"/>
              <a:t>24/2/25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1C0B9-C147-26EC-4487-0382304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2070B-C89D-2AA4-0EA2-DD5127A4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9337-EFA0-B64D-8BCA-F75AC2BC84A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63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2F1F-7843-DE29-3F7A-AC9B0699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677AE-9019-00A6-A605-73B1DA2C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8761-DA60-5C4C-BAAD-DDB29937C67B}" type="datetimeFigureOut">
              <a:rPr lang="es-ES_tradnl" smtClean="0"/>
              <a:t>24/2/25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E16A9-C792-901B-365E-024E557F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B9B5E-37B3-AA82-6916-3D634940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9337-EFA0-B64D-8BCA-F75AC2BC84A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465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579BE-998D-578E-5B23-32C01388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8761-DA60-5C4C-BAAD-DDB29937C67B}" type="datetimeFigureOut">
              <a:rPr lang="es-ES_tradnl" smtClean="0"/>
              <a:t>24/2/25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D1632-4253-8896-43E6-B2A8CD55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A49B8-0D74-D057-A447-1AFA4687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9337-EFA0-B64D-8BCA-F75AC2BC84A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783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CCAC-5D31-7158-2A03-9003EFB5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6FB4-0526-9391-26CB-48AB173C1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22E04-C9C6-8C5F-0975-CA42FB6AF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F3C80-9138-5C2E-11FC-7E63601F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8761-DA60-5C4C-BAAD-DDB29937C67B}" type="datetimeFigureOut">
              <a:rPr lang="es-ES_tradnl" smtClean="0"/>
              <a:t>24/2/25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3E48D-7025-FC34-899E-66AFEE4A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83F5A-E626-77D6-BA36-436EC3FC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9337-EFA0-B64D-8BCA-F75AC2BC84A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965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35E-F274-1197-23F8-A7650480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68CA1-428B-EE5A-E87F-91C380D9B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BBE99-DB2F-4873-F215-1715E90E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CEF10-5200-DE92-6C9C-82198550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8761-DA60-5C4C-BAAD-DDB29937C67B}" type="datetimeFigureOut">
              <a:rPr lang="es-ES_tradnl" smtClean="0"/>
              <a:t>24/2/25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97720-3F5D-823F-C1AE-04EC0C2C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8CB20-9EA0-A969-04B4-F48F9A6F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9337-EFA0-B64D-8BCA-F75AC2BC84A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555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A9F0F-CF03-29B7-F8F0-869FB883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359B-D760-7F27-2678-C14EF434E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65FFA-BFE5-C562-12E0-C56849CB8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AB8761-DA60-5C4C-BAAD-DDB29937C67B}" type="datetimeFigureOut">
              <a:rPr lang="es-ES_tradnl" smtClean="0"/>
              <a:t>24/2/25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1A1D-09CB-DEDF-0E3D-0EC0DF497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2EE1-F27C-0BC0-5CFA-6DC5279E0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29337-EFA0-B64D-8BCA-F75AC2BC84A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081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A1BB47-2118-EC86-3336-EBF2ACD8DDC7}"/>
              </a:ext>
            </a:extLst>
          </p:cNvPr>
          <p:cNvSpPr/>
          <p:nvPr/>
        </p:nvSpPr>
        <p:spPr>
          <a:xfrm>
            <a:off x="1157468" y="1648689"/>
            <a:ext cx="2280213" cy="497185"/>
          </a:xfrm>
          <a:prstGeom prst="rect">
            <a:avLst/>
          </a:prstGeom>
          <a:solidFill>
            <a:srgbClr val="F84A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FC731-13EF-2E23-048F-39F5747D9654}"/>
              </a:ext>
            </a:extLst>
          </p:cNvPr>
          <p:cNvSpPr/>
          <p:nvPr/>
        </p:nvSpPr>
        <p:spPr>
          <a:xfrm>
            <a:off x="3520633" y="1648689"/>
            <a:ext cx="2280213" cy="497185"/>
          </a:xfrm>
          <a:prstGeom prst="rect">
            <a:avLst/>
          </a:prstGeom>
          <a:solidFill>
            <a:srgbClr val="95C6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2023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1ECFA-C048-D6C3-0290-A723B41B8BAF}"/>
              </a:ext>
            </a:extLst>
          </p:cNvPr>
          <p:cNvSpPr/>
          <p:nvPr/>
        </p:nvSpPr>
        <p:spPr>
          <a:xfrm>
            <a:off x="5883798" y="1648689"/>
            <a:ext cx="2280213" cy="497185"/>
          </a:xfrm>
          <a:prstGeom prst="rect">
            <a:avLst/>
          </a:prstGeom>
          <a:solidFill>
            <a:srgbClr val="F1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2024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DB3B78-A1EA-4C04-F382-1E566E336B6A}"/>
              </a:ext>
            </a:extLst>
          </p:cNvPr>
          <p:cNvSpPr/>
          <p:nvPr/>
        </p:nvSpPr>
        <p:spPr>
          <a:xfrm>
            <a:off x="8246963" y="1648689"/>
            <a:ext cx="2280213" cy="497185"/>
          </a:xfrm>
          <a:prstGeom prst="rect">
            <a:avLst/>
          </a:prstGeom>
          <a:solidFill>
            <a:srgbClr val="177D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2025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9967D94-B6D8-A686-D51C-023B176C0F45}"/>
              </a:ext>
            </a:extLst>
          </p:cNvPr>
          <p:cNvSpPr/>
          <p:nvPr/>
        </p:nvSpPr>
        <p:spPr>
          <a:xfrm>
            <a:off x="860624" y="4020974"/>
            <a:ext cx="2873899" cy="2075026"/>
          </a:xfrm>
          <a:prstGeom prst="roundRect">
            <a:avLst/>
          </a:prstGeom>
          <a:solidFill>
            <a:srgbClr val="F84A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project began as an academic initiative in the NLP course of the Master’s in Systems Engineering at Universidad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Andes. Our research focused on translation models for low-resource languages, specifically studying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Wayuunaiki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and Ika.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F337595-56EF-5C03-4743-11BBA9EF5632}"/>
              </a:ext>
            </a:extLst>
          </p:cNvPr>
          <p:cNvSpPr/>
          <p:nvPr/>
        </p:nvSpPr>
        <p:spPr>
          <a:xfrm>
            <a:off x="3222101" y="2377368"/>
            <a:ext cx="2873899" cy="1412111"/>
          </a:xfrm>
          <a:prstGeom prst="roundRect">
            <a:avLst/>
          </a:prstGeom>
          <a:solidFill>
            <a:srgbClr val="95C6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7CE8A37-81A0-8CEA-7607-3572667C9C87}"/>
              </a:ext>
            </a:extLst>
          </p:cNvPr>
          <p:cNvSpPr/>
          <p:nvPr/>
        </p:nvSpPr>
        <p:spPr>
          <a:xfrm>
            <a:off x="5583580" y="4020974"/>
            <a:ext cx="2873899" cy="1412111"/>
          </a:xfrm>
          <a:prstGeom prst="roundRect">
            <a:avLst/>
          </a:prstGeom>
          <a:solidFill>
            <a:srgbClr val="F1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85C42C-0614-A904-C6A9-D019EDA40E1F}"/>
              </a:ext>
            </a:extLst>
          </p:cNvPr>
          <p:cNvSpPr/>
          <p:nvPr/>
        </p:nvSpPr>
        <p:spPr>
          <a:xfrm>
            <a:off x="7950119" y="2441993"/>
            <a:ext cx="2873899" cy="1412111"/>
          </a:xfrm>
          <a:prstGeom prst="roundRect">
            <a:avLst/>
          </a:prstGeom>
          <a:solidFill>
            <a:srgbClr val="177D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AD17A0-F842-532E-F16F-4AAAFECF5C4B}"/>
              </a:ext>
            </a:extLst>
          </p:cNvPr>
          <p:cNvSpPr/>
          <p:nvPr/>
        </p:nvSpPr>
        <p:spPr>
          <a:xfrm>
            <a:off x="2251636" y="2145874"/>
            <a:ext cx="86812" cy="1875100"/>
          </a:xfrm>
          <a:prstGeom prst="rect">
            <a:avLst/>
          </a:prstGeom>
          <a:solidFill>
            <a:srgbClr val="F84A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146FED-1BDD-BD96-EB58-353583883950}"/>
              </a:ext>
            </a:extLst>
          </p:cNvPr>
          <p:cNvSpPr/>
          <p:nvPr/>
        </p:nvSpPr>
        <p:spPr>
          <a:xfrm>
            <a:off x="4617332" y="2145873"/>
            <a:ext cx="86812" cy="296120"/>
          </a:xfrm>
          <a:prstGeom prst="rect">
            <a:avLst/>
          </a:prstGeom>
          <a:solidFill>
            <a:srgbClr val="95C6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FC623A-A725-7904-0213-717201C5499B}"/>
              </a:ext>
            </a:extLst>
          </p:cNvPr>
          <p:cNvSpPr/>
          <p:nvPr/>
        </p:nvSpPr>
        <p:spPr>
          <a:xfrm>
            <a:off x="6980497" y="2147453"/>
            <a:ext cx="86812" cy="1875100"/>
          </a:xfrm>
          <a:prstGeom prst="rect">
            <a:avLst/>
          </a:prstGeom>
          <a:solidFill>
            <a:srgbClr val="F1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BEDDB-8481-11EE-DBBA-62E362F6D9AD}"/>
              </a:ext>
            </a:extLst>
          </p:cNvPr>
          <p:cNvSpPr/>
          <p:nvPr/>
        </p:nvSpPr>
        <p:spPr>
          <a:xfrm>
            <a:off x="9343662" y="2145873"/>
            <a:ext cx="86812" cy="296120"/>
          </a:xfrm>
          <a:prstGeom prst="rect">
            <a:avLst/>
          </a:prstGeom>
          <a:solidFill>
            <a:srgbClr val="177D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012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C136A0-1EE2-03FB-D573-4CFEC908A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15A162-8AA0-4DDD-B2EC-9E790DB373B7}"/>
              </a:ext>
            </a:extLst>
          </p:cNvPr>
          <p:cNvSpPr/>
          <p:nvPr/>
        </p:nvSpPr>
        <p:spPr>
          <a:xfrm>
            <a:off x="1244973" y="3068017"/>
            <a:ext cx="3039320" cy="497185"/>
          </a:xfrm>
          <a:prstGeom prst="rect">
            <a:avLst/>
          </a:prstGeom>
          <a:solidFill>
            <a:srgbClr val="95C6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2023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B5BF2-4A18-2428-FE38-EF83ECD44758}"/>
              </a:ext>
            </a:extLst>
          </p:cNvPr>
          <p:cNvSpPr/>
          <p:nvPr/>
        </p:nvSpPr>
        <p:spPr>
          <a:xfrm>
            <a:off x="4387621" y="3068017"/>
            <a:ext cx="3039319" cy="497185"/>
          </a:xfrm>
          <a:prstGeom prst="rect">
            <a:avLst/>
          </a:prstGeom>
          <a:solidFill>
            <a:srgbClr val="F1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2024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2BA36-D981-79D9-2A0F-A8318445853E}"/>
              </a:ext>
            </a:extLst>
          </p:cNvPr>
          <p:cNvSpPr/>
          <p:nvPr/>
        </p:nvSpPr>
        <p:spPr>
          <a:xfrm>
            <a:off x="7530268" y="3068017"/>
            <a:ext cx="3039319" cy="497185"/>
          </a:xfrm>
          <a:prstGeom prst="rect">
            <a:avLst/>
          </a:prstGeom>
          <a:solidFill>
            <a:srgbClr val="177D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2025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CF1FAE0-2BA8-F559-18C2-9A6EA0A8BB71}"/>
              </a:ext>
            </a:extLst>
          </p:cNvPr>
          <p:cNvSpPr/>
          <p:nvPr/>
        </p:nvSpPr>
        <p:spPr>
          <a:xfrm>
            <a:off x="277708" y="3856474"/>
            <a:ext cx="4961600" cy="1358078"/>
          </a:xfrm>
          <a:prstGeom prst="roundRect">
            <a:avLst/>
          </a:prstGeom>
          <a:solidFill>
            <a:srgbClr val="95C6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project began as an academic initiative in the NLP course of the Master’s in Systems Engineering at Universidad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Andes. Our research focused on translation models for low-resource languages, specifically studying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Wayuunaiki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Ika. </a:t>
            </a:r>
            <a:r>
              <a:rPr lang="en-US" sz="1400" dirty="0"/>
              <a:t>The results were presented at WSDM.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74C44BB-DCE3-CA77-E38A-CFAADA37CCE7}"/>
              </a:ext>
            </a:extLst>
          </p:cNvPr>
          <p:cNvSpPr/>
          <p:nvPr/>
        </p:nvSpPr>
        <p:spPr>
          <a:xfrm>
            <a:off x="3403155" y="1443849"/>
            <a:ext cx="5008249" cy="1358079"/>
          </a:xfrm>
          <a:prstGeom prst="roundRect">
            <a:avLst/>
          </a:prstGeom>
          <a:solidFill>
            <a:srgbClr val="F1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project continued with data collection for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Wayuunaiki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Ika, Inga, and Nasa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Yuwe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 The results were presented at the 4th Workshop on NLP for Indigenous Languages of the Americas.</a:t>
            </a:r>
          </a:p>
          <a:p>
            <a:pPr algn="ctr"/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/>
              <a:t>We also started working with a translator of </a:t>
            </a:r>
            <a:r>
              <a:rPr lang="en-US" sz="1400" dirty="0" err="1"/>
              <a:t>Wayuunaiki</a:t>
            </a:r>
            <a:r>
              <a:rPr lang="en-US" sz="1400" dirty="0"/>
              <a:t> to increase the quality and accuracy of our datasets.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190AAEB-A5E0-B9C0-440E-0C5B32F2EC9B}"/>
              </a:ext>
            </a:extLst>
          </p:cNvPr>
          <p:cNvSpPr/>
          <p:nvPr/>
        </p:nvSpPr>
        <p:spPr>
          <a:xfrm>
            <a:off x="6612533" y="3828235"/>
            <a:ext cx="4961600" cy="1358079"/>
          </a:xfrm>
          <a:prstGeom prst="roundRect">
            <a:avLst/>
          </a:prstGeom>
          <a:solidFill>
            <a:srgbClr val="177D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Our datasets were included in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AmericasNLP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2025, marking the first time that Colombian Indigenous languages were represented in the initiative. Additionally, we have started working with a Nasa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Yuwe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translator and are actively seeking new collaborations to further expand and improve our work.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1278A6-FD73-946D-8DEF-514383182542}"/>
              </a:ext>
            </a:extLst>
          </p:cNvPr>
          <p:cNvSpPr/>
          <p:nvPr/>
        </p:nvSpPr>
        <p:spPr>
          <a:xfrm>
            <a:off x="2715102" y="3565201"/>
            <a:ext cx="86812" cy="296120"/>
          </a:xfrm>
          <a:prstGeom prst="rect">
            <a:avLst/>
          </a:prstGeom>
          <a:solidFill>
            <a:srgbClr val="95C6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BD2CBB-29DE-88DC-914C-CBF96B0EC1D8}"/>
              </a:ext>
            </a:extLst>
          </p:cNvPr>
          <p:cNvSpPr/>
          <p:nvPr/>
        </p:nvSpPr>
        <p:spPr>
          <a:xfrm>
            <a:off x="5870000" y="2804984"/>
            <a:ext cx="75984" cy="291271"/>
          </a:xfrm>
          <a:prstGeom prst="rect">
            <a:avLst/>
          </a:prstGeom>
          <a:solidFill>
            <a:srgbClr val="F1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E19B7-71D6-6A0C-4C6E-03EC11325C9A}"/>
              </a:ext>
            </a:extLst>
          </p:cNvPr>
          <p:cNvSpPr/>
          <p:nvPr/>
        </p:nvSpPr>
        <p:spPr>
          <a:xfrm>
            <a:off x="9049927" y="3565201"/>
            <a:ext cx="86812" cy="296120"/>
          </a:xfrm>
          <a:prstGeom prst="rect">
            <a:avLst/>
          </a:prstGeom>
          <a:solidFill>
            <a:srgbClr val="177D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755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192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Melissa Veronica Robles Carmona</dc:creator>
  <cp:lastModifiedBy>Melissa Veronica Robles Carmona</cp:lastModifiedBy>
  <cp:revision>1</cp:revision>
  <dcterms:created xsi:type="dcterms:W3CDTF">2025-02-24T12:54:41Z</dcterms:created>
  <dcterms:modified xsi:type="dcterms:W3CDTF">2025-02-24T13:41:54Z</dcterms:modified>
</cp:coreProperties>
</file>