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1" r:id="rId3"/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Economica"/>
      <p:regular r:id="rId15"/>
      <p:bold r:id="rId16"/>
      <p:italic r:id="rId17"/>
      <p:boldItalic r:id="rId18"/>
    </p:embeddedFont>
    <p:embeddedFont>
      <p:font typeface="Oswald"/>
      <p:regular r:id="rId19"/>
      <p:bold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.fntdata"/><Relationship Id="rId10" Type="http://schemas.openxmlformats.org/officeDocument/2006/relationships/slide" Target="slides/slide5.xml"/><Relationship Id="rId21" Type="http://schemas.openxmlformats.org/officeDocument/2006/relationships/font" Target="fonts/OpenSans-regular.fntdata"/><Relationship Id="rId13" Type="http://schemas.openxmlformats.org/officeDocument/2006/relationships/slide" Target="slides/slide8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23" Type="http://schemas.openxmlformats.org/officeDocument/2006/relationships/font" Target="fonts/OpenSans-italic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Economica-regular.fntdata"/><Relationship Id="rId14" Type="http://schemas.openxmlformats.org/officeDocument/2006/relationships/slide" Target="slides/slide9.xml"/><Relationship Id="rId17" Type="http://schemas.openxmlformats.org/officeDocument/2006/relationships/font" Target="fonts/Economica-italic.fntdata"/><Relationship Id="rId16" Type="http://schemas.openxmlformats.org/officeDocument/2006/relationships/font" Target="fonts/Economica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regular.fntdata"/><Relationship Id="rId6" Type="http://schemas.openxmlformats.org/officeDocument/2006/relationships/slide" Target="slides/slide1.xml"/><Relationship Id="rId18" Type="http://schemas.openxmlformats.org/officeDocument/2006/relationships/font" Target="fonts/Economic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0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2744012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rgbClr val="FFC107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56" name="Shape 56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rgbClr val="FFC107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57" name="Shape 57"/>
          <p:cNvSpPr txBox="1"/>
          <p:nvPr>
            <p:ph type="ctrTitle"/>
          </p:nvPr>
        </p:nvSpPr>
        <p:spPr>
          <a:xfrm>
            <a:off x="2906600" y="152570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pic>
        <p:nvPicPr>
          <p:cNvPr id="59" name="Shape 5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774" y="4298450"/>
            <a:ext cx="811220" cy="5688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 flipH="1">
            <a:off x="7595937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4" name="Shape 64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5" name="Shape 65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FFE57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3" name="Shape 73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399399"/>
            <a:ext cx="2808000" cy="2784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FFE57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rgbClr val="FFE08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85" name="Shape 85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" name="Shape 86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rgbClr val="4527A0"/>
              </a:buClr>
              <a:defRPr>
                <a:solidFill>
                  <a:srgbClr val="4527A0"/>
                </a:solidFill>
              </a:defRPr>
            </a:lvl1pPr>
            <a:lvl2pPr lvl="1" rtl="0">
              <a:spcBef>
                <a:spcPts val="0"/>
              </a:spcBef>
              <a:buClr>
                <a:srgbClr val="4527A0"/>
              </a:buClr>
              <a:defRPr>
                <a:solidFill>
                  <a:srgbClr val="4527A0"/>
                </a:solidFill>
              </a:defRPr>
            </a:lvl2pPr>
            <a:lvl3pPr lvl="2" rtl="0">
              <a:spcBef>
                <a:spcPts val="0"/>
              </a:spcBef>
              <a:buClr>
                <a:srgbClr val="4527A0"/>
              </a:buClr>
              <a:defRPr>
                <a:solidFill>
                  <a:srgbClr val="4527A0"/>
                </a:solidFill>
              </a:defRPr>
            </a:lvl3pPr>
            <a:lvl4pPr lvl="3" rtl="0">
              <a:spcBef>
                <a:spcPts val="0"/>
              </a:spcBef>
              <a:buClr>
                <a:srgbClr val="4527A0"/>
              </a:buClr>
              <a:defRPr>
                <a:solidFill>
                  <a:srgbClr val="4527A0"/>
                </a:solidFill>
              </a:defRPr>
            </a:lvl4pPr>
            <a:lvl5pPr lvl="4" rtl="0">
              <a:spcBef>
                <a:spcPts val="0"/>
              </a:spcBef>
              <a:buClr>
                <a:srgbClr val="4527A0"/>
              </a:buClr>
              <a:defRPr>
                <a:solidFill>
                  <a:srgbClr val="4527A0"/>
                </a:solidFill>
              </a:defRPr>
            </a:lvl5pPr>
            <a:lvl6pPr lvl="5" rtl="0">
              <a:spcBef>
                <a:spcPts val="0"/>
              </a:spcBef>
              <a:buClr>
                <a:srgbClr val="4527A0"/>
              </a:buClr>
              <a:defRPr>
                <a:solidFill>
                  <a:srgbClr val="4527A0"/>
                </a:solidFill>
              </a:defRPr>
            </a:lvl6pPr>
            <a:lvl7pPr lvl="6" rtl="0">
              <a:spcBef>
                <a:spcPts val="0"/>
              </a:spcBef>
              <a:buClr>
                <a:srgbClr val="4527A0"/>
              </a:buClr>
              <a:defRPr>
                <a:solidFill>
                  <a:srgbClr val="4527A0"/>
                </a:solidFill>
              </a:defRPr>
            </a:lvl7pPr>
            <a:lvl8pPr lvl="7" rtl="0">
              <a:spcBef>
                <a:spcPts val="0"/>
              </a:spcBef>
              <a:buClr>
                <a:srgbClr val="4527A0"/>
              </a:buClr>
              <a:defRPr>
                <a:solidFill>
                  <a:srgbClr val="4527A0"/>
                </a:solidFill>
              </a:defRPr>
            </a:lvl8pPr>
            <a:lvl9pPr lvl="8" rtl="0">
              <a:spcBef>
                <a:spcPts val="0"/>
              </a:spcBef>
              <a:buClr>
                <a:srgbClr val="4527A0"/>
              </a:buClr>
              <a:defRPr>
                <a:solidFill>
                  <a:srgbClr val="4527A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FFE57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6000"/>
            </a:lvl1pPr>
            <a:lvl2pPr lvl="1" rt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_2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Shape 97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98" name="Shape 98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Shape 101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800"/>
            </a:lvl1pPr>
            <a:lvl2pPr lvl="1" rtl="0" algn="ctr">
              <a:spcBef>
                <a:spcPts val="0"/>
              </a:spcBef>
              <a:buSzPct val="100000"/>
              <a:defRPr sz="4800"/>
            </a:lvl2pPr>
            <a:lvl3pPr lvl="2" rtl="0" algn="ctr">
              <a:spcBef>
                <a:spcPts val="0"/>
              </a:spcBef>
              <a:buSzPct val="100000"/>
              <a:defRPr sz="4800"/>
            </a:lvl3pPr>
            <a:lvl4pPr lvl="3" rtl="0" algn="ctr">
              <a:spcBef>
                <a:spcPts val="0"/>
              </a:spcBef>
              <a:buSzPct val="100000"/>
              <a:defRPr sz="4800"/>
            </a:lvl4pPr>
            <a:lvl5pPr lvl="4" rtl="0" algn="ctr">
              <a:spcBef>
                <a:spcPts val="0"/>
              </a:spcBef>
              <a:buSzPct val="100000"/>
              <a:defRPr sz="4800"/>
            </a:lvl5pPr>
            <a:lvl6pPr lvl="5" rtl="0" algn="ctr">
              <a:spcBef>
                <a:spcPts val="0"/>
              </a:spcBef>
              <a:buSzPct val="100000"/>
              <a:defRPr sz="4800"/>
            </a:lvl6pPr>
            <a:lvl7pPr lvl="6" rtl="0" algn="ctr">
              <a:spcBef>
                <a:spcPts val="0"/>
              </a:spcBef>
              <a:buSzPct val="100000"/>
              <a:defRPr sz="4800"/>
            </a:lvl7pPr>
            <a:lvl8pPr lvl="7" rtl="0" algn="ctr">
              <a:spcBef>
                <a:spcPts val="0"/>
              </a:spcBef>
              <a:buSzPct val="100000"/>
              <a:defRPr sz="4800"/>
            </a:lvl8pPr>
            <a:lvl9pPr lvl="8"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2" name="Shape 102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7896075" y="4681000"/>
            <a:ext cx="1143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latin typeface="Oswald"/>
                <a:ea typeface="Oswald"/>
                <a:cs typeface="Oswald"/>
                <a:sym typeface="Oswald"/>
              </a:rPr>
              <a:t>‹#›</a:t>
            </a:fld>
            <a:r>
              <a:rPr lang="en">
                <a:latin typeface="Oswald"/>
                <a:ea typeface="Oswald"/>
                <a:cs typeface="Oswald"/>
                <a:sym typeface="Oswald"/>
              </a:rPr>
              <a:t>OMGROBOTS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51C75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rgbClr val="FFC400"/>
              </a:buClr>
              <a:buSzPct val="100000"/>
              <a:buFont typeface="Economica"/>
              <a:buNone/>
              <a:defRPr sz="4200">
                <a:solidFill>
                  <a:srgbClr val="FFC400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>
              <a:spcBef>
                <a:spcPts val="0"/>
              </a:spcBef>
              <a:buClr>
                <a:srgbClr val="FFC400"/>
              </a:buClr>
              <a:buSzPct val="100000"/>
              <a:buFont typeface="Economica"/>
              <a:buNone/>
              <a:defRPr sz="4200">
                <a:solidFill>
                  <a:srgbClr val="FFC400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>
              <a:spcBef>
                <a:spcPts val="0"/>
              </a:spcBef>
              <a:buClr>
                <a:srgbClr val="FFC400"/>
              </a:buClr>
              <a:buSzPct val="100000"/>
              <a:buFont typeface="Economica"/>
              <a:buNone/>
              <a:defRPr sz="4200">
                <a:solidFill>
                  <a:srgbClr val="FFC400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>
              <a:spcBef>
                <a:spcPts val="0"/>
              </a:spcBef>
              <a:buClr>
                <a:srgbClr val="FFC400"/>
              </a:buClr>
              <a:buSzPct val="100000"/>
              <a:buFont typeface="Economica"/>
              <a:buNone/>
              <a:defRPr sz="4200">
                <a:solidFill>
                  <a:srgbClr val="FFC400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>
              <a:spcBef>
                <a:spcPts val="0"/>
              </a:spcBef>
              <a:buClr>
                <a:srgbClr val="FFC400"/>
              </a:buClr>
              <a:buSzPct val="100000"/>
              <a:buFont typeface="Economica"/>
              <a:buNone/>
              <a:defRPr sz="4200">
                <a:solidFill>
                  <a:srgbClr val="FFC400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>
              <a:spcBef>
                <a:spcPts val="0"/>
              </a:spcBef>
              <a:buClr>
                <a:srgbClr val="FFC400"/>
              </a:buClr>
              <a:buSzPct val="100000"/>
              <a:buFont typeface="Economica"/>
              <a:buNone/>
              <a:defRPr sz="4200">
                <a:solidFill>
                  <a:srgbClr val="FFC400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>
              <a:spcBef>
                <a:spcPts val="0"/>
              </a:spcBef>
              <a:buClr>
                <a:srgbClr val="FFC400"/>
              </a:buClr>
              <a:buSzPct val="100000"/>
              <a:buFont typeface="Economica"/>
              <a:buNone/>
              <a:defRPr sz="4200">
                <a:solidFill>
                  <a:srgbClr val="FFC400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>
              <a:spcBef>
                <a:spcPts val="0"/>
              </a:spcBef>
              <a:buClr>
                <a:srgbClr val="FFC400"/>
              </a:buClr>
              <a:buSzPct val="100000"/>
              <a:buFont typeface="Economica"/>
              <a:buNone/>
              <a:defRPr sz="4200">
                <a:solidFill>
                  <a:srgbClr val="FFC400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>
              <a:spcBef>
                <a:spcPts val="0"/>
              </a:spcBef>
              <a:buClr>
                <a:srgbClr val="FFC400"/>
              </a:buClr>
              <a:buSzPct val="100000"/>
              <a:buFont typeface="Economica"/>
              <a:buNone/>
              <a:defRPr sz="4200">
                <a:solidFill>
                  <a:srgbClr val="FFC400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E57F"/>
              </a:buClr>
              <a:buSzPct val="100000"/>
              <a:buFont typeface="Open Sans"/>
              <a:defRPr sz="1800">
                <a:solidFill>
                  <a:srgbClr val="FFE57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E57F"/>
              </a:buClr>
              <a:buFont typeface="Open Sans"/>
              <a:defRPr>
                <a:solidFill>
                  <a:srgbClr val="FFE57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E57F"/>
              </a:buClr>
              <a:buFont typeface="Open Sans"/>
              <a:defRPr>
                <a:solidFill>
                  <a:srgbClr val="FFE57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E57F"/>
              </a:buClr>
              <a:buFont typeface="Open Sans"/>
              <a:defRPr>
                <a:solidFill>
                  <a:srgbClr val="FFE57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E57F"/>
              </a:buClr>
              <a:buFont typeface="Open Sans"/>
              <a:defRPr>
                <a:solidFill>
                  <a:srgbClr val="FFE57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E57F"/>
              </a:buClr>
              <a:buFont typeface="Open Sans"/>
              <a:defRPr>
                <a:solidFill>
                  <a:srgbClr val="FFE57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E57F"/>
              </a:buClr>
              <a:buFont typeface="Open Sans"/>
              <a:defRPr>
                <a:solidFill>
                  <a:srgbClr val="FFE57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E57F"/>
              </a:buClr>
              <a:buFont typeface="Open Sans"/>
              <a:defRPr>
                <a:solidFill>
                  <a:srgbClr val="FFE57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E57F"/>
              </a:buClr>
              <a:buFont typeface="Open Sans"/>
              <a:defRPr>
                <a:solidFill>
                  <a:srgbClr val="FFE57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Shape 53"/>
          <p:cNvSpPr txBox="1"/>
          <p:nvPr/>
        </p:nvSpPr>
        <p:spPr>
          <a:xfrm>
            <a:off x="8223300" y="4756500"/>
            <a:ext cx="9207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C400"/>
                </a:solidFill>
                <a:latin typeface="Economica"/>
                <a:ea typeface="Economica"/>
                <a:cs typeface="Economica"/>
                <a:sym typeface="Economica"/>
              </a:rPr>
              <a:t>#OMGROBOTS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strongback/strongback-java/release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" TargetMode="External"/><Relationship Id="rId4" Type="http://schemas.openxmlformats.org/officeDocument/2006/relationships/hyperlink" Target="https://git-scm.com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try.github.io/levels/1/challenges/1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ctrTitle"/>
          </p:nvPr>
        </p:nvSpPr>
        <p:spPr>
          <a:xfrm>
            <a:off x="2906600" y="152570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Trainings 11/18</a:t>
            </a:r>
          </a:p>
        </p:txBody>
      </p:sp>
      <p:sp>
        <p:nvSpPr>
          <p:cNvPr id="109" name="Shape 109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Advanced Java Things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Why Strongback?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Similar to Command based, unlike other frameworks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Allows for testable code and simulations off robot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What’s different?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Subsystem → Requirable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Command → Command (yes it is still the same, different methods)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Operator Interface → Switch Reactor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Sensors → A lot more sensor types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Angle Sensor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Gyroscope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Current Sensor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Distance Sensor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Switch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Voltage Sensor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And many more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Has a good logging system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Mock components which can be used for simulation off robot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do I get it?</a:t>
            </a:r>
          </a:p>
        </p:txBody>
      </p:sp>
      <p:sp>
        <p:nvSpPr>
          <p:cNvPr id="127" name="Shape 127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3"/>
              </a:rPr>
              <a:t>Install it here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write a program!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Git 101: Let’s </a:t>
            </a:r>
            <a:r>
              <a:rPr b="1" lang="en"/>
              <a:t>Git</a:t>
            </a:r>
            <a:r>
              <a:rPr lang="en"/>
              <a:t> down to business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Git?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Version Control System - A system that records changes to a file or set of files over time so that you can recall specific versions later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How does it work?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Similar to Google Drive, but for code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Files are saved locally, and then </a:t>
            </a:r>
            <a:r>
              <a:rPr b="1" lang="en"/>
              <a:t>pushed</a:t>
            </a:r>
            <a:r>
              <a:rPr lang="en"/>
              <a:t> to a server for use later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Files can be retrieved from the server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Git allows for many people to work on the same set of code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We use </a:t>
            </a:r>
            <a:r>
              <a:rPr lang="en">
                <a:solidFill>
                  <a:schemeClr val="hlink"/>
                </a:solidFill>
                <a:hlinkClick r:id="rId3"/>
              </a:rPr>
              <a:t>Github</a:t>
            </a:r>
            <a:r>
              <a:rPr lang="en"/>
              <a:t> for our “repositories” or sets of code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>
                <a:solidFill>
                  <a:schemeClr val="hlink"/>
                </a:solidFill>
                <a:hlinkClick r:id="rId4"/>
              </a:rPr>
              <a:t>Download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Tutorial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Let’s go through </a:t>
            </a:r>
            <a:r>
              <a:rPr lang="en" u="sng">
                <a:solidFill>
                  <a:schemeClr val="hlink"/>
                </a:solidFill>
                <a:hlinkClick r:id="rId3"/>
              </a:rPr>
              <a:t>this</a:t>
            </a:r>
            <a:r>
              <a:rPr lang="en"/>
              <a:t> tutorial to learn the basics of git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Git Practices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Everyone will work on </a:t>
            </a:r>
            <a:r>
              <a:rPr b="1" lang="en"/>
              <a:t>forks </a:t>
            </a:r>
            <a:r>
              <a:rPr lang="en"/>
              <a:t>and make </a:t>
            </a:r>
            <a:r>
              <a:rPr b="1" lang="en"/>
              <a:t>Pull Requests (PRs)</a:t>
            </a:r>
            <a:r>
              <a:rPr lang="en"/>
              <a:t> which will be reviewed by a lead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Commit Messages should always complete the sentence “This commit will ____”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Eg. git commit -m “Add new code”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Fills the sentence “This commit will add new code”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Labels will be used for the stage that a certain subsystem is 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Labels include: In Review, Testing, Rejected, Passed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All PRs </a:t>
            </a:r>
            <a:r>
              <a:rPr b="1" lang="en"/>
              <a:t>MUST </a:t>
            </a:r>
            <a:r>
              <a:rPr lang="en"/>
              <a:t>pass the Travis CI build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