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Economica"/>
      <p:regular r:id="rId25"/>
      <p:bold r:id="rId26"/>
      <p:italic r:id="rId27"/>
      <p:boldItalic r:id="rId28"/>
    </p:embeddedFont>
    <p:embeddedFont>
      <p:font typeface="Oswald"/>
      <p:regular r:id="rId29"/>
      <p:bold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72133518-1404-45A2-8214-AFFE2436F7E9}">
  <a:tblStyle styleId="{72133518-1404-45A2-8214-AFFE2436F7E9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Economica-bold.fntdata"/><Relationship Id="rId25" Type="http://schemas.openxmlformats.org/officeDocument/2006/relationships/font" Target="fonts/Economica-regular.fntdata"/><Relationship Id="rId28" Type="http://schemas.openxmlformats.org/officeDocument/2006/relationships/font" Target="fonts/Economica-boldItalic.fntdata"/><Relationship Id="rId27" Type="http://schemas.openxmlformats.org/officeDocument/2006/relationships/font" Target="fonts/Economica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Oswald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regular.fntdata"/><Relationship Id="rId30" Type="http://schemas.openxmlformats.org/officeDocument/2006/relationships/font" Target="fonts/Oswald-bold.fntdata"/><Relationship Id="rId11" Type="http://schemas.openxmlformats.org/officeDocument/2006/relationships/slide" Target="slides/slide5.xml"/><Relationship Id="rId33" Type="http://schemas.openxmlformats.org/officeDocument/2006/relationships/font" Target="fonts/OpenSans-italic.fntdata"/><Relationship Id="rId10" Type="http://schemas.openxmlformats.org/officeDocument/2006/relationships/slide" Target="slides/slide4.xml"/><Relationship Id="rId32" Type="http://schemas.openxmlformats.org/officeDocument/2006/relationships/font" Target="fonts/OpenSans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FFC107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56" name="Shape 56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FFC107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type="ctrTitle"/>
          </p:nvPr>
        </p:nvSpPr>
        <p:spPr>
          <a:xfrm>
            <a:off x="2906600" y="152570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pic>
        <p:nvPicPr>
          <p:cNvPr id="59" name="Shape 5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774" y="4298450"/>
            <a:ext cx="811220" cy="568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4" name="Shape 64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FFE57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FFE57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rgbClr val="FFE08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5" name="Shape 8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Shape 86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rgbClr val="4527A0"/>
              </a:buClr>
              <a:defRPr>
                <a:solidFill>
                  <a:srgbClr val="4527A0"/>
                </a:solidFill>
              </a:defRPr>
            </a:lvl1pPr>
            <a:lvl2pPr lvl="1" rtl="0">
              <a:spcBef>
                <a:spcPts val="0"/>
              </a:spcBef>
              <a:buClr>
                <a:srgbClr val="4527A0"/>
              </a:buClr>
              <a:defRPr>
                <a:solidFill>
                  <a:srgbClr val="4527A0"/>
                </a:solidFill>
              </a:defRPr>
            </a:lvl2pPr>
            <a:lvl3pPr lvl="2" rtl="0">
              <a:spcBef>
                <a:spcPts val="0"/>
              </a:spcBef>
              <a:buClr>
                <a:srgbClr val="4527A0"/>
              </a:buClr>
              <a:defRPr>
                <a:solidFill>
                  <a:srgbClr val="4527A0"/>
                </a:solidFill>
              </a:defRPr>
            </a:lvl3pPr>
            <a:lvl4pPr lvl="3" rtl="0">
              <a:spcBef>
                <a:spcPts val="0"/>
              </a:spcBef>
              <a:buClr>
                <a:srgbClr val="4527A0"/>
              </a:buClr>
              <a:defRPr>
                <a:solidFill>
                  <a:srgbClr val="4527A0"/>
                </a:solidFill>
              </a:defRPr>
            </a:lvl4pPr>
            <a:lvl5pPr lvl="4" rtl="0">
              <a:spcBef>
                <a:spcPts val="0"/>
              </a:spcBef>
              <a:buClr>
                <a:srgbClr val="4527A0"/>
              </a:buClr>
              <a:defRPr>
                <a:solidFill>
                  <a:srgbClr val="4527A0"/>
                </a:solidFill>
              </a:defRPr>
            </a:lvl5pPr>
            <a:lvl6pPr lvl="5" rtl="0">
              <a:spcBef>
                <a:spcPts val="0"/>
              </a:spcBef>
              <a:buClr>
                <a:srgbClr val="4527A0"/>
              </a:buClr>
              <a:defRPr>
                <a:solidFill>
                  <a:srgbClr val="4527A0"/>
                </a:solidFill>
              </a:defRPr>
            </a:lvl6pPr>
            <a:lvl7pPr lvl="6" rtl="0">
              <a:spcBef>
                <a:spcPts val="0"/>
              </a:spcBef>
              <a:buClr>
                <a:srgbClr val="4527A0"/>
              </a:buClr>
              <a:defRPr>
                <a:solidFill>
                  <a:srgbClr val="4527A0"/>
                </a:solidFill>
              </a:defRPr>
            </a:lvl7pPr>
            <a:lvl8pPr lvl="7" rtl="0">
              <a:spcBef>
                <a:spcPts val="0"/>
              </a:spcBef>
              <a:buClr>
                <a:srgbClr val="4527A0"/>
              </a:buClr>
              <a:defRPr>
                <a:solidFill>
                  <a:srgbClr val="4527A0"/>
                </a:solidFill>
              </a:defRPr>
            </a:lvl8pPr>
            <a:lvl9pPr lvl="8" rtl="0">
              <a:spcBef>
                <a:spcPts val="0"/>
              </a:spcBef>
              <a:buClr>
                <a:srgbClr val="4527A0"/>
              </a:buClr>
              <a:defRPr>
                <a:solidFill>
                  <a:srgbClr val="4527A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FFE57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6000"/>
            </a:lvl1pPr>
            <a:lvl2pPr lvl="1" rt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2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Shape 97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98" name="Shape 98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Shape 101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2" name="Shape 102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7896075" y="4681000"/>
            <a:ext cx="1143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Oswald"/>
                <a:ea typeface="Oswald"/>
                <a:cs typeface="Oswald"/>
                <a:sym typeface="Oswald"/>
              </a:rPr>
              <a:t>‹#›</a:t>
            </a:fld>
            <a:r>
              <a:rPr lang="en">
                <a:latin typeface="Oswald"/>
                <a:ea typeface="Oswald"/>
                <a:cs typeface="Oswald"/>
                <a:sym typeface="Oswald"/>
              </a:rPr>
              <a:t>OMGROBOTS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51C75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rgbClr val="FFC400"/>
              </a:buClr>
              <a:buSzPct val="100000"/>
              <a:buFont typeface="Economica"/>
              <a:buNone/>
              <a:defRPr sz="4200">
                <a:solidFill>
                  <a:srgbClr val="FFC400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buClr>
                <a:srgbClr val="FFC400"/>
              </a:buClr>
              <a:buSzPct val="100000"/>
              <a:buFont typeface="Economica"/>
              <a:buNone/>
              <a:defRPr sz="4200">
                <a:solidFill>
                  <a:srgbClr val="FFC400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buClr>
                <a:srgbClr val="FFC400"/>
              </a:buClr>
              <a:buSzPct val="100000"/>
              <a:buFont typeface="Economica"/>
              <a:buNone/>
              <a:defRPr sz="4200">
                <a:solidFill>
                  <a:srgbClr val="FFC400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buClr>
                <a:srgbClr val="FFC400"/>
              </a:buClr>
              <a:buSzPct val="100000"/>
              <a:buFont typeface="Economica"/>
              <a:buNone/>
              <a:defRPr sz="4200">
                <a:solidFill>
                  <a:srgbClr val="FFC400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buClr>
                <a:srgbClr val="FFC400"/>
              </a:buClr>
              <a:buSzPct val="100000"/>
              <a:buFont typeface="Economica"/>
              <a:buNone/>
              <a:defRPr sz="4200">
                <a:solidFill>
                  <a:srgbClr val="FFC400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buClr>
                <a:srgbClr val="FFC400"/>
              </a:buClr>
              <a:buSzPct val="100000"/>
              <a:buFont typeface="Economica"/>
              <a:buNone/>
              <a:defRPr sz="4200">
                <a:solidFill>
                  <a:srgbClr val="FFC400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buClr>
                <a:srgbClr val="FFC400"/>
              </a:buClr>
              <a:buSzPct val="100000"/>
              <a:buFont typeface="Economica"/>
              <a:buNone/>
              <a:defRPr sz="4200">
                <a:solidFill>
                  <a:srgbClr val="FFC400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buClr>
                <a:srgbClr val="FFC400"/>
              </a:buClr>
              <a:buSzPct val="100000"/>
              <a:buFont typeface="Economica"/>
              <a:buNone/>
              <a:defRPr sz="4200">
                <a:solidFill>
                  <a:srgbClr val="FFC400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buClr>
                <a:srgbClr val="FFC400"/>
              </a:buClr>
              <a:buSzPct val="100000"/>
              <a:buFont typeface="Economica"/>
              <a:buNone/>
              <a:defRPr sz="4200">
                <a:solidFill>
                  <a:srgbClr val="FFC400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E57F"/>
              </a:buClr>
              <a:buSzPct val="100000"/>
              <a:buFont typeface="Open Sans"/>
              <a:defRPr sz="1800">
                <a:solidFill>
                  <a:srgbClr val="FFE57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E57F"/>
              </a:buClr>
              <a:buFont typeface="Open Sans"/>
              <a:defRPr>
                <a:solidFill>
                  <a:srgbClr val="FFE57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E57F"/>
              </a:buClr>
              <a:buFont typeface="Open Sans"/>
              <a:defRPr>
                <a:solidFill>
                  <a:srgbClr val="FFE57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E57F"/>
              </a:buClr>
              <a:buFont typeface="Open Sans"/>
              <a:defRPr>
                <a:solidFill>
                  <a:srgbClr val="FFE57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E57F"/>
              </a:buClr>
              <a:buFont typeface="Open Sans"/>
              <a:defRPr>
                <a:solidFill>
                  <a:srgbClr val="FFE57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E57F"/>
              </a:buClr>
              <a:buFont typeface="Open Sans"/>
              <a:defRPr>
                <a:solidFill>
                  <a:srgbClr val="FFE57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E57F"/>
              </a:buClr>
              <a:buFont typeface="Open Sans"/>
              <a:defRPr>
                <a:solidFill>
                  <a:srgbClr val="FFE57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E57F"/>
              </a:buClr>
              <a:buFont typeface="Open Sans"/>
              <a:defRPr>
                <a:solidFill>
                  <a:srgbClr val="FFE57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E57F"/>
              </a:buClr>
              <a:buFont typeface="Open Sans"/>
              <a:defRPr>
                <a:solidFill>
                  <a:srgbClr val="FFE57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Shape 53"/>
          <p:cNvSpPr txBox="1"/>
          <p:nvPr/>
        </p:nvSpPr>
        <p:spPr>
          <a:xfrm>
            <a:off x="8223300" y="4756500"/>
            <a:ext cx="9207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C400"/>
                </a:solidFill>
                <a:latin typeface="Economica"/>
                <a:ea typeface="Economica"/>
                <a:cs typeface="Economica"/>
                <a:sym typeface="Economica"/>
              </a:rPr>
              <a:t>#OMGROBOTS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pilib.screenstepslive.com/s/4485/m/13503/l/599679-installing-eclipse-c-java#!prettyPhoto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ctrTitle"/>
          </p:nvPr>
        </p:nvSpPr>
        <p:spPr>
          <a:xfrm>
            <a:off x="2906600" y="152570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Trainings 11/4</a:t>
            </a:r>
          </a:p>
        </p:txBody>
      </p:sp>
      <p:sp>
        <p:nvSpPr>
          <p:cNvPr id="109" name="Shape 109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 to Java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6190"/>
              <a:buFont typeface="Arial"/>
              <a:buNone/>
            </a:pPr>
            <a:r>
              <a:rPr lang="en"/>
              <a:t>Methods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1C232"/>
              </a:buClr>
              <a:buFont typeface="Arial"/>
              <a:buChar char="●"/>
            </a:pPr>
            <a:r>
              <a:rPr lang="en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Methods do things</a:t>
            </a:r>
          </a:p>
          <a:p>
            <a:pPr indent="-228600" lvl="0" marL="457200" rtl="0">
              <a:spcBef>
                <a:spcPts val="0"/>
              </a:spcBef>
              <a:buClr>
                <a:srgbClr val="F1C232"/>
              </a:buClr>
              <a:buFont typeface="Arial"/>
              <a:buChar char="●"/>
            </a:pPr>
            <a:r>
              <a:rPr lang="en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Methods are run when they are called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rgbClr val="F1C2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buClr>
                <a:srgbClr val="F1C232"/>
              </a:buClr>
              <a:buFont typeface="Arial"/>
              <a:buChar char="●"/>
            </a:pPr>
            <a:r>
              <a:rPr lang="en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Creating:</a:t>
            </a:r>
          </a:p>
          <a:p>
            <a:pPr indent="-228600" lvl="1" marL="914400" rtl="0">
              <a:spcBef>
                <a:spcPts val="0"/>
              </a:spcBef>
              <a:buClr>
                <a:srgbClr val="F1C232"/>
              </a:buClr>
              <a:buFont typeface="Arial"/>
              <a:buChar char="○"/>
            </a:pPr>
            <a:r>
              <a:rPr lang="en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AccessSpecifier returntype methodName(parameters) { Do Something }</a:t>
            </a:r>
          </a:p>
          <a:p>
            <a:pPr indent="-228600" lvl="0" marL="457200" rtl="0">
              <a:spcBef>
                <a:spcPts val="0"/>
              </a:spcBef>
              <a:buClr>
                <a:srgbClr val="F1C232"/>
              </a:buClr>
              <a:buFont typeface="Arial"/>
              <a:buChar char="●"/>
            </a:pPr>
            <a:r>
              <a:rPr lang="en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Calling:</a:t>
            </a:r>
          </a:p>
          <a:p>
            <a:pPr indent="-228600" lvl="1" marL="914400" rtl="0">
              <a:spcBef>
                <a:spcPts val="0"/>
              </a:spcBef>
              <a:buClr>
                <a:srgbClr val="F1C232"/>
              </a:buClr>
              <a:buFont typeface="Arial"/>
              <a:buChar char="○"/>
            </a:pPr>
            <a:r>
              <a:rPr lang="en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methodName(parameters)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/>
        </p:nvSpPr>
        <p:spPr>
          <a:xfrm>
            <a:off x="6617237" y="582025"/>
            <a:ext cx="7077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Input</a:t>
            </a:r>
          </a:p>
        </p:txBody>
      </p:sp>
      <p:graphicFrame>
        <p:nvGraphicFramePr>
          <p:cNvPr id="165" name="Shape 165"/>
          <p:cNvGraphicFramePr/>
          <p:nvPr/>
        </p:nvGraphicFramePr>
        <p:xfrm>
          <a:off x="6175050" y="137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{72133518-1404-45A2-8214-AFFE2436F7E9}</a:tableStyleId>
              </a:tblPr>
              <a:tblGrid>
                <a:gridCol w="1592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400"/>
                        <a:t>Do Something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6" name="Shape 166"/>
          <p:cNvSpPr/>
          <p:nvPr/>
        </p:nvSpPr>
        <p:spPr>
          <a:xfrm>
            <a:off x="6868937" y="1017725"/>
            <a:ext cx="204300" cy="357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/>
        </p:nvSpPr>
        <p:spPr>
          <a:xfrm>
            <a:off x="6372887" y="2070225"/>
            <a:ext cx="11964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Output</a:t>
            </a:r>
          </a:p>
        </p:txBody>
      </p:sp>
      <p:sp>
        <p:nvSpPr>
          <p:cNvPr id="168" name="Shape 168"/>
          <p:cNvSpPr/>
          <p:nvPr/>
        </p:nvSpPr>
        <p:spPr>
          <a:xfrm>
            <a:off x="6868937" y="1767425"/>
            <a:ext cx="204300" cy="392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6190"/>
              <a:buFont typeface="Arial"/>
              <a:buNone/>
            </a:pPr>
            <a:r>
              <a:rPr lang="en"/>
              <a:t>Method Name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1C232"/>
              </a:buClr>
              <a:buFont typeface="Arial"/>
              <a:buChar char="●"/>
            </a:pPr>
            <a:r>
              <a:rPr lang="en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Naming convention: Camelback</a:t>
            </a:r>
          </a:p>
          <a:p>
            <a:pPr indent="-228600" lvl="1" marL="914400" rtl="0">
              <a:spcBef>
                <a:spcPts val="0"/>
              </a:spcBef>
              <a:buClr>
                <a:srgbClr val="F1C232"/>
              </a:buClr>
              <a:buFont typeface="Arial"/>
              <a:buChar char="○"/>
            </a:pPr>
            <a:r>
              <a:rPr lang="en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First letter lowercase, other letters that begin a word are uppercase</a:t>
            </a:r>
          </a:p>
          <a:p>
            <a:pPr indent="-228600" lvl="1" marL="914400" rtl="0">
              <a:spcBef>
                <a:spcPts val="0"/>
              </a:spcBef>
              <a:buClr>
                <a:srgbClr val="F1C232"/>
              </a:buClr>
              <a:buFont typeface="Arial"/>
              <a:buChar char="○"/>
            </a:pPr>
            <a:r>
              <a:rPr lang="en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Eg:</a:t>
            </a:r>
          </a:p>
          <a:p>
            <a:pPr indent="-228600" lvl="2" marL="1371600" rtl="0">
              <a:spcBef>
                <a:spcPts val="0"/>
              </a:spcBef>
              <a:buClr>
                <a:srgbClr val="F1C232"/>
              </a:buClr>
              <a:buFont typeface="Arial"/>
              <a:buChar char="■"/>
            </a:pPr>
            <a:r>
              <a:rPr lang="en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getName()</a:t>
            </a:r>
          </a:p>
          <a:p>
            <a:pPr indent="-228600" lvl="2" marL="1371600" rtl="0">
              <a:spcBef>
                <a:spcPts val="0"/>
              </a:spcBef>
              <a:buClr>
                <a:srgbClr val="F1C232"/>
              </a:buClr>
              <a:buFont typeface="Arial"/>
              <a:buChar char="■"/>
            </a:pPr>
            <a:r>
              <a:rPr lang="en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printString()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6190"/>
              <a:buFont typeface="Arial"/>
              <a:buNone/>
            </a:pPr>
            <a:r>
              <a:rPr lang="en"/>
              <a:t>Return</a:t>
            </a:r>
            <a:r>
              <a:rPr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type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1C232"/>
              </a:buClr>
              <a:buFont typeface="Arial"/>
              <a:buChar char="●"/>
            </a:pPr>
            <a:r>
              <a:rPr lang="en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Value returned by the method (the output)</a:t>
            </a:r>
          </a:p>
          <a:p>
            <a:pPr indent="-228600" lvl="0" marL="457200" rtl="0">
              <a:spcBef>
                <a:spcPts val="0"/>
              </a:spcBef>
              <a:buClr>
                <a:srgbClr val="F1C232"/>
              </a:buClr>
              <a:buFont typeface="Arial"/>
              <a:buChar char="●"/>
            </a:pPr>
            <a:r>
              <a:rPr lang="en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If no return value, the type is void</a:t>
            </a:r>
          </a:p>
          <a:p>
            <a:pPr indent="-228600" lvl="0" marL="457200" rtl="0">
              <a:spcBef>
                <a:spcPts val="0"/>
              </a:spcBef>
              <a:buClr>
                <a:srgbClr val="F1C232"/>
              </a:buClr>
              <a:buFont typeface="Arial"/>
              <a:buChar char="●"/>
            </a:pPr>
            <a:r>
              <a:rPr lang="en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Return types can be the data types or objects</a:t>
            </a:r>
          </a:p>
          <a:p>
            <a:pPr indent="-228600" lvl="1" marL="914400" rtl="0">
              <a:spcBef>
                <a:spcPts val="0"/>
              </a:spcBef>
              <a:buClr>
                <a:srgbClr val="F1C232"/>
              </a:buClr>
              <a:buFont typeface="Arial"/>
              <a:buChar char="○"/>
            </a:pPr>
            <a:r>
              <a:rPr lang="en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</a:p>
          <a:p>
            <a:pPr indent="-228600" lvl="1" marL="914400" rtl="0">
              <a:spcBef>
                <a:spcPts val="0"/>
              </a:spcBef>
              <a:buClr>
                <a:srgbClr val="F1C232"/>
              </a:buClr>
              <a:buFont typeface="Arial"/>
              <a:buChar char="○"/>
            </a:pPr>
            <a:r>
              <a:rPr lang="en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</a:p>
          <a:p>
            <a:pPr indent="-228600" lvl="1" marL="914400" rtl="0">
              <a:spcBef>
                <a:spcPts val="0"/>
              </a:spcBef>
              <a:buClr>
                <a:srgbClr val="F1C232"/>
              </a:buClr>
              <a:buFont typeface="Arial"/>
              <a:buChar char="○"/>
            </a:pPr>
            <a:r>
              <a:rPr lang="en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float </a:t>
            </a:r>
          </a:p>
          <a:p>
            <a:pPr indent="-228600" lvl="1" marL="914400" rtl="0">
              <a:spcBef>
                <a:spcPts val="0"/>
              </a:spcBef>
              <a:buClr>
                <a:srgbClr val="F1C232"/>
              </a:buClr>
              <a:buFont typeface="Arial"/>
              <a:buChar char="○"/>
            </a:pPr>
            <a:r>
              <a:rPr lang="en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</a:p>
          <a:p>
            <a:pPr indent="-228600" lvl="1" marL="914400" rtl="0">
              <a:spcBef>
                <a:spcPts val="0"/>
              </a:spcBef>
              <a:buClr>
                <a:srgbClr val="F1C232"/>
              </a:buClr>
              <a:buFont typeface="Arial"/>
              <a:buChar char="○"/>
            </a:pPr>
            <a:r>
              <a:rPr lang="en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Parameters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har char="●"/>
            </a:pPr>
            <a:r>
              <a:rPr lang="en"/>
              <a:t>Optional: Input for the method</a:t>
            </a:r>
          </a:p>
          <a:p>
            <a: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har char="●"/>
            </a:pPr>
            <a:r>
              <a:rPr lang="en"/>
              <a:t>When a method is called, can pass in values</a:t>
            </a:r>
          </a:p>
          <a:p>
            <a:pPr indent="-3429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Method can utilize these values</a:t>
            </a:r>
          </a:p>
          <a:p>
            <a: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har char="○"/>
            </a:pPr>
            <a:r>
              <a:rPr lang="en"/>
              <a:t>Ex</a:t>
            </a:r>
          </a:p>
          <a:p>
            <a: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har char="■"/>
            </a:pPr>
            <a:r>
              <a:rPr lang="en"/>
              <a:t>printString(“Hello”);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Practice Program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Make methods for the calculator program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Return the sum, difference, product, quotient, and modulus from each method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Classes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har char="●"/>
            </a:pPr>
            <a:r>
              <a:rPr lang="en"/>
              <a:t>In real world, there are individual objects of the same kind</a:t>
            </a:r>
          </a:p>
          <a:p>
            <a: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har char="○"/>
            </a:pPr>
            <a:r>
              <a:rPr lang="en"/>
              <a:t>For example, there are lots of cars, but they’re all cars</a:t>
            </a:r>
          </a:p>
          <a:p>
            <a: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har char="○"/>
            </a:pPr>
            <a:r>
              <a:rPr lang="en"/>
              <a:t>The cars were built from the same general blueprint</a:t>
            </a:r>
          </a:p>
          <a:p>
            <a: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har char="●"/>
            </a:pPr>
            <a:r>
              <a:rPr lang="en"/>
              <a:t>A class is a blueprint from which objects can be created</a:t>
            </a:r>
          </a:p>
          <a:p>
            <a: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har char="○"/>
            </a:pPr>
            <a:r>
              <a:rPr lang="en"/>
              <a:t>Within a class, there are variables and methods defining the blueprint</a:t>
            </a:r>
          </a:p>
          <a:p>
            <a: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har char="○"/>
            </a:pPr>
            <a:r>
              <a:rPr lang="en"/>
              <a:t>For a car</a:t>
            </a:r>
          </a:p>
          <a:p>
            <a:pPr indent="-3429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■"/>
            </a:pPr>
            <a:r>
              <a:rPr lang="en" sz="1800"/>
              <a:t>Variables: numOfWheels, maxSpeed</a:t>
            </a:r>
          </a:p>
          <a:p>
            <a:pPr indent="-3429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■"/>
            </a:pPr>
            <a:r>
              <a:rPr lang="en" sz="1800"/>
              <a:t>Methods: drive, stop, turn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Inheritance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311700" y="1152468"/>
            <a:ext cx="4244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har char="●"/>
            </a:pPr>
            <a:r>
              <a:rPr lang="en"/>
              <a:t>Super Class/Parent Class</a:t>
            </a:r>
          </a:p>
          <a:p>
            <a:pPr indent="-228600" lvl="0" marL="45720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har char="●"/>
            </a:pPr>
            <a:r>
              <a:rPr lang="en"/>
              <a:t>Sub Class</a:t>
            </a:r>
          </a:p>
          <a:p>
            <a: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har char="●"/>
            </a:pPr>
            <a:r>
              <a:rPr lang="en"/>
              <a:t>Inherits Information</a:t>
            </a:r>
          </a:p>
          <a:p>
            <a: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har char="●"/>
            </a:pPr>
            <a:r>
              <a:rPr lang="en"/>
              <a:t>Polymorphism</a:t>
            </a:r>
          </a:p>
          <a:p>
            <a: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har char="○"/>
            </a:pPr>
            <a:r>
              <a:rPr lang="en"/>
              <a:t>Difference between Subclass and Parent Class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0000" y="304040"/>
            <a:ext cx="2371725" cy="4264818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 txBox="1"/>
          <p:nvPr/>
        </p:nvSpPr>
        <p:spPr>
          <a:xfrm>
            <a:off x="6752050" y="1502587"/>
            <a:ext cx="55479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6991050" y="1423143"/>
            <a:ext cx="520200" cy="4332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6991050" y="3011156"/>
            <a:ext cx="520200" cy="4332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 txBox="1"/>
          <p:nvPr/>
        </p:nvSpPr>
        <p:spPr>
          <a:xfrm>
            <a:off x="4257350" y="3857625"/>
            <a:ext cx="14127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C107"/>
                </a:solidFill>
              </a:rPr>
              <a:t>Method: Swim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4257350" y="2194865"/>
            <a:ext cx="14127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C107"/>
                </a:solidFill>
              </a:rPr>
              <a:t>Method: Fly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C107"/>
                </a:solidFill>
              </a:rPr>
              <a:t>Var: Legs = 2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C107"/>
                </a:solidFill>
              </a:rPr>
              <a:t>Wings = 2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4257350" y="666909"/>
            <a:ext cx="14127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C107"/>
                </a:solidFill>
              </a:rPr>
              <a:t>Method: Eat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Constructor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311700" y="1152468"/>
            <a:ext cx="4263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Special method used to create an object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Constructor has the same name as the class it is in</a:t>
            </a:r>
          </a:p>
          <a:p>
            <a:pPr indent="-228600" lvl="0" marL="457200" rtl="0">
              <a:lnSpc>
                <a:spcPct val="138000"/>
              </a:lnSpc>
              <a:spcBef>
                <a:spcPts val="0"/>
              </a:spcBef>
              <a:buChar char="●"/>
            </a:pPr>
            <a:r>
              <a:rPr lang="en"/>
              <a:t>Often contains variables to initialize</a:t>
            </a:r>
          </a:p>
          <a:p>
            <a:pPr indent="-228600" lvl="0" marL="45720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har char="●"/>
            </a:pPr>
            <a:r>
              <a:rPr lang="en"/>
              <a:t>public Classname( parameters ) { initialize stuff 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4237" y="1429975"/>
            <a:ext cx="3057506" cy="2517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Overloading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Methods with the same name but different parameters</a:t>
            </a:r>
          </a:p>
        </p:txBody>
      </p:sp>
      <p:pic>
        <p:nvPicPr>
          <p:cNvPr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8525" y="1716804"/>
            <a:ext cx="3290212" cy="2852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Wut is that?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Programming Language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Converses with machines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Java is a high-level Object Oriented Programming (OOP) Language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Easily understood by humans then converted to binary for machine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Object Oriented → Define different “objects” in code and their “attributes”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Bird object → attribute: can fly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You need…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An Integrated Development Environment (IDE)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Eclipse is what we use for robotics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The JVM (Java Virtual Machine)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Download the latest JDK (Java Development Kit) from Oracle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https://wpilib.screenstepslive.com/s/4485/m/13503/l/599679-installing-eclipse-c-java#!prettyPhoto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do I become a programmer???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Ok… How do I make it do stuffs?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Java is a language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Similar to English, Spanish, and French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Has it’s own “rules” known as syntax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Basic Syntax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Sample Program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Data? Wat types?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Primitive Data Types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Integers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byte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short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int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long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Floating Point (Decimals)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float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double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Logic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boolean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Letters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char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do I use them in code?</a:t>
            </a:r>
          </a:p>
        </p:txBody>
      </p:sp>
      <p:pic>
        <p:nvPicPr>
          <p:cNvPr descr="Screen Shot 2015-10-03 at 12.09.31 PM.png"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0150" y="107900"/>
            <a:ext cx="3114325" cy="492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can I do with variables?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You can do common mathematical operations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Add (+)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Subtract (-)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Multiply (*)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Divide (/)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You can also use some unique operations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Modulus (%)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You can compare to boolean values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Equal to (==)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Not equal to (!=)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! → Not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30947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Constants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Values that do not change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final int MY_CONSTANT = 5;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Naming convention for Constants is all caps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n"/>
              <a:t>Practice program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Hello World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Make a calculator using Scanner class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