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73" d="100"/>
          <a:sy n="73" d="100"/>
        </p:scale>
        <p:origin x="14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6413-18F1-4893-88B2-0A18709E0B5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97402"/>
              </p:ext>
            </p:extLst>
          </p:nvPr>
        </p:nvGraphicFramePr>
        <p:xfrm>
          <a:off x="198668" y="1594922"/>
          <a:ext cx="14638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IMPUTACIONES_PREVISION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SP</a:t>
                      </a:r>
                    </a:p>
                    <a:p>
                      <a:r>
                        <a:rPr lang="es-ES" sz="800" dirty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PROYECTO_INVERSION</a:t>
                      </a:r>
                    </a:p>
                    <a:p>
                      <a:r>
                        <a:rPr lang="es-ES" sz="800" dirty="0"/>
                        <a:t>IMPORTE_PREV</a:t>
                      </a:r>
                    </a:p>
                    <a:p>
                      <a:r>
                        <a:rPr lang="es-ES" sz="800" dirty="0"/>
                        <a:t>IMPORTE_LIC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31863"/>
              </p:ext>
            </p:extLst>
          </p:nvPr>
        </p:nvGraphicFramePr>
        <p:xfrm>
          <a:off x="2183650" y="744225"/>
          <a:ext cx="1463824" cy="299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s-ES" sz="800" i="1" dirty="0"/>
                        <a:t>PREVISIONES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51">
                <a:tc>
                  <a:txBody>
                    <a:bodyPr/>
                    <a:lstStyle/>
                    <a:p>
                      <a:r>
                        <a:rPr lang="es-ES" sz="800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134">
                <a:tc>
                  <a:txBody>
                    <a:bodyPr/>
                    <a:lstStyle/>
                    <a:p>
                      <a:r>
                        <a:rPr lang="es-ES" sz="800" dirty="0"/>
                        <a:t>ALIAS_UNIDAD_PROPONENTE</a:t>
                      </a:r>
                    </a:p>
                    <a:p>
                      <a:r>
                        <a:rPr lang="es-ES" sz="800" dirty="0"/>
                        <a:t>ESTADO_PREVISION</a:t>
                      </a:r>
                    </a:p>
                    <a:p>
                      <a:r>
                        <a:rPr lang="es-ES" sz="800" dirty="0" err="1"/>
                        <a:t>PTE_APROBACIÓN</a:t>
                      </a:r>
                      <a:r>
                        <a:rPr lang="es-ES" sz="800"/>
                        <a:t> 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APROBADO</a:t>
                      </a:r>
                    </a:p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ID_JP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ALIAS_FUNCION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PRIORIDAD</a:t>
                      </a:r>
                    </a:p>
                    <a:p>
                      <a:r>
                        <a:rPr lang="es-ES" sz="800" dirty="0"/>
                        <a:t>RESUMEN</a:t>
                      </a:r>
                    </a:p>
                    <a:p>
                      <a:r>
                        <a:rPr lang="es-ES" sz="800" dirty="0"/>
                        <a:t>INICIO_PREVISTO</a:t>
                      </a:r>
                    </a:p>
                    <a:p>
                      <a:r>
                        <a:rPr lang="es-ES" sz="800" dirty="0"/>
                        <a:t>FIN_PREVISTO</a:t>
                      </a:r>
                    </a:p>
                    <a:p>
                      <a:r>
                        <a:rPr lang="es-ES" sz="800" dirty="0"/>
                        <a:t>TIPO_CONTRATACION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PRORROGA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RECURRENTE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SP_SUBSECUENTE</a:t>
                      </a:r>
                      <a:endParaRPr lang="es-ES" sz="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TIPO_TRAMITACION</a:t>
                      </a:r>
                      <a:endParaRPr lang="es-ES" sz="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COMENTARIOS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14107"/>
              </p:ext>
            </p:extLst>
          </p:nvPr>
        </p:nvGraphicFramePr>
        <p:xfrm>
          <a:off x="3972272" y="1004873"/>
          <a:ext cx="146382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s-ES" sz="800" i="1" dirty="0"/>
                        <a:t>EXPEDIENTES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s-ES" sz="800" dirty="0"/>
                        <a:t>SP</a:t>
                      </a:r>
                    </a:p>
                    <a:p>
                      <a:r>
                        <a:rPr lang="es-ES" sz="800" dirty="0"/>
                        <a:t>UA_PADRE</a:t>
                      </a:r>
                    </a:p>
                    <a:p>
                      <a:r>
                        <a:rPr lang="es-ES" sz="800" dirty="0"/>
                        <a:t>NUM_LOTE_PADRE</a:t>
                      </a:r>
                    </a:p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/>
                        <a:t>PROC_CONTRATACION</a:t>
                      </a:r>
                    </a:p>
                    <a:p>
                      <a:r>
                        <a:rPr lang="es-ES" sz="800" dirty="0" err="1"/>
                        <a:t>RC_SOLICITADO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ORGANO_CONTRATACION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TIPO_EJERCICIOS_FUTUROS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INICIO_TRAMITACION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ID_JC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ID_DGRCC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ID_DTIC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ID_FINANCIERA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TIPO_TRAMITACION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/>
                        <a:t>CANCELADO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24137"/>
              </p:ext>
            </p:extLst>
          </p:nvPr>
        </p:nvGraphicFramePr>
        <p:xfrm>
          <a:off x="5652120" y="1868969"/>
          <a:ext cx="13324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/>
                        <a:t>LOTES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/>
                        <a:t>NUM_LOTE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ID_JP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ID_TRAMITADOR</a:t>
                      </a:r>
                    </a:p>
                    <a:p>
                      <a:r>
                        <a:rPr lang="es-ES" sz="800" dirty="0"/>
                        <a:t>INICIO_LOTE</a:t>
                      </a:r>
                    </a:p>
                    <a:p>
                      <a:r>
                        <a:rPr lang="es-ES" sz="800" dirty="0"/>
                        <a:t>FIN_LOTE</a:t>
                      </a:r>
                    </a:p>
                    <a:p>
                      <a:r>
                        <a:rPr lang="es-ES" sz="800" dirty="0"/>
                        <a:t>FIN_EJECUCION</a:t>
                      </a:r>
                    </a:p>
                    <a:p>
                      <a:r>
                        <a:rPr lang="es-ES" sz="800" dirty="0"/>
                        <a:t>ADJUDICADO</a:t>
                      </a:r>
                    </a:p>
                    <a:p>
                      <a:r>
                        <a:rPr lang="es-ES" sz="800" dirty="0" err="1"/>
                        <a:t>ID_PROVEEDOR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FECHA_PUB_FORM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IND_IGAE</a:t>
                      </a:r>
                    </a:p>
                    <a:p>
                      <a:r>
                        <a:rPr lang="es-ES" sz="800" dirty="0" err="1"/>
                        <a:t>PLAN_PAGOS_COMUNIC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67123"/>
              </p:ext>
            </p:extLst>
          </p:nvPr>
        </p:nvGraphicFramePr>
        <p:xfrm>
          <a:off x="7569910" y="1125551"/>
          <a:ext cx="134899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EXPEDIENTE_GASTO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EXPEDIENTE_GASTO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 err="1"/>
                        <a:t>NUM_LOTE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EXP_GASTO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14461"/>
              </p:ext>
            </p:extLst>
          </p:nvPr>
        </p:nvGraphicFramePr>
        <p:xfrm>
          <a:off x="7503307" y="4118327"/>
          <a:ext cx="1317165" cy="223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505">
                <a:tc>
                  <a:txBody>
                    <a:bodyPr/>
                    <a:lstStyle/>
                    <a:p>
                      <a:r>
                        <a:rPr lang="es-ES" sz="800" dirty="0"/>
                        <a:t>FACTURAS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 err="1"/>
                        <a:t>NUM_LOTE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  <a:p>
                      <a:r>
                        <a:rPr lang="es-ES" sz="800" dirty="0"/>
                        <a:t>PERIODO</a:t>
                      </a:r>
                    </a:p>
                    <a:p>
                      <a:r>
                        <a:rPr lang="es-ES" sz="800" dirty="0" err="1"/>
                        <a:t>NUM_FACTURA_EXTERNO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FECHA_FACTURA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FECHA_CERT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FECHA_PAGO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FECHA_DEV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PAGADOR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05403"/>
              </p:ext>
            </p:extLst>
          </p:nvPr>
        </p:nvGraphicFramePr>
        <p:xfrm>
          <a:off x="6416471" y="4023837"/>
          <a:ext cx="108012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OFERTAS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/>
                        <a:t>NUM_LOTE</a:t>
                      </a:r>
                    </a:p>
                    <a:p>
                      <a:r>
                        <a:rPr lang="es-ES" sz="800" dirty="0"/>
                        <a:t>ID_OFERTANTE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IMPORTE</a:t>
                      </a:r>
                    </a:p>
                    <a:p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51676"/>
              </p:ext>
            </p:extLst>
          </p:nvPr>
        </p:nvGraphicFramePr>
        <p:xfrm>
          <a:off x="3923928" y="4314800"/>
          <a:ext cx="15121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EVENTOS_CONTRATACION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 err="1"/>
                        <a:t>TIPO_EVENTO_CONTRATACION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FECHA_INICIO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FECHA_ESPERADA_FIN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FECHA_FIN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77972"/>
              </p:ext>
            </p:extLst>
          </p:nvPr>
        </p:nvGraphicFramePr>
        <p:xfrm>
          <a:off x="449796" y="3119828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dirty="0" err="1"/>
                        <a:t>DISTRIBUCION_PREVISION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SP</a:t>
                      </a:r>
                    </a:p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PORCENTAJE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23 Conector angular"/>
          <p:cNvCxnSpPr>
            <a:stCxn id="19" idx="2"/>
            <a:endCxn id="3" idx="2"/>
          </p:cNvCxnSpPr>
          <p:nvPr/>
        </p:nvCxnSpPr>
        <p:spPr>
          <a:xfrm rot="5400000" flipH="1" flipV="1">
            <a:off x="1978240" y="2944506"/>
            <a:ext cx="140790" cy="1733854"/>
          </a:xfrm>
          <a:prstGeom prst="bentConnector3">
            <a:avLst>
              <a:gd name="adj1" fmla="val -1623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" idx="3"/>
            <a:endCxn id="3" idx="1"/>
          </p:cNvCxnSpPr>
          <p:nvPr/>
        </p:nvCxnSpPr>
        <p:spPr>
          <a:xfrm flipV="1">
            <a:off x="1662492" y="2242631"/>
            <a:ext cx="521158" cy="9905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3"/>
            <a:endCxn id="4" idx="1"/>
          </p:cNvCxnSpPr>
          <p:nvPr/>
        </p:nvCxnSpPr>
        <p:spPr>
          <a:xfrm>
            <a:off x="3647474" y="2242631"/>
            <a:ext cx="324798" cy="11860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3" idx="0"/>
            <a:endCxn id="4" idx="2"/>
          </p:cNvCxnSpPr>
          <p:nvPr/>
        </p:nvCxnSpPr>
        <p:spPr>
          <a:xfrm rot="5400000" flipH="1" flipV="1">
            <a:off x="4393495" y="4004111"/>
            <a:ext cx="597207" cy="241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cxnSpLocks/>
            <a:stCxn id="5" idx="3"/>
            <a:endCxn id="7" idx="1"/>
          </p:cNvCxnSpPr>
          <p:nvPr/>
        </p:nvCxnSpPr>
        <p:spPr>
          <a:xfrm flipV="1">
            <a:off x="6984522" y="1567511"/>
            <a:ext cx="585388" cy="135301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cxnSpLocks/>
            <a:stCxn id="12" idx="1"/>
            <a:endCxn id="5" idx="2"/>
          </p:cNvCxnSpPr>
          <p:nvPr/>
        </p:nvCxnSpPr>
        <p:spPr>
          <a:xfrm rot="10800000">
            <a:off x="6318321" y="3972089"/>
            <a:ext cx="98150" cy="6156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" idx="3"/>
            <a:endCxn id="5" idx="1"/>
          </p:cNvCxnSpPr>
          <p:nvPr/>
        </p:nvCxnSpPr>
        <p:spPr>
          <a:xfrm>
            <a:off x="5436096" y="2361233"/>
            <a:ext cx="216024" cy="5592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cxnSpLocks/>
            <a:stCxn id="9" idx="0"/>
            <a:endCxn id="47" idx="2"/>
          </p:cNvCxnSpPr>
          <p:nvPr/>
        </p:nvCxnSpPr>
        <p:spPr>
          <a:xfrm rot="5400000" flipH="1" flipV="1">
            <a:off x="8056801" y="3930721"/>
            <a:ext cx="292695" cy="8251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98187"/>
              </p:ext>
            </p:extLst>
          </p:nvPr>
        </p:nvGraphicFramePr>
        <p:xfrm>
          <a:off x="5724128" y="604307"/>
          <a:ext cx="108012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DOCUMENTOS_CONTRATACION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 err="1"/>
                        <a:t>TIPO_DOCUMENTO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/>
                        <a:t>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48 Conector angular"/>
          <p:cNvCxnSpPr>
            <a:stCxn id="4" idx="0"/>
            <a:endCxn id="48" idx="1"/>
          </p:cNvCxnSpPr>
          <p:nvPr/>
        </p:nvCxnSpPr>
        <p:spPr>
          <a:xfrm rot="16200000" flipH="1">
            <a:off x="5132499" y="576558"/>
            <a:ext cx="163314" cy="1019944"/>
          </a:xfrm>
          <a:prstGeom prst="bentConnector4">
            <a:avLst>
              <a:gd name="adj1" fmla="val -139976"/>
              <a:gd name="adj2" fmla="val 858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89545"/>
              </p:ext>
            </p:extLst>
          </p:nvPr>
        </p:nvGraphicFramePr>
        <p:xfrm>
          <a:off x="548488" y="4636124"/>
          <a:ext cx="1368152" cy="102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/>
                        <a:t>DOCUMENTOS_FACTURA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00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ID_FACTURA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TIPO_DOCUMENTO_FAC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6" name="55 Conector angular"/>
          <p:cNvCxnSpPr>
            <a:cxnSpLocks/>
            <a:stCxn id="9" idx="2"/>
            <a:endCxn id="55" idx="2"/>
          </p:cNvCxnSpPr>
          <p:nvPr/>
        </p:nvCxnSpPr>
        <p:spPr>
          <a:xfrm rot="5400000" flipH="1">
            <a:off x="4352623" y="2544246"/>
            <a:ext cx="689208" cy="6929325"/>
          </a:xfrm>
          <a:prstGeom prst="bentConnector3">
            <a:avLst>
              <a:gd name="adj1" fmla="val -331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ABF96F-D80D-4391-85D2-883FE28F91A0}"/>
              </a:ext>
            </a:extLst>
          </p:cNvPr>
          <p:cNvSpPr txBox="1"/>
          <p:nvPr/>
        </p:nvSpPr>
        <p:spPr>
          <a:xfrm>
            <a:off x="1646511" y="20996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1547664" y="38610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4BD3DB6-0773-492F-8371-E4DBF04AB502}"/>
              </a:ext>
            </a:extLst>
          </p:cNvPr>
          <p:cNvSpPr txBox="1"/>
          <p:nvPr/>
        </p:nvSpPr>
        <p:spPr>
          <a:xfrm>
            <a:off x="3647474" y="20621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19322CE-E44B-4D1D-8E0E-B3B87AE651CB}"/>
              </a:ext>
            </a:extLst>
          </p:cNvPr>
          <p:cNvSpPr txBox="1"/>
          <p:nvPr/>
        </p:nvSpPr>
        <p:spPr>
          <a:xfrm>
            <a:off x="4731559" y="400506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5049270" y="78377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5F53D7F-2119-4913-AA53-D870B574148E}"/>
              </a:ext>
            </a:extLst>
          </p:cNvPr>
          <p:cNvSpPr txBox="1"/>
          <p:nvPr/>
        </p:nvSpPr>
        <p:spPr>
          <a:xfrm>
            <a:off x="5400146" y="187941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6D70908-F77F-48B9-9026-68A9D9B4D50E}"/>
              </a:ext>
            </a:extLst>
          </p:cNvPr>
          <p:cNvSpPr txBox="1"/>
          <p:nvPr/>
        </p:nvSpPr>
        <p:spPr>
          <a:xfrm>
            <a:off x="7020272" y="22290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53AD79F-CA2B-4809-8F9C-D46F075A8F66}"/>
              </a:ext>
            </a:extLst>
          </p:cNvPr>
          <p:cNvSpPr txBox="1"/>
          <p:nvPr/>
        </p:nvSpPr>
        <p:spPr>
          <a:xfrm>
            <a:off x="7739844" y="34693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5180711-4B86-4B2F-956C-8DDD8710CE54}"/>
              </a:ext>
            </a:extLst>
          </p:cNvPr>
          <p:cNvSpPr txBox="1"/>
          <p:nvPr/>
        </p:nvSpPr>
        <p:spPr>
          <a:xfrm>
            <a:off x="5975066" y="417218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7B2DB04-F793-460A-B7CB-1510DCB68D1D}"/>
              </a:ext>
            </a:extLst>
          </p:cNvPr>
          <p:cNvSpPr txBox="1"/>
          <p:nvPr/>
        </p:nvSpPr>
        <p:spPr>
          <a:xfrm>
            <a:off x="4225520" y="659735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6" name="18 Tabla">
            <a:extLst>
              <a:ext uri="{FF2B5EF4-FFF2-40B4-BE49-F238E27FC236}">
                <a16:creationId xmlns:a16="http://schemas.microsoft.com/office/drawing/2014/main" id="{05566C85-30C2-4CE1-8CE7-EDB88250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24106"/>
              </p:ext>
            </p:extLst>
          </p:nvPr>
        </p:nvGraphicFramePr>
        <p:xfrm>
          <a:off x="7046550" y="116632"/>
          <a:ext cx="192058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r>
                        <a:rPr lang="es-ES" sz="800" i="1" dirty="0"/>
                        <a:t>DISTRIBUCIONES_IMPUTACIONES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61">
                <a:tc>
                  <a:txBody>
                    <a:bodyPr/>
                    <a:lstStyle/>
                    <a:p>
                      <a:r>
                        <a:rPr lang="es-ES" sz="800" dirty="0"/>
                        <a:t>UA</a:t>
                      </a:r>
                    </a:p>
                    <a:p>
                      <a:r>
                        <a:rPr lang="es-ES" sz="800" dirty="0"/>
                        <a:t>NUM_LOTE</a:t>
                      </a:r>
                    </a:p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r>
                        <a:rPr lang="es-ES" sz="800" dirty="0"/>
                        <a:t>PORCENTAJE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23 Conector angular">
            <a:extLst>
              <a:ext uri="{FF2B5EF4-FFF2-40B4-BE49-F238E27FC236}">
                <a16:creationId xmlns:a16="http://schemas.microsoft.com/office/drawing/2014/main" id="{651FD637-AEF2-4614-B81D-AA28E6099CB3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6960350" y="558591"/>
            <a:ext cx="86200" cy="11768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6938977" y="118856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24708"/>
              </p:ext>
            </p:extLst>
          </p:nvPr>
        </p:nvGraphicFramePr>
        <p:xfrm>
          <a:off x="2159479" y="4725144"/>
          <a:ext cx="151216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PROYECTOS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68 Conector angular"/>
          <p:cNvCxnSpPr>
            <a:stCxn id="60" idx="0"/>
            <a:endCxn id="3" idx="2"/>
          </p:cNvCxnSpPr>
          <p:nvPr/>
        </p:nvCxnSpPr>
        <p:spPr>
          <a:xfrm rot="16200000" flipV="1">
            <a:off x="2423510" y="4233090"/>
            <a:ext cx="984106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38">
            <a:extLst>
              <a:ext uri="{FF2B5EF4-FFF2-40B4-BE49-F238E27FC236}">
                <a16:creationId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2915562" y="436510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771800" y="1166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TABLAS PREVISIONES / EXPEDIENTES</a:t>
            </a:r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99509"/>
              </p:ext>
            </p:extLst>
          </p:nvPr>
        </p:nvGraphicFramePr>
        <p:xfrm>
          <a:off x="7596336" y="2204864"/>
          <a:ext cx="1296144" cy="162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/>
                        <a:t>IMPUTACIONES_LOTE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8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NUM_IMPUTACION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45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NUM_EXP_GASTO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IMPORTE_ADJ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IMPORTE_LIC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58 Conector angular"/>
          <p:cNvCxnSpPr>
            <a:cxnSpLocks/>
            <a:stCxn id="47" idx="0"/>
            <a:endCxn id="7" idx="2"/>
          </p:cNvCxnSpPr>
          <p:nvPr/>
        </p:nvCxnSpPr>
        <p:spPr>
          <a:xfrm rot="5400000" flipH="1" flipV="1">
            <a:off x="8146712" y="2107168"/>
            <a:ext cx="195393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7">
            <a:extLst>
              <a:ext uri="{FF2B5EF4-FFF2-40B4-BE49-F238E27FC236}">
                <a16:creationId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20307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62" name="CuadroTexto 67">
            <a:extLst>
              <a:ext uri="{FF2B5EF4-FFF2-40B4-BE49-F238E27FC236}">
                <a16:creationId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390288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5" name="12 Tabla">
            <a:extLst>
              <a:ext uri="{FF2B5EF4-FFF2-40B4-BE49-F238E27FC236}">
                <a16:creationId xmlns:a16="http://schemas.microsoft.com/office/drawing/2014/main" id="{13417028-7844-41EF-8DFA-1FF37D6B4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83241"/>
              </p:ext>
            </p:extLst>
          </p:nvPr>
        </p:nvGraphicFramePr>
        <p:xfrm>
          <a:off x="5508104" y="5319277"/>
          <a:ext cx="154540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EVENTOS_FACTURACION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ID_FACTURA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TIPO_EVENTO_FACTURACION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FECHA_INICIO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FECHA_ESPERADA_FIN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FECHA_FIN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1" name="31 Conector angular">
            <a:extLst>
              <a:ext uri="{FF2B5EF4-FFF2-40B4-BE49-F238E27FC236}">
                <a16:creationId xmlns:a16="http://schemas.microsoft.com/office/drawing/2014/main" id="{A08AE6F0-AC71-4D3B-922D-D7822AA96538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053508" y="5376067"/>
            <a:ext cx="443085" cy="6899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58F9596-906C-48F5-A30E-EEE7A0E1E23C}"/>
              </a:ext>
            </a:extLst>
          </p:cNvPr>
          <p:cNvSpPr txBox="1"/>
          <p:nvPr/>
        </p:nvSpPr>
        <p:spPr>
          <a:xfrm>
            <a:off x="7085713" y="585059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76" name="12 Tabla">
            <a:extLst>
              <a:ext uri="{FF2B5EF4-FFF2-40B4-BE49-F238E27FC236}">
                <a16:creationId xmlns:a16="http://schemas.microsoft.com/office/drawing/2014/main" id="{464A2B06-566C-48B2-8738-CEE6B002B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56330"/>
              </p:ext>
            </p:extLst>
          </p:nvPr>
        </p:nvGraphicFramePr>
        <p:xfrm>
          <a:off x="187693" y="21197"/>
          <a:ext cx="15052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EVENTOS_PLANIFICACION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SP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TIPO_EVENTO_PLANIFICACION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FECHA_INICIO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FECHA_ESPERADA_FIN</a:t>
                      </a:r>
                      <a:endParaRPr lang="es-E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FECHA_FIN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7" name="26 Conector angular">
            <a:extLst>
              <a:ext uri="{FF2B5EF4-FFF2-40B4-BE49-F238E27FC236}">
                <a16:creationId xmlns:a16="http://schemas.microsoft.com/office/drawing/2014/main" id="{2736793C-1DA5-490B-A7C4-701AC2FAC466}"/>
              </a:ext>
            </a:extLst>
          </p:cNvPr>
          <p:cNvCxnSpPr>
            <a:cxnSpLocks/>
            <a:stCxn id="76" idx="3"/>
            <a:endCxn id="3" idx="1"/>
          </p:cNvCxnSpPr>
          <p:nvPr/>
        </p:nvCxnSpPr>
        <p:spPr>
          <a:xfrm>
            <a:off x="1692961" y="767957"/>
            <a:ext cx="490689" cy="14746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C930BE9-AEED-4299-9C77-130F7C56EB98}"/>
              </a:ext>
            </a:extLst>
          </p:cNvPr>
          <p:cNvSpPr txBox="1"/>
          <p:nvPr/>
        </p:nvSpPr>
        <p:spPr>
          <a:xfrm>
            <a:off x="1881248" y="122532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95" name="54 Tabla">
            <a:extLst>
              <a:ext uri="{FF2B5EF4-FFF2-40B4-BE49-F238E27FC236}">
                <a16:creationId xmlns:a16="http://schemas.microsoft.com/office/drawing/2014/main" id="{6769DC7C-1675-4652-A33A-DCFCEB99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81284"/>
              </p:ext>
            </p:extLst>
          </p:nvPr>
        </p:nvGraphicFramePr>
        <p:xfrm>
          <a:off x="2240928" y="5609242"/>
          <a:ext cx="1368152" cy="102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dirty="0" err="1"/>
                        <a:t>LINEAS_FACTURA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00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NUM_LINEA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err="1"/>
                        <a:t>NUM_FACTURA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NUM_EXP_GASTO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IMPORTE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" name="55 Conector angular">
            <a:extLst>
              <a:ext uri="{FF2B5EF4-FFF2-40B4-BE49-F238E27FC236}">
                <a16:creationId xmlns:a16="http://schemas.microsoft.com/office/drawing/2014/main" id="{A8D03695-92CC-4510-98EC-A0F740FA6A77}"/>
              </a:ext>
            </a:extLst>
          </p:cNvPr>
          <p:cNvCxnSpPr>
            <a:cxnSpLocks/>
            <a:stCxn id="9" idx="2"/>
            <a:endCxn id="95" idx="2"/>
          </p:cNvCxnSpPr>
          <p:nvPr/>
        </p:nvCxnSpPr>
        <p:spPr>
          <a:xfrm rot="5400000">
            <a:off x="5401492" y="3877025"/>
            <a:ext cx="283910" cy="5236885"/>
          </a:xfrm>
          <a:prstGeom prst="bentConnector3">
            <a:avLst>
              <a:gd name="adj1" fmla="val 18051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2945591-232F-41FD-81DC-19E4FCCBE424}"/>
              </a:ext>
            </a:extLst>
          </p:cNvPr>
          <p:cNvSpPr txBox="1"/>
          <p:nvPr/>
        </p:nvSpPr>
        <p:spPr>
          <a:xfrm>
            <a:off x="4880928" y="672877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82" name="18 Tabla">
            <a:extLst>
              <a:ext uri="{FF2B5EF4-FFF2-40B4-BE49-F238E27FC236}">
                <a16:creationId xmlns:a16="http://schemas.microsoft.com/office/drawing/2014/main" id="{FDEB08DD-F76C-4D92-A355-98B4FA29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02952"/>
              </p:ext>
            </p:extLst>
          </p:nvPr>
        </p:nvGraphicFramePr>
        <p:xfrm>
          <a:off x="449796" y="4077072"/>
          <a:ext cx="153713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dirty="0" err="1"/>
                        <a:t>ATRIBUTOS_PREVISION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TIPO_ATRIBUTO_PREVISION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VALOR</a:t>
                      </a:r>
                    </a:p>
                    <a:p>
                      <a:r>
                        <a:rPr lang="es-ES" sz="800" dirty="0" err="1"/>
                        <a:t>SP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" name="23 Conector angular">
            <a:extLst>
              <a:ext uri="{FF2B5EF4-FFF2-40B4-BE49-F238E27FC236}">
                <a16:creationId xmlns:a16="http://schemas.microsoft.com/office/drawing/2014/main" id="{B0AEAD79-0E28-4461-8325-27ED43A15B90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 flipV="1">
            <a:off x="1986934" y="3741038"/>
            <a:ext cx="928628" cy="77799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4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78089"/>
              </p:ext>
            </p:extLst>
          </p:nvPr>
        </p:nvGraphicFramePr>
        <p:xfrm>
          <a:off x="7590420" y="3438921"/>
          <a:ext cx="144607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GENERADORES_INGRESO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ID_GENERADOR_INGRESO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  <a:p>
                      <a:r>
                        <a:rPr lang="es-ES" sz="800" dirty="0"/>
                        <a:t>ORGANISMO</a:t>
                      </a:r>
                    </a:p>
                    <a:p>
                      <a:r>
                        <a:rPr lang="es-ES" sz="800" dirty="0" err="1"/>
                        <a:t>FECHA_FIRMA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FECHA_INICIO</a:t>
                      </a:r>
                    </a:p>
                    <a:p>
                      <a:r>
                        <a:rPr lang="es-ES" sz="800" dirty="0"/>
                        <a:t>FECHA_FIN</a:t>
                      </a:r>
                    </a:p>
                    <a:p>
                      <a:r>
                        <a:rPr lang="es-ES" sz="800" dirty="0"/>
                        <a:t>FECHA_FIN_PRORROGA</a:t>
                      </a:r>
                    </a:p>
                    <a:p>
                      <a:r>
                        <a:rPr lang="es-ES" sz="800" dirty="0"/>
                        <a:t>CONDICIONES_PRORROGA</a:t>
                      </a:r>
                    </a:p>
                    <a:p>
                      <a:r>
                        <a:rPr lang="es-ES" sz="800" dirty="0"/>
                        <a:t>TIPO_LEGAL</a:t>
                      </a:r>
                    </a:p>
                    <a:p>
                      <a:r>
                        <a:rPr lang="es-ES" sz="800" dirty="0" err="1"/>
                        <a:t>EMAIL_ESPECIFICO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/>
                        <a:t>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9793"/>
              </p:ext>
            </p:extLst>
          </p:nvPr>
        </p:nvGraphicFramePr>
        <p:xfrm>
          <a:off x="3743308" y="2852936"/>
          <a:ext cx="16207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MODIFICACIONES_PRESUPUESTO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ID_MODIFICACION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SECCION</a:t>
                      </a:r>
                    </a:p>
                    <a:p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ACTIVO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TIPO_MODIFICACION_PRESUP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FECHA_ENVIO</a:t>
                      </a:r>
                    </a:p>
                    <a:p>
                      <a:r>
                        <a:rPr lang="es-ES" sz="800" dirty="0" err="1"/>
                        <a:t>OF_PRESUPUESTARIA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IMPORTE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1619"/>
              </p:ext>
            </p:extLst>
          </p:nvPr>
        </p:nvGraphicFramePr>
        <p:xfrm>
          <a:off x="5900140" y="3140968"/>
          <a:ext cx="15282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INGRESOS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ID_INGRESO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IMPORTE</a:t>
                      </a:r>
                    </a:p>
                    <a:p>
                      <a:r>
                        <a:rPr lang="es-ES" sz="800" dirty="0"/>
                        <a:t>FECHA_INICIO_LIQUIDACION</a:t>
                      </a:r>
                    </a:p>
                    <a:p>
                      <a:r>
                        <a:rPr lang="es-ES" sz="800" dirty="0"/>
                        <a:t>FECHA_FIN_LIQUIDACIÓN</a:t>
                      </a:r>
                    </a:p>
                    <a:p>
                      <a:r>
                        <a:rPr lang="es-ES" sz="800" dirty="0"/>
                        <a:t>DESCRIPCION</a:t>
                      </a:r>
                    </a:p>
                    <a:p>
                      <a:r>
                        <a:rPr lang="es-ES" sz="800" dirty="0"/>
                        <a:t>DOCUMENTO</a:t>
                      </a:r>
                    </a:p>
                    <a:p>
                      <a:r>
                        <a:rPr lang="es-ES" sz="800" dirty="0"/>
                        <a:t>FECHA_ENVIO</a:t>
                      </a:r>
                    </a:p>
                    <a:p>
                      <a:r>
                        <a:rPr lang="es-ES" sz="800" dirty="0"/>
                        <a:t>NUM_JUSTIFICANTE</a:t>
                      </a:r>
                    </a:p>
                    <a:p>
                      <a:r>
                        <a:rPr lang="es-ES" sz="800" dirty="0"/>
                        <a:t>TIPO</a:t>
                      </a:r>
                    </a:p>
                    <a:p>
                      <a:r>
                        <a:rPr lang="es-ES" sz="800" dirty="0"/>
                        <a:t>ESTADO</a:t>
                      </a:r>
                    </a:p>
                    <a:p>
                      <a:r>
                        <a:rPr lang="es-ES" sz="800" dirty="0"/>
                        <a:t>NUM_TESORO</a:t>
                      </a:r>
                    </a:p>
                    <a:p>
                      <a:r>
                        <a:rPr lang="es-ES" sz="800" dirty="0"/>
                        <a:t>ID_MODIFICACIÓN</a:t>
                      </a:r>
                    </a:p>
                    <a:p>
                      <a:r>
                        <a:rPr lang="es-ES" sz="800" dirty="0"/>
                        <a:t>ID_GENERADOR_ING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" name="43 Conector angular"/>
          <p:cNvCxnSpPr>
            <a:cxnSpLocks/>
            <a:stCxn id="16" idx="3"/>
            <a:endCxn id="14" idx="1"/>
          </p:cNvCxnSpPr>
          <p:nvPr/>
        </p:nvCxnSpPr>
        <p:spPr>
          <a:xfrm>
            <a:off x="7428402" y="4192528"/>
            <a:ext cx="162018" cy="1760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cxnSpLocks/>
            <a:endCxn id="15" idx="3"/>
          </p:cNvCxnSpPr>
          <p:nvPr/>
        </p:nvCxnSpPr>
        <p:spPr>
          <a:xfrm rot="10800000">
            <a:off x="5364088" y="3904496"/>
            <a:ext cx="536052" cy="34899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262506" y="3247248"/>
            <a:ext cx="342145" cy="3759760"/>
          </a:xfrm>
          <a:prstGeom prst="bentConnector3">
            <a:avLst>
              <a:gd name="adj1" fmla="val 16681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807903" y="515719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/>
              <a:t>0…*</a:t>
            </a:r>
            <a:endParaRPr lang="es-ES" sz="800" dirty="0"/>
          </a:p>
        </p:txBody>
      </p:sp>
      <p:sp>
        <p:nvSpPr>
          <p:cNvPr id="61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5467584" y="364805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62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7296218" y="439593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9186"/>
              </p:ext>
            </p:extLst>
          </p:nvPr>
        </p:nvGraphicFramePr>
        <p:xfrm>
          <a:off x="3739744" y="1340768"/>
          <a:ext cx="1840368" cy="101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156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DOCUMENTOS_MODIFICACIONES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s-ES" sz="800" dirty="0"/>
                        <a:t>ID_MODIFICACION</a:t>
                      </a:r>
                    </a:p>
                    <a:p>
                      <a:r>
                        <a:rPr lang="es-ES" sz="800" dirty="0"/>
                        <a:t>NUM_DOCUMENTO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r>
                        <a:rPr lang="es-ES" sz="800" dirty="0"/>
                        <a:t>TIPO_DOC_ENVIO</a:t>
                      </a:r>
                    </a:p>
                    <a:p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63 Conector angular"/>
          <p:cNvCxnSpPr>
            <a:cxnSpLocks/>
            <a:stCxn id="63" idx="2"/>
            <a:endCxn id="15" idx="0"/>
          </p:cNvCxnSpPr>
          <p:nvPr/>
        </p:nvCxnSpPr>
        <p:spPr>
          <a:xfrm rot="5400000">
            <a:off x="4358047" y="2551055"/>
            <a:ext cx="497532" cy="106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355468" y="242088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55408"/>
              </p:ext>
            </p:extLst>
          </p:nvPr>
        </p:nvGraphicFramePr>
        <p:xfrm>
          <a:off x="341530" y="1484784"/>
          <a:ext cx="14041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GENERADORES_PAGO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ID_GENERADOR_PAGO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  <a:p>
                      <a:r>
                        <a:rPr lang="es-ES" sz="800" dirty="0"/>
                        <a:t>ORGANISMO_RECEPTOR</a:t>
                      </a:r>
                    </a:p>
                    <a:p>
                      <a:r>
                        <a:rPr lang="es-ES" sz="800" dirty="0"/>
                        <a:t>FECHA_FIRMA</a:t>
                      </a:r>
                    </a:p>
                    <a:p>
                      <a:r>
                        <a:rPr lang="es-ES" sz="800" dirty="0"/>
                        <a:t>FECHA_INICIO</a:t>
                      </a:r>
                    </a:p>
                    <a:p>
                      <a:r>
                        <a:rPr lang="es-ES" sz="800" dirty="0"/>
                        <a:t>FECHA_FIN</a:t>
                      </a:r>
                    </a:p>
                    <a:p>
                      <a:r>
                        <a:rPr lang="es-ES" sz="800" dirty="0"/>
                        <a:t>FECHA_FIN_PRORROGA</a:t>
                      </a:r>
                    </a:p>
                    <a:p>
                      <a:r>
                        <a:rPr lang="es-ES" sz="800" dirty="0"/>
                        <a:t>CONDICIONES_PRORROGA</a:t>
                      </a:r>
                    </a:p>
                    <a:p>
                      <a:r>
                        <a:rPr lang="es-ES" sz="800" dirty="0"/>
                        <a:t>TIPO_LEGAL</a:t>
                      </a:r>
                    </a:p>
                    <a:p>
                      <a:r>
                        <a:rPr lang="es-ES" sz="800" dirty="0"/>
                        <a:t>EMAIL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  <a:p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98"/>
              </p:ext>
            </p:extLst>
          </p:nvPr>
        </p:nvGraphicFramePr>
        <p:xfrm>
          <a:off x="1871953" y="3140968"/>
          <a:ext cx="15479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ID_PAGO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IMPORTE</a:t>
                      </a:r>
                    </a:p>
                    <a:p>
                      <a:r>
                        <a:rPr lang="es-ES" sz="800" dirty="0"/>
                        <a:t>FECHA_INICIO_LIQUIDACION</a:t>
                      </a:r>
                    </a:p>
                    <a:p>
                      <a:r>
                        <a:rPr lang="es-ES" sz="800" dirty="0"/>
                        <a:t>FECHA_FIN_LIQUIDACIÓN</a:t>
                      </a:r>
                    </a:p>
                    <a:p>
                      <a:r>
                        <a:rPr lang="es-ES" sz="800" dirty="0"/>
                        <a:t>DESCRIPCION</a:t>
                      </a:r>
                    </a:p>
                    <a:p>
                      <a:r>
                        <a:rPr lang="es-ES" sz="800" dirty="0"/>
                        <a:t>ID_MODIFICACIÓN</a:t>
                      </a:r>
                    </a:p>
                    <a:p>
                      <a:r>
                        <a:rPr lang="es-ES" sz="800" dirty="0"/>
                        <a:t>ID_GENERADOR_ING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" name="69 Conector angular"/>
          <p:cNvCxnSpPr>
            <a:cxnSpLocks/>
            <a:stCxn id="69" idx="3"/>
            <a:endCxn id="15" idx="1"/>
          </p:cNvCxnSpPr>
          <p:nvPr/>
        </p:nvCxnSpPr>
        <p:spPr>
          <a:xfrm>
            <a:off x="3419872" y="3826768"/>
            <a:ext cx="323436" cy="777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3365312" y="358501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0…1</a:t>
            </a:r>
          </a:p>
        </p:txBody>
      </p:sp>
      <p:cxnSp>
        <p:nvCxnSpPr>
          <p:cNvPr id="72" name="71 Conector angular"/>
          <p:cNvCxnSpPr>
            <a:cxnSpLocks/>
            <a:stCxn id="60" idx="2"/>
            <a:endCxn id="69" idx="1"/>
          </p:cNvCxnSpPr>
          <p:nvPr/>
        </p:nvCxnSpPr>
        <p:spPr>
          <a:xfrm rot="16200000" flipH="1">
            <a:off x="1216428" y="3171243"/>
            <a:ext cx="482704" cy="8283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9">
            <a:extLst>
              <a:ext uri="{FF2B5EF4-FFF2-40B4-BE49-F238E27FC236}">
                <a16:creationId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1241502" y="39103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TABLAS INGRESOS / MODIFICACIONES PRESUPUESTARIAS / PRESUPUESTO</a:t>
            </a:r>
          </a:p>
        </p:txBody>
      </p:sp>
    </p:spTree>
    <p:extLst>
      <p:ext uri="{BB962C8B-B14F-4D97-AF65-F5344CB8AC3E}">
        <p14:creationId xmlns:p14="http://schemas.microsoft.com/office/powerpoint/2010/main" val="27558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4900"/>
              </p:ext>
            </p:extLst>
          </p:nvPr>
        </p:nvGraphicFramePr>
        <p:xfrm>
          <a:off x="1763688" y="1196752"/>
          <a:ext cx="1080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RESERVAS_CAJAFIJA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/>
                        <a:t>IMPORTE</a:t>
                      </a:r>
                    </a:p>
                    <a:p>
                      <a:r>
                        <a:rPr lang="es-ES" sz="800" dirty="0"/>
                        <a:t>UDSGAF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5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TABLAS CAJA FIJA</a:t>
            </a:r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1075"/>
              </p:ext>
            </p:extLst>
          </p:nvPr>
        </p:nvGraphicFramePr>
        <p:xfrm>
          <a:off x="3851920" y="1052737"/>
          <a:ext cx="1463824" cy="14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961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CAJAS_FIJA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961">
                <a:tc>
                  <a:txBody>
                    <a:bodyPr/>
                    <a:lstStyle/>
                    <a:p>
                      <a:r>
                        <a:rPr lang="es-ES" sz="800" dirty="0" err="1"/>
                        <a:t>CAJA_FIJA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679">
                <a:tc>
                  <a:txBody>
                    <a:bodyPr/>
                    <a:lstStyle/>
                    <a:p>
                      <a:r>
                        <a:rPr lang="es-ES" sz="800" dirty="0"/>
                        <a:t>SECCION</a:t>
                      </a:r>
                    </a:p>
                    <a:p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</a:p>
                    <a:p>
                      <a:r>
                        <a:rPr lang="es-ES" sz="800" dirty="0"/>
                        <a:t>CONCEPTO</a:t>
                      </a:r>
                    </a:p>
                    <a:p>
                      <a:r>
                        <a:rPr lang="es-ES" sz="800" dirty="0"/>
                        <a:t>ANO</a:t>
                      </a:r>
                    </a:p>
                    <a:p>
                      <a:r>
                        <a:rPr lang="es-ES" sz="800" dirty="0"/>
                        <a:t>DESCRIPCION</a:t>
                      </a:r>
                    </a:p>
                    <a:p>
                      <a:r>
                        <a:rPr lang="es-ES" sz="800" baseline="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09765"/>
              </p:ext>
            </p:extLst>
          </p:nvPr>
        </p:nvGraphicFramePr>
        <p:xfrm>
          <a:off x="6660232" y="1124744"/>
          <a:ext cx="1440160" cy="10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DOCUMENTOS_CAJA_FIJA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err="1"/>
                        <a:t>CAJA_FIJA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/>
                        <a:t>TIPO_DOCUMENTO</a:t>
                      </a:r>
                    </a:p>
                    <a:p>
                      <a:r>
                        <a:rPr lang="es-ES" sz="800" dirty="0"/>
                        <a:t>FICHERO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1" name="70 Conector angular"/>
          <p:cNvCxnSpPr>
            <a:cxnSpLocks/>
            <a:stCxn id="69" idx="3"/>
            <a:endCxn id="70" idx="1"/>
          </p:cNvCxnSpPr>
          <p:nvPr/>
        </p:nvCxnSpPr>
        <p:spPr>
          <a:xfrm flipV="1">
            <a:off x="5315744" y="1648038"/>
            <a:ext cx="1344488" cy="11289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44">
            <a:extLst>
              <a:ext uri="{FF2B5EF4-FFF2-40B4-BE49-F238E27FC236}">
                <a16:creationId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6084168" y="143259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cxnSp>
        <p:nvCxnSpPr>
          <p:cNvPr id="73" name="72 Conector angular"/>
          <p:cNvCxnSpPr>
            <a:stCxn id="10" idx="3"/>
          </p:cNvCxnSpPr>
          <p:nvPr/>
        </p:nvCxnSpPr>
        <p:spPr>
          <a:xfrm flipV="1">
            <a:off x="2843808" y="1648038"/>
            <a:ext cx="1056456" cy="234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44">
            <a:extLst>
              <a:ext uri="{FF2B5EF4-FFF2-40B4-BE49-F238E27FC236}">
                <a16:creationId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3372036" y="146298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043608" y="43651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MODELOS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83960"/>
              </p:ext>
            </p:extLst>
          </p:nvPr>
        </p:nvGraphicFramePr>
        <p:xfrm>
          <a:off x="6660232" y="5013176"/>
          <a:ext cx="1440160" cy="98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DOCUMENTOS_MODELO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ID_MODELO</a:t>
                      </a:r>
                    </a:p>
                    <a:p>
                      <a:r>
                        <a:rPr lang="es-ES" sz="800" dirty="0"/>
                        <a:t>NUM_VERSION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err="1"/>
                        <a:t>DOCUMENTACION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86647"/>
              </p:ext>
            </p:extLst>
          </p:nvPr>
        </p:nvGraphicFramePr>
        <p:xfrm>
          <a:off x="3900264" y="4827405"/>
          <a:ext cx="1463824" cy="107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s-ES" sz="800" dirty="0"/>
                        <a:t>MODELOS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45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 err="1"/>
                        <a:t>TIPO_MODELO</a:t>
                      </a:r>
                      <a:endParaRPr lang="es-ES" sz="800" dirty="0"/>
                    </a:p>
                    <a:p>
                      <a:r>
                        <a:rPr lang="es-ES" sz="800" baseline="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70 Conector angular">
            <a:extLst>
              <a:ext uri="{FF2B5EF4-FFF2-40B4-BE49-F238E27FC236}">
                <a16:creationId xmlns:a16="http://schemas.microsoft.com/office/drawing/2014/main" id="{E5CE44D1-A036-4EEE-A34A-BAD31F925FFF}"/>
              </a:ext>
            </a:extLst>
          </p:cNvPr>
          <p:cNvCxnSpPr>
            <a:cxnSpLocks/>
          </p:cNvCxnSpPr>
          <p:nvPr/>
        </p:nvCxnSpPr>
        <p:spPr>
          <a:xfrm flipV="1">
            <a:off x="5345906" y="5312508"/>
            <a:ext cx="1344488" cy="11289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44">
            <a:extLst>
              <a:ext uri="{FF2B5EF4-FFF2-40B4-BE49-F238E27FC236}">
                <a16:creationId xmlns:a16="http://schemas.microsoft.com/office/drawing/2014/main" id="{687EDD89-1B95-4A3D-89E3-E8D7EAC05CFE}"/>
              </a:ext>
            </a:extLst>
          </p:cNvPr>
          <p:cNvSpPr txBox="1"/>
          <p:nvPr/>
        </p:nvSpPr>
        <p:spPr>
          <a:xfrm>
            <a:off x="6114330" y="509706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</p:spTree>
    <p:extLst>
      <p:ext uri="{BB962C8B-B14F-4D97-AF65-F5344CB8AC3E}">
        <p14:creationId xmlns:p14="http://schemas.microsoft.com/office/powerpoint/2010/main" val="2144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2579"/>
              </p:ext>
            </p:extLst>
          </p:nvPr>
        </p:nvGraphicFramePr>
        <p:xfrm>
          <a:off x="107504" y="1014844"/>
          <a:ext cx="14638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PROVEEDORES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ID_PROVEEDOR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NIF</a:t>
                      </a:r>
                    </a:p>
                    <a:p>
                      <a:r>
                        <a:rPr lang="es-ES" sz="800" dirty="0"/>
                        <a:t>NOMBRE</a:t>
                      </a:r>
                      <a:r>
                        <a:rPr lang="es-ES" sz="800" baseline="0" dirty="0"/>
                        <a:t> _PROVEEDOR</a:t>
                      </a:r>
                    </a:p>
                    <a:p>
                      <a:r>
                        <a:rPr lang="es-ES" sz="800" baseline="0" dirty="0"/>
                        <a:t>CONTACTO</a:t>
                      </a:r>
                    </a:p>
                    <a:p>
                      <a:r>
                        <a:rPr lang="es-ES" sz="800" baseline="0" dirty="0"/>
                        <a:t>EMAIL</a:t>
                      </a:r>
                    </a:p>
                    <a:p>
                      <a:r>
                        <a:rPr lang="es-ES" sz="800" baseline="0" dirty="0"/>
                        <a:t>TELEFONO1</a:t>
                      </a:r>
                    </a:p>
                    <a:p>
                      <a:r>
                        <a:rPr lang="es-ES" sz="800" baseline="0" dirty="0"/>
                        <a:t>TELEFONO2</a:t>
                      </a:r>
                    </a:p>
                    <a:p>
                      <a:r>
                        <a:rPr lang="es-ES" sz="800" baseline="0" dirty="0"/>
                        <a:t>DIRECCION</a:t>
                      </a:r>
                    </a:p>
                    <a:p>
                      <a:r>
                        <a:rPr lang="es-ES" sz="800" baseline="0" dirty="0"/>
                        <a:t>CP</a:t>
                      </a:r>
                    </a:p>
                    <a:p>
                      <a:r>
                        <a:rPr lang="es-ES" sz="800" baseline="0" dirty="0"/>
                        <a:t>POBLACION</a:t>
                      </a:r>
                    </a:p>
                    <a:p>
                      <a:r>
                        <a:rPr lang="es-ES" sz="800" baseline="0" dirty="0"/>
                        <a:t>PROVINCIA</a:t>
                      </a:r>
                    </a:p>
                    <a:p>
                      <a:r>
                        <a:rPr lang="es-ES" sz="800" baseline="0" dirty="0"/>
                        <a:t>FAX</a:t>
                      </a:r>
                    </a:p>
                    <a:p>
                      <a:r>
                        <a:rPr lang="es-ES" sz="800" baseline="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79972"/>
              </p:ext>
            </p:extLst>
          </p:nvPr>
        </p:nvGraphicFramePr>
        <p:xfrm>
          <a:off x="1763688" y="101484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JEFES_DE_PROYECTO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ID_JP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baseline="0" dirty="0"/>
                        <a:t>APELLIDO1</a:t>
                      </a:r>
                    </a:p>
                    <a:p>
                      <a:r>
                        <a:rPr lang="es-ES" sz="800" baseline="0" dirty="0"/>
                        <a:t>APELLIDO2</a:t>
                      </a:r>
                    </a:p>
                    <a:p>
                      <a:r>
                        <a:rPr lang="es-ES" sz="800" baseline="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4035"/>
              </p:ext>
            </p:extLst>
          </p:nvPr>
        </p:nvGraphicFramePr>
        <p:xfrm>
          <a:off x="5220072" y="1014844"/>
          <a:ext cx="720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70817"/>
              </p:ext>
            </p:extLst>
          </p:nvPr>
        </p:nvGraphicFramePr>
        <p:xfrm>
          <a:off x="6084168" y="101484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NOMBRE_SERVICIO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47244"/>
              </p:ext>
            </p:extLst>
          </p:nvPr>
        </p:nvGraphicFramePr>
        <p:xfrm>
          <a:off x="7596336" y="108282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NOMBRE_PROGRAMA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94558"/>
              </p:ext>
            </p:extLst>
          </p:nvPr>
        </p:nvGraphicFramePr>
        <p:xfrm>
          <a:off x="3399359" y="21749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60588"/>
              </p:ext>
            </p:extLst>
          </p:nvPr>
        </p:nvGraphicFramePr>
        <p:xfrm>
          <a:off x="1763688" y="209496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PROYECTOS_INVERSION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  <a:p>
                      <a:r>
                        <a:rPr lang="es-ES" sz="800" dirty="0"/>
                        <a:t>PROGRAMA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808"/>
              </p:ext>
            </p:extLst>
          </p:nvPr>
        </p:nvGraphicFramePr>
        <p:xfrm>
          <a:off x="3462164" y="1086852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UNIDADES_PROPONENTES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ALIAS_UNIDAD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NOMBRE_UNIDAD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8910"/>
              </p:ext>
            </p:extLst>
          </p:nvPr>
        </p:nvGraphicFramePr>
        <p:xfrm>
          <a:off x="5076056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06492"/>
              </p:ext>
            </p:extLst>
          </p:nvPr>
        </p:nvGraphicFramePr>
        <p:xfrm>
          <a:off x="7020272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TIPOS_CONTRATACION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93332"/>
              </p:ext>
            </p:extLst>
          </p:nvPr>
        </p:nvGraphicFramePr>
        <p:xfrm>
          <a:off x="107504" y="361512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INDS_IGAE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ALIAS_INDICADOR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40333"/>
              </p:ext>
            </p:extLst>
          </p:nvPr>
        </p:nvGraphicFramePr>
        <p:xfrm>
          <a:off x="1763688" y="3391108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TRAMITADORES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 err="1"/>
                        <a:t>APELLIDO1</a:t>
                      </a:r>
                      <a:endParaRPr lang="es-ES" sz="800" baseline="0" dirty="0"/>
                    </a:p>
                    <a:p>
                      <a:r>
                        <a:rPr lang="es-ES" sz="800" dirty="0" err="1"/>
                        <a:t>APELLIDO2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24084"/>
              </p:ext>
            </p:extLst>
          </p:nvPr>
        </p:nvGraphicFramePr>
        <p:xfrm>
          <a:off x="5076056" y="3391108"/>
          <a:ext cx="1607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ALIAS_ORGANO_CONTRATACION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0853"/>
              </p:ext>
            </p:extLst>
          </p:nvPr>
        </p:nvGraphicFramePr>
        <p:xfrm>
          <a:off x="70202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EJERCICIOS_FUTUROS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TIPO_EJERCICIOS_FUTUROS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020272" y="411118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TRAMITACIÓN ANTICIPADA/PLURIANUAL</a:t>
            </a: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61882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TIPOS_EVENTO_CONTRATACION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33215"/>
              </p:ext>
            </p:extLst>
          </p:nvPr>
        </p:nvGraphicFramePr>
        <p:xfrm>
          <a:off x="1763688" y="4399220"/>
          <a:ext cx="13087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EVEN_PROC_CONT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86137"/>
              </p:ext>
            </p:extLst>
          </p:nvPr>
        </p:nvGraphicFramePr>
        <p:xfrm>
          <a:off x="7092280" y="475926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ESTADOS_PREVISION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ESTADO_PREVISION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73104"/>
              </p:ext>
            </p:extLst>
          </p:nvPr>
        </p:nvGraphicFramePr>
        <p:xfrm>
          <a:off x="107504" y="547934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ALIAS_FUNCION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NOMBRE_FUNCION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3358"/>
              </p:ext>
            </p:extLst>
          </p:nvPr>
        </p:nvGraphicFramePr>
        <p:xfrm>
          <a:off x="1763688" y="5551348"/>
          <a:ext cx="1800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DESTINATARIOS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14061"/>
              </p:ext>
            </p:extLst>
          </p:nvPr>
        </p:nvGraphicFramePr>
        <p:xfrm>
          <a:off x="3851920" y="454323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PRIORIDADES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30955"/>
              </p:ext>
            </p:extLst>
          </p:nvPr>
        </p:nvGraphicFramePr>
        <p:xfrm>
          <a:off x="3779912" y="5623356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ATRIBUTOS_PREVISION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ID_ATRIBUTO_PREVISION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TIPO_ATRIBUTO_PREVISION</a:t>
                      </a:r>
                      <a:endParaRPr lang="es-ES" sz="800" dirty="0"/>
                    </a:p>
                    <a:p>
                      <a:r>
                        <a:rPr lang="es-ES" sz="800" baseline="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107504" y="627142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Links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763688" y="619942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sgad</a:t>
            </a:r>
            <a:r>
              <a:rPr lang="es-ES" sz="1050" dirty="0"/>
              <a:t>/</a:t>
            </a:r>
            <a:r>
              <a:rPr lang="es-ES" sz="1050" dirty="0" err="1"/>
              <a:t>muface</a:t>
            </a:r>
            <a:r>
              <a:rPr lang="es-ES" sz="1050" dirty="0"/>
              <a:t>/</a:t>
            </a:r>
            <a:r>
              <a:rPr lang="es-ES" sz="1050" dirty="0" err="1"/>
              <a:t>inap</a:t>
            </a:r>
            <a:r>
              <a:rPr lang="es-ES" sz="1050" dirty="0"/>
              <a:t>/…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763688" y="511930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TABLA RELACIÓN EVENTOS CON PROCEDIMIENTOS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12862" y="5119300"/>
            <a:ext cx="1506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Licitación/apertura sobre 1, 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406552" y="1734924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TABLA UNIDADES EXP, IMP, …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020272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SUMINISTRO/SERVICIO/…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5076056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CONTRATO MENOR/ …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3851920" y="5200091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NUMÉRICO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TABLAS AUXILIARES (1)</a:t>
            </a:r>
          </a:p>
        </p:txBody>
      </p:sp>
      <p:graphicFrame>
        <p:nvGraphicFramePr>
          <p:cNvPr id="65" name="7 Tabla">
            <a:extLst>
              <a:ext uri="{FF2B5EF4-FFF2-40B4-BE49-F238E27FC236}">
                <a16:creationId xmlns:a16="http://schemas.microsoft.com/office/drawing/2014/main" id="{C6913B60-C928-4608-A7D5-A33CE3DFA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95949"/>
              </p:ext>
            </p:extLst>
          </p:nvPr>
        </p:nvGraphicFramePr>
        <p:xfrm>
          <a:off x="3462164" y="3275071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4 Tabla">
            <a:extLst>
              <a:ext uri="{FF2B5EF4-FFF2-40B4-BE49-F238E27FC236}">
                <a16:creationId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77917"/>
              </p:ext>
            </p:extLst>
          </p:nvPr>
        </p:nvGraphicFramePr>
        <p:xfrm>
          <a:off x="179512" y="2361808"/>
          <a:ext cx="11703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r>
                        <a:rPr lang="es-ES" sz="800" dirty="0"/>
                        <a:t>ORGANISMOS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ID_ORGANISMO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553">
                <a:tc>
                  <a:txBody>
                    <a:bodyPr/>
                    <a:lstStyle/>
                    <a:p>
                      <a:r>
                        <a:rPr lang="es-ES" sz="800" dirty="0"/>
                        <a:t>NIF</a:t>
                      </a:r>
                    </a:p>
                    <a:p>
                      <a:r>
                        <a:rPr lang="es-ES" sz="800" dirty="0" err="1"/>
                        <a:t>NOMBRE_ORGANISMO</a:t>
                      </a:r>
                      <a:endParaRPr lang="es-ES" sz="800" baseline="0" dirty="0"/>
                    </a:p>
                    <a:p>
                      <a:r>
                        <a:rPr lang="es-ES" sz="800" dirty="0"/>
                        <a:t>CONTACTO</a:t>
                      </a:r>
                    </a:p>
                    <a:p>
                      <a:r>
                        <a:rPr lang="es-ES" sz="800" dirty="0"/>
                        <a:t>EMAIL</a:t>
                      </a:r>
                    </a:p>
                    <a:p>
                      <a:r>
                        <a:rPr lang="es-ES" sz="800" dirty="0" err="1"/>
                        <a:t>TELEFONO1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TELEFONO2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DIRECCION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CP</a:t>
                      </a:r>
                    </a:p>
                    <a:p>
                      <a:r>
                        <a:rPr lang="es-ES" sz="800" dirty="0" err="1"/>
                        <a:t>POBLACION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PROVINCIA</a:t>
                      </a:r>
                    </a:p>
                    <a:p>
                      <a:r>
                        <a:rPr lang="es-ES" sz="800" dirty="0"/>
                        <a:t>FAX</a:t>
                      </a:r>
                    </a:p>
                    <a:p>
                      <a:r>
                        <a:rPr lang="es-ES" sz="8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4 Tabla">
            <a:extLst>
              <a:ext uri="{FF2B5EF4-FFF2-40B4-BE49-F238E27FC236}">
                <a16:creationId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00483"/>
              </p:ext>
            </p:extLst>
          </p:nvPr>
        </p:nvGraphicFramePr>
        <p:xfrm>
          <a:off x="1907704" y="2361808"/>
          <a:ext cx="1463824" cy="75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007">
                <a:tc>
                  <a:txBody>
                    <a:bodyPr/>
                    <a:lstStyle/>
                    <a:p>
                      <a:r>
                        <a:rPr lang="es-ES" sz="800" i="1"/>
                        <a:t>SISTEMAS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7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8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24 Tabla">
            <a:extLst>
              <a:ext uri="{FF2B5EF4-FFF2-40B4-BE49-F238E27FC236}">
                <a16:creationId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2085"/>
              </p:ext>
            </p:extLst>
          </p:nvPr>
        </p:nvGraphicFramePr>
        <p:xfrm>
          <a:off x="3563888" y="2361808"/>
          <a:ext cx="1463824" cy="68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r>
                        <a:rPr lang="es-ES" sz="800" i="1"/>
                        <a:t>TIPOS_LEGAL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53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TIPO_LEGAL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7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491880" y="308188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Acuerdo/Convenio/UE/…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07704" y="308188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Nedaes/Geiser/…</a:t>
            </a:r>
          </a:p>
        </p:txBody>
      </p:sp>
      <p:graphicFrame>
        <p:nvGraphicFramePr>
          <p:cNvPr id="9" name="36 Tabla">
            <a:extLst>
              <a:ext uri="{FF2B5EF4-FFF2-40B4-BE49-F238E27FC236}">
                <a16:creationId xmlns:a16="http://schemas.microsoft.com/office/drawing/2014/main" id="{74E71F2C-CF67-4AFF-8B3F-B7DD43B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16103"/>
              </p:ext>
            </p:extLst>
          </p:nvPr>
        </p:nvGraphicFramePr>
        <p:xfrm>
          <a:off x="5220072" y="2412565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DATOS_PAGADOR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1577"/>
              </p:ext>
            </p:extLst>
          </p:nvPr>
        </p:nvGraphicFramePr>
        <p:xfrm>
          <a:off x="7140624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TIPOS_TRAMITACION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TIPO_TRAMITACION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40624" y="178574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Ordinaria, extraordinaria…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29912"/>
              </p:ext>
            </p:extLst>
          </p:nvPr>
        </p:nvGraphicFramePr>
        <p:xfrm>
          <a:off x="5484440" y="1065664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TIPOS_DOCUMENTO_FACTURACION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TIPO_DOCUMENTO_FACTURACION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0463"/>
              </p:ext>
            </p:extLst>
          </p:nvPr>
        </p:nvGraphicFramePr>
        <p:xfrm>
          <a:off x="3828256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TIPOS_DOC_CONT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TIPO_DOC_CONT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49484"/>
              </p:ext>
            </p:extLst>
          </p:nvPr>
        </p:nvGraphicFramePr>
        <p:xfrm>
          <a:off x="18840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UNIDADES_SFAF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UDSGAF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460776" y="2042713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Certificado/…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828256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PACP/PPT/…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487093" y="4372653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Inicial/Generación/Transferencia/…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TABLAS AUXILIARES (2)</a:t>
            </a:r>
          </a:p>
        </p:txBody>
      </p:sp>
      <p:graphicFrame>
        <p:nvGraphicFramePr>
          <p:cNvPr id="24" name="36 Tabla">
            <a:extLst>
              <a:ext uri="{FF2B5EF4-FFF2-40B4-BE49-F238E27FC236}">
                <a16:creationId xmlns:a16="http://schemas.microsoft.com/office/drawing/2014/main" id="{1DBB159A-3496-4438-B345-F4F39D5C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51777"/>
              </p:ext>
            </p:extLst>
          </p:nvPr>
        </p:nvGraphicFramePr>
        <p:xfrm>
          <a:off x="7068616" y="2422568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TIPO_ATRIBUTO_PREVISION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ACTIVO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12 Tabla">
            <a:extLst>
              <a:ext uri="{FF2B5EF4-FFF2-40B4-BE49-F238E27FC236}">
                <a16:creationId xmlns:a16="http://schemas.microsoft.com/office/drawing/2014/main" id="{84F59847-432E-4862-9A8F-E9CAE66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76141"/>
              </p:ext>
            </p:extLst>
          </p:nvPr>
        </p:nvGraphicFramePr>
        <p:xfrm>
          <a:off x="1884224" y="3668031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TIPOS_EVENTO_FACTURACION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12 Tabla">
            <a:extLst>
              <a:ext uri="{FF2B5EF4-FFF2-40B4-BE49-F238E27FC236}">
                <a16:creationId xmlns:a16="http://schemas.microsoft.com/office/drawing/2014/main" id="{84DD3238-42BB-411D-954E-AFC1C957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08951"/>
              </p:ext>
            </p:extLst>
          </p:nvPr>
        </p:nvGraphicFramePr>
        <p:xfrm>
          <a:off x="3872103" y="373001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TIPOS_EVENTO_PLANIFICACION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12 Tabla">
            <a:extLst>
              <a:ext uri="{FF2B5EF4-FFF2-40B4-BE49-F238E27FC236}">
                <a16:creationId xmlns:a16="http://schemas.microsoft.com/office/drawing/2014/main" id="{2B073913-7ADE-4149-B68F-962C30A5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66399"/>
              </p:ext>
            </p:extLst>
          </p:nvPr>
        </p:nvGraphicFramePr>
        <p:xfrm>
          <a:off x="5829710" y="3694267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TIPO_MODELO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12 Tabla">
            <a:extLst>
              <a:ext uri="{FF2B5EF4-FFF2-40B4-BE49-F238E27FC236}">
                <a16:creationId xmlns:a16="http://schemas.microsoft.com/office/drawing/2014/main" id="{4848CD5F-FA9F-4881-8C2B-2A0B541DA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35882"/>
              </p:ext>
            </p:extLst>
          </p:nvPr>
        </p:nvGraphicFramePr>
        <p:xfrm>
          <a:off x="7497301" y="3683435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TIPOS_MOD_PRESUP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TIPO_MOD_PRESUP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13 Tabla">
            <a:extLst>
              <a:ext uri="{FF2B5EF4-FFF2-40B4-BE49-F238E27FC236}">
                <a16:creationId xmlns:a16="http://schemas.microsoft.com/office/drawing/2014/main" id="{5BA566D8-2311-4297-ADD4-FABDEA04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32231"/>
              </p:ext>
            </p:extLst>
          </p:nvPr>
        </p:nvGraphicFramePr>
        <p:xfrm>
          <a:off x="3872103" y="4881759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TIPOS_DOC_ENVIO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TIPO_DOC_ENVIO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1073</Words>
  <Application>Microsoft Office PowerPoint</Application>
  <PresentationFormat>Presentación en pantalla (4:3)</PresentationFormat>
  <Paragraphs>470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Vidal Sevillano</dc:creator>
  <cp:lastModifiedBy>Miguel Ángel Vidal Sevillano</cp:lastModifiedBy>
  <cp:revision>117</cp:revision>
  <cp:lastPrinted>2019-11-19T07:53:36Z</cp:lastPrinted>
  <dcterms:created xsi:type="dcterms:W3CDTF">2019-11-13T07:18:23Z</dcterms:created>
  <dcterms:modified xsi:type="dcterms:W3CDTF">2021-11-02T06:27:35Z</dcterms:modified>
</cp:coreProperties>
</file>