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62" r:id="rId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>
        <p:scale>
          <a:sx n="70" d="100"/>
          <a:sy n="70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9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2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3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7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6413-18F1-4893-88B2-0A18709E0B52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6048"/>
              </p:ext>
            </p:extLst>
          </p:nvPr>
        </p:nvGraphicFramePr>
        <p:xfrm>
          <a:off x="323528" y="932865"/>
          <a:ext cx="146382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IMPORTE_PREV</a:t>
                      </a:r>
                    </a:p>
                    <a:p>
                      <a:r>
                        <a:rPr lang="es-ES" sz="800" dirty="0" smtClean="0"/>
                        <a:t>IMPORTE_LIC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72360"/>
              </p:ext>
            </p:extLst>
          </p:nvPr>
        </p:nvGraphicFramePr>
        <p:xfrm>
          <a:off x="2183650" y="744225"/>
          <a:ext cx="1463824" cy="275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PREVISIONES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05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313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ALIAS_UNIDAD_PROPONENTE</a:t>
                      </a:r>
                    </a:p>
                    <a:p>
                      <a:r>
                        <a:rPr lang="es-ES" sz="800" dirty="0" smtClean="0"/>
                        <a:t>ESTADO_PREVISION</a:t>
                      </a:r>
                    </a:p>
                    <a:p>
                      <a:r>
                        <a:rPr lang="es-ES" sz="800" dirty="0" smtClean="0"/>
                        <a:t>PTE_APROBACION (BIN)</a:t>
                      </a:r>
                    </a:p>
                    <a:p>
                      <a:r>
                        <a:rPr lang="es-ES" sz="800" dirty="0" smtClean="0"/>
                        <a:t>APROBADO  (BIN)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ID_JP</a:t>
                      </a:r>
                    </a:p>
                    <a:p>
                      <a:r>
                        <a:rPr lang="es-ES" sz="800" dirty="0" smtClean="0"/>
                        <a:t>FUNCION</a:t>
                      </a:r>
                    </a:p>
                    <a:p>
                      <a:r>
                        <a:rPr lang="es-ES" sz="800" dirty="0" smtClean="0"/>
                        <a:t>PRIORIDAD</a:t>
                      </a:r>
                    </a:p>
                    <a:p>
                      <a:r>
                        <a:rPr lang="es-ES" sz="800" dirty="0" smtClean="0"/>
                        <a:t>RESUMEN</a:t>
                      </a:r>
                    </a:p>
                    <a:p>
                      <a:r>
                        <a:rPr lang="es-ES" sz="800" dirty="0" smtClean="0"/>
                        <a:t>INICIO_PREVISTO</a:t>
                      </a:r>
                    </a:p>
                    <a:p>
                      <a:r>
                        <a:rPr lang="es-ES" sz="800" dirty="0" smtClean="0"/>
                        <a:t>FIN_PREVISTO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PRORROGA</a:t>
                      </a:r>
                      <a:r>
                        <a:rPr lang="es-ES" sz="800" baseline="0" dirty="0" smtClean="0"/>
                        <a:t> (BIN)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RECURRENTE  (BIN)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SP_SUBSECUENTE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TRAM_ANTICIPADA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7269"/>
              </p:ext>
            </p:extLst>
          </p:nvPr>
        </p:nvGraphicFramePr>
        <p:xfrm>
          <a:off x="3972272" y="1004873"/>
          <a:ext cx="14638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UA_PADRE</a:t>
                      </a:r>
                    </a:p>
                    <a:p>
                      <a:r>
                        <a:rPr lang="es-ES" sz="800" dirty="0" smtClean="0"/>
                        <a:t>NUM_LOTE_PADRE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r>
                        <a:rPr lang="es-ES" sz="800" dirty="0" smtClean="0"/>
                        <a:t>RC_SOLICITADO  (BIN)</a:t>
                      </a:r>
                    </a:p>
                    <a:p>
                      <a:r>
                        <a:rPr lang="es-ES" sz="800" dirty="0" smtClean="0"/>
                        <a:t>ORGANO_CONTRATACION</a:t>
                      </a:r>
                    </a:p>
                    <a:p>
                      <a:r>
                        <a:rPr lang="es-ES" sz="800" dirty="0" smtClean="0"/>
                        <a:t>TIPO_EJERCICIOS_FUTUROS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INICIO_TRAMITACION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r>
                        <a:rPr lang="es-ES" sz="800" dirty="0" smtClean="0"/>
                        <a:t>PRORROGA (BIN)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ID_JC</a:t>
                      </a:r>
                    </a:p>
                    <a:p>
                      <a:r>
                        <a:rPr lang="es-ES" sz="800" dirty="0" smtClean="0"/>
                        <a:t>ID_CPAE</a:t>
                      </a:r>
                    </a:p>
                    <a:p>
                      <a:r>
                        <a:rPr lang="es-ES" sz="800" dirty="0" smtClean="0"/>
                        <a:t>ID_DGRCC</a:t>
                      </a:r>
                    </a:p>
                    <a:p>
                      <a:r>
                        <a:rPr lang="es-ES" sz="800" dirty="0" smtClean="0"/>
                        <a:t>ID_DTIC</a:t>
                      </a:r>
                    </a:p>
                    <a:p>
                      <a:r>
                        <a:rPr lang="es-ES" sz="800" dirty="0" smtClean="0"/>
                        <a:t>ID_FINANCIERA</a:t>
                      </a:r>
                    </a:p>
                    <a:p>
                      <a:r>
                        <a:rPr lang="es-ES" sz="800" dirty="0" smtClean="0"/>
                        <a:t>TRAM_ANTICIPADA</a:t>
                      </a:r>
                    </a:p>
                    <a:p>
                      <a:r>
                        <a:rPr lang="es-ES" sz="800" dirty="0" smtClean="0"/>
                        <a:t>TIPO_TRAMITACION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</a:p>
                    <a:p>
                      <a:r>
                        <a:rPr lang="es-ES" sz="800" baseline="0" dirty="0" smtClean="0"/>
                        <a:t>CANCELADO (BIN)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49572"/>
              </p:ext>
            </p:extLst>
          </p:nvPr>
        </p:nvGraphicFramePr>
        <p:xfrm>
          <a:off x="5759878" y="1868969"/>
          <a:ext cx="1332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/>
                        <a:t>LOTES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ID_JP</a:t>
                      </a:r>
                    </a:p>
                    <a:p>
                      <a:r>
                        <a:rPr lang="es-ES" sz="800" dirty="0" smtClean="0"/>
                        <a:t>ID_TRAMITADOR</a:t>
                      </a:r>
                    </a:p>
                    <a:p>
                      <a:r>
                        <a:rPr lang="es-ES" sz="800" dirty="0" smtClean="0"/>
                        <a:t>INICIO_LOTE</a:t>
                      </a:r>
                    </a:p>
                    <a:p>
                      <a:r>
                        <a:rPr lang="es-ES" sz="800" dirty="0" smtClean="0"/>
                        <a:t>FIN_LOTE</a:t>
                      </a:r>
                    </a:p>
                    <a:p>
                      <a:r>
                        <a:rPr lang="es-ES" sz="800" dirty="0" smtClean="0"/>
                        <a:t>FIN_EJECUCION</a:t>
                      </a:r>
                    </a:p>
                    <a:p>
                      <a:r>
                        <a:rPr lang="es-ES" sz="800" dirty="0" smtClean="0"/>
                        <a:t>ADJUDICADO (BIN)</a:t>
                      </a:r>
                    </a:p>
                    <a:p>
                      <a:r>
                        <a:rPr lang="es-ES" sz="800" dirty="0" smtClean="0"/>
                        <a:t>ID_ADJUDICATARIO</a:t>
                      </a:r>
                    </a:p>
                    <a:p>
                      <a:r>
                        <a:rPr lang="es-ES" sz="800" dirty="0" smtClean="0"/>
                        <a:t>FECHA_PUB_FORM</a:t>
                      </a:r>
                    </a:p>
                    <a:p>
                      <a:r>
                        <a:rPr lang="es-ES" sz="800" dirty="0" smtClean="0"/>
                        <a:t>IND_IGAE</a:t>
                      </a:r>
                    </a:p>
                    <a:p>
                      <a:r>
                        <a:rPr lang="es-ES" sz="800" dirty="0" smtClean="0"/>
                        <a:t>PLAN_PAGOS_COMUNIC (BIN)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01208"/>
              </p:ext>
            </p:extLst>
          </p:nvPr>
        </p:nvGraphicFramePr>
        <p:xfrm>
          <a:off x="7596336" y="1124744"/>
          <a:ext cx="129614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</a:t>
                      </a:r>
                      <a:r>
                        <a:rPr lang="es-ES" sz="800" i="1" baseline="0" dirty="0" smtClean="0"/>
                        <a:t>_GASTO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77993"/>
              </p:ext>
            </p:extLst>
          </p:nvPr>
        </p:nvGraphicFramePr>
        <p:xfrm>
          <a:off x="6804248" y="4293096"/>
          <a:ext cx="1317165" cy="235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350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FACTURAS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54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9806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PERIODO</a:t>
                      </a:r>
                    </a:p>
                    <a:p>
                      <a:r>
                        <a:rPr lang="es-ES" sz="800" dirty="0" smtClean="0"/>
                        <a:t>NUM_FACTURA_EXTERNO</a:t>
                      </a:r>
                      <a:endParaRPr lang="es-ES" sz="800" u="sng" dirty="0" smtClean="0"/>
                    </a:p>
                    <a:p>
                      <a:r>
                        <a:rPr lang="es-ES" sz="800" dirty="0" smtClean="0"/>
                        <a:t>FECHA_FACTURA</a:t>
                      </a:r>
                    </a:p>
                    <a:p>
                      <a:r>
                        <a:rPr lang="es-ES" sz="800" dirty="0" smtClean="0"/>
                        <a:t>FECHA_ULT_CONTACTO</a:t>
                      </a:r>
                    </a:p>
                    <a:p>
                      <a:r>
                        <a:rPr lang="es-ES" sz="800" dirty="0" smtClean="0"/>
                        <a:t>FECHA_CERT</a:t>
                      </a:r>
                    </a:p>
                    <a:p>
                      <a:r>
                        <a:rPr lang="es-ES" sz="800" dirty="0" smtClean="0"/>
                        <a:t>FECHA_PAGO</a:t>
                      </a:r>
                    </a:p>
                    <a:p>
                      <a:r>
                        <a:rPr lang="es-ES" sz="800" dirty="0" smtClean="0"/>
                        <a:t>FECHA_DEV</a:t>
                      </a:r>
                    </a:p>
                    <a:p>
                      <a:r>
                        <a:rPr lang="es-ES" sz="800" dirty="0" smtClean="0"/>
                        <a:t>PAGADOR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62340"/>
              </p:ext>
            </p:extLst>
          </p:nvPr>
        </p:nvGraphicFramePr>
        <p:xfrm>
          <a:off x="5580112" y="4293096"/>
          <a:ext cx="108012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OFERTAS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ID_OFERTANTE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3283"/>
              </p:ext>
            </p:extLst>
          </p:nvPr>
        </p:nvGraphicFramePr>
        <p:xfrm>
          <a:off x="3923928" y="4581128"/>
          <a:ext cx="151216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DESCRIPCION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74460"/>
              </p:ext>
            </p:extLst>
          </p:nvPr>
        </p:nvGraphicFramePr>
        <p:xfrm>
          <a:off x="251520" y="252298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DESTINATARIO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4" name="23 Conector angular"/>
          <p:cNvCxnSpPr>
            <a:stCxn id="19" idx="2"/>
            <a:endCxn id="3" idx="2"/>
          </p:cNvCxnSpPr>
          <p:nvPr/>
        </p:nvCxnSpPr>
        <p:spPr>
          <a:xfrm rot="16200000" flipH="1">
            <a:off x="1843390" y="2425026"/>
            <a:ext cx="212214" cy="1932130"/>
          </a:xfrm>
          <a:prstGeom prst="bentConnector3">
            <a:avLst>
              <a:gd name="adj1" fmla="val 20772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" idx="3"/>
            <a:endCxn id="3" idx="1"/>
          </p:cNvCxnSpPr>
          <p:nvPr/>
        </p:nvCxnSpPr>
        <p:spPr>
          <a:xfrm>
            <a:off x="1787352" y="1679625"/>
            <a:ext cx="396298" cy="4410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" idx="3"/>
            <a:endCxn id="4" idx="1"/>
          </p:cNvCxnSpPr>
          <p:nvPr/>
        </p:nvCxnSpPr>
        <p:spPr>
          <a:xfrm>
            <a:off x="3647474" y="2120711"/>
            <a:ext cx="324798" cy="484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3" idx="0"/>
            <a:endCxn id="4" idx="2"/>
          </p:cNvCxnSpPr>
          <p:nvPr/>
        </p:nvCxnSpPr>
        <p:spPr>
          <a:xfrm rot="5400000" flipH="1" flipV="1">
            <a:off x="4504171" y="4381115"/>
            <a:ext cx="375855" cy="241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5" idx="3"/>
            <a:endCxn id="7" idx="1"/>
          </p:cNvCxnSpPr>
          <p:nvPr/>
        </p:nvCxnSpPr>
        <p:spPr>
          <a:xfrm flipV="1">
            <a:off x="7092280" y="1566704"/>
            <a:ext cx="504056" cy="14147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12" idx="0"/>
            <a:endCxn id="5" idx="2"/>
          </p:cNvCxnSpPr>
          <p:nvPr/>
        </p:nvCxnSpPr>
        <p:spPr>
          <a:xfrm rot="5400000" flipH="1" flipV="1">
            <a:off x="6173582" y="4040600"/>
            <a:ext cx="199087" cy="30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" idx="3"/>
            <a:endCxn id="5" idx="1"/>
          </p:cNvCxnSpPr>
          <p:nvPr/>
        </p:nvCxnSpPr>
        <p:spPr>
          <a:xfrm>
            <a:off x="5436096" y="2605073"/>
            <a:ext cx="323782" cy="37641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cxnSpLocks/>
            <a:stCxn id="64" idx="0"/>
            <a:endCxn id="47" idx="2"/>
          </p:cNvCxnSpPr>
          <p:nvPr/>
        </p:nvCxnSpPr>
        <p:spPr>
          <a:xfrm rot="16200000" flipV="1">
            <a:off x="8434267" y="3752366"/>
            <a:ext cx="350873" cy="73059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3689"/>
              </p:ext>
            </p:extLst>
          </p:nvPr>
        </p:nvGraphicFramePr>
        <p:xfrm>
          <a:off x="5724128" y="604307"/>
          <a:ext cx="1080120" cy="116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9" name="48 Conector angular"/>
          <p:cNvCxnSpPr>
            <a:stCxn id="4" idx="0"/>
            <a:endCxn id="48" idx="1"/>
          </p:cNvCxnSpPr>
          <p:nvPr/>
        </p:nvCxnSpPr>
        <p:spPr>
          <a:xfrm rot="16200000" flipH="1">
            <a:off x="5122312" y="586745"/>
            <a:ext cx="183688" cy="1019944"/>
          </a:xfrm>
          <a:prstGeom prst="bentConnector4">
            <a:avLst>
              <a:gd name="adj1" fmla="val -124450"/>
              <a:gd name="adj2" fmla="val 858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6820"/>
              </p:ext>
            </p:extLst>
          </p:nvPr>
        </p:nvGraphicFramePr>
        <p:xfrm>
          <a:off x="548488" y="5306292"/>
          <a:ext cx="1368152" cy="186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70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4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TIPO_DOCUMENTO_FAC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6" name="55 Conector angular"/>
          <p:cNvCxnSpPr>
            <a:cxnSpLocks/>
            <a:stCxn id="9" idx="2"/>
            <a:endCxn id="55" idx="2"/>
          </p:cNvCxnSpPr>
          <p:nvPr/>
        </p:nvCxnSpPr>
        <p:spPr>
          <a:xfrm rot="5400000">
            <a:off x="4086090" y="3796675"/>
            <a:ext cx="523215" cy="6230266"/>
          </a:xfrm>
          <a:prstGeom prst="bentConnector3">
            <a:avLst>
              <a:gd name="adj1" fmla="val 1436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58ABF96F-D80D-4391-85D2-883FE28F91A0}"/>
              </a:ext>
            </a:extLst>
          </p:cNvPr>
          <p:cNvSpPr txBox="1"/>
          <p:nvPr/>
        </p:nvSpPr>
        <p:spPr>
          <a:xfrm>
            <a:off x="1835696" y="15089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1547664" y="38610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D4BD3DB6-0773-492F-8371-E4DBF04AB502}"/>
              </a:ext>
            </a:extLst>
          </p:cNvPr>
          <p:cNvSpPr txBox="1"/>
          <p:nvPr/>
        </p:nvSpPr>
        <p:spPr>
          <a:xfrm>
            <a:off x="3647474" y="20621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1…0</a:t>
            </a:r>
            <a:endParaRPr lang="es-ES" sz="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319322CE-E44B-4D1D-8E0E-B3B87AE651CB}"/>
              </a:ext>
            </a:extLst>
          </p:cNvPr>
          <p:cNvSpPr txBox="1"/>
          <p:nvPr/>
        </p:nvSpPr>
        <p:spPr>
          <a:xfrm>
            <a:off x="4731559" y="42930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58DDF0F6-557A-42E3-87C5-C25B3173C4ED}"/>
              </a:ext>
            </a:extLst>
          </p:cNvPr>
          <p:cNvSpPr txBox="1"/>
          <p:nvPr/>
        </p:nvSpPr>
        <p:spPr>
          <a:xfrm>
            <a:off x="5049270" y="78377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55F53D7F-2119-4913-AA53-D870B574148E}"/>
              </a:ext>
            </a:extLst>
          </p:cNvPr>
          <p:cNvSpPr txBox="1"/>
          <p:nvPr/>
        </p:nvSpPr>
        <p:spPr>
          <a:xfrm>
            <a:off x="5400146" y="187941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id="{B6D70908-F77F-48B9-9026-68A9D9B4D50E}"/>
              </a:ext>
            </a:extLst>
          </p:cNvPr>
          <p:cNvSpPr txBox="1"/>
          <p:nvPr/>
        </p:nvSpPr>
        <p:spPr>
          <a:xfrm>
            <a:off x="7020272" y="22290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xmlns="" id="{753AD79F-CA2B-4809-8F9C-D46F075A8F66}"/>
              </a:ext>
            </a:extLst>
          </p:cNvPr>
          <p:cNvSpPr txBox="1"/>
          <p:nvPr/>
        </p:nvSpPr>
        <p:spPr>
          <a:xfrm>
            <a:off x="7739844" y="346935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xmlns="" id="{D5180711-4B86-4B2F-956C-8DDD8710CE54}"/>
              </a:ext>
            </a:extLst>
          </p:cNvPr>
          <p:cNvSpPr txBox="1"/>
          <p:nvPr/>
        </p:nvSpPr>
        <p:spPr>
          <a:xfrm>
            <a:off x="6418409" y="407707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xmlns="" id="{D7B2DB04-F793-460A-B7CB-1510DCB68D1D}"/>
              </a:ext>
            </a:extLst>
          </p:cNvPr>
          <p:cNvSpPr txBox="1"/>
          <p:nvPr/>
        </p:nvSpPr>
        <p:spPr>
          <a:xfrm>
            <a:off x="4225520" y="6597353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6" name="18 Tabla">
            <a:extLst>
              <a:ext uri="{FF2B5EF4-FFF2-40B4-BE49-F238E27FC236}">
                <a16:creationId xmlns:a16="http://schemas.microsoft.com/office/drawing/2014/main" xmlns="" id="{05566C85-30C2-4CE1-8CE7-EDB882508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03301"/>
              </p:ext>
            </p:extLst>
          </p:nvPr>
        </p:nvGraphicFramePr>
        <p:xfrm>
          <a:off x="7046550" y="116632"/>
          <a:ext cx="192058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194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DISTRIBUCIONES_IMPUTACIONES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6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ALIAS_UNIDAD_GASTO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7" name="23 Conector angular">
            <a:extLst>
              <a:ext uri="{FF2B5EF4-FFF2-40B4-BE49-F238E27FC236}">
                <a16:creationId xmlns:a16="http://schemas.microsoft.com/office/drawing/2014/main" xmlns="" id="{651FD637-AEF2-4614-B81D-AA28E6099CB3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 flipV="1">
            <a:off x="6960350" y="558591"/>
            <a:ext cx="86200" cy="11768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6938977" y="118856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8126"/>
              </p:ext>
            </p:extLst>
          </p:nvPr>
        </p:nvGraphicFramePr>
        <p:xfrm>
          <a:off x="2159479" y="5733256"/>
          <a:ext cx="75608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9" name="68 Conector angular"/>
          <p:cNvCxnSpPr>
            <a:stCxn id="60" idx="0"/>
            <a:endCxn id="3" idx="2"/>
          </p:cNvCxnSpPr>
          <p:nvPr/>
        </p:nvCxnSpPr>
        <p:spPr>
          <a:xfrm rot="5400000" flipH="1" flipV="1">
            <a:off x="1608512" y="4426207"/>
            <a:ext cx="2236058" cy="3780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2104964" y="442117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771800" y="1166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PREVISIONES / EXPEDIENTES</a:t>
            </a:r>
            <a:endParaRPr lang="es-ES" dirty="0"/>
          </a:p>
        </p:txBody>
      </p:sp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9140"/>
              </p:ext>
            </p:extLst>
          </p:nvPr>
        </p:nvGraphicFramePr>
        <p:xfrm>
          <a:off x="7596336" y="2204864"/>
          <a:ext cx="12961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IMPUTACIONES_LOTE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IMPORTE_ADJ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r>
                        <a:rPr lang="es-ES" sz="800" baseline="0" dirty="0" smtClean="0"/>
                        <a:t>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9" name="58 Conector angular"/>
          <p:cNvCxnSpPr>
            <a:stCxn id="47" idx="0"/>
            <a:endCxn id="7" idx="2"/>
          </p:cNvCxnSpPr>
          <p:nvPr/>
        </p:nvCxnSpPr>
        <p:spPr>
          <a:xfrm rot="5400000" flipH="1" flipV="1">
            <a:off x="8146308" y="2106764"/>
            <a:ext cx="196200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316416" y="20307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62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316416" y="390288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01663"/>
              </p:ext>
            </p:extLst>
          </p:nvPr>
        </p:nvGraphicFramePr>
        <p:xfrm>
          <a:off x="3056179" y="4725144"/>
          <a:ext cx="75608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ATRIBUTOS_PREVISION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TIPO_ATRIBUTO</a:t>
                      </a:r>
                    </a:p>
                    <a:p>
                      <a:r>
                        <a:rPr lang="es-ES" sz="800" dirty="0" smtClean="0"/>
                        <a:t>VALOR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4" name="53 Conector angular"/>
          <p:cNvCxnSpPr>
            <a:stCxn id="51" idx="0"/>
            <a:endCxn id="3" idx="2"/>
          </p:cNvCxnSpPr>
          <p:nvPr/>
        </p:nvCxnSpPr>
        <p:spPr>
          <a:xfrm rot="16200000" flipV="1">
            <a:off x="2560919" y="3851841"/>
            <a:ext cx="1227946" cy="5186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3434222" y="442117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4" name="6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59298"/>
              </p:ext>
            </p:extLst>
          </p:nvPr>
        </p:nvGraphicFramePr>
        <p:xfrm>
          <a:off x="8316416" y="4293097"/>
          <a:ext cx="1317165" cy="88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597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LINEAS</a:t>
                      </a:r>
                      <a:r>
                        <a:rPr lang="es-ES" sz="800" i="1" baseline="0" dirty="0" smtClean="0"/>
                        <a:t>_</a:t>
                      </a:r>
                      <a:r>
                        <a:rPr lang="es-ES" sz="800" i="1" dirty="0" smtClean="0"/>
                        <a:t>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NUM_LINEA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76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5" name="64 Conector angular"/>
          <p:cNvCxnSpPr>
            <a:cxnSpLocks/>
            <a:stCxn id="9" idx="3"/>
            <a:endCxn id="64" idx="2"/>
          </p:cNvCxnSpPr>
          <p:nvPr/>
        </p:nvCxnSpPr>
        <p:spPr>
          <a:xfrm flipV="1">
            <a:off x="8121413" y="5182344"/>
            <a:ext cx="853585" cy="2893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331927" y="546565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73" name="7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48075"/>
              </p:ext>
            </p:extLst>
          </p:nvPr>
        </p:nvGraphicFramePr>
        <p:xfrm>
          <a:off x="8532694" y="5710918"/>
          <a:ext cx="168817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TIPO_EVENTO_FACTURACION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DESCRIPCION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4" name="73 Conector angular"/>
          <p:cNvCxnSpPr>
            <a:cxnSpLocks/>
            <a:stCxn id="9" idx="3"/>
            <a:endCxn id="73" idx="1"/>
          </p:cNvCxnSpPr>
          <p:nvPr/>
        </p:nvCxnSpPr>
        <p:spPr>
          <a:xfrm>
            <a:off x="8121413" y="5471648"/>
            <a:ext cx="411281" cy="9860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133170" y="65032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76" name="7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44688"/>
              </p:ext>
            </p:extLst>
          </p:nvPr>
        </p:nvGraphicFramePr>
        <p:xfrm>
          <a:off x="98591" y="3796212"/>
          <a:ext cx="151216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EVENTOS_PLANIFICACION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TIPO_EVENTO_PLANIFICACION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DESCRIPCION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  <a:endParaRPr lang="es-ES" sz="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7" name="76 Conector angular"/>
          <p:cNvCxnSpPr>
            <a:stCxn id="76" idx="3"/>
            <a:endCxn id="3" idx="2"/>
          </p:cNvCxnSpPr>
          <p:nvPr/>
        </p:nvCxnSpPr>
        <p:spPr>
          <a:xfrm flipV="1">
            <a:off x="1610759" y="3497198"/>
            <a:ext cx="1304803" cy="104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1751788" y="353872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</p:spTree>
    <p:extLst>
      <p:ext uri="{BB962C8B-B14F-4D97-AF65-F5344CB8AC3E}">
        <p14:creationId xmlns:p14="http://schemas.microsoft.com/office/powerpoint/2010/main" val="77384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68629"/>
              </p:ext>
            </p:extLst>
          </p:nvPr>
        </p:nvGraphicFramePr>
        <p:xfrm>
          <a:off x="7590420" y="3438921"/>
          <a:ext cx="144607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_ING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ID_GENERADOR_ING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ORGANISMO_PAGADOR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17209"/>
              </p:ext>
            </p:extLst>
          </p:nvPr>
        </p:nvGraphicFramePr>
        <p:xfrm>
          <a:off x="3743308" y="2852936"/>
          <a:ext cx="16207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MODIFICACIONES_PRESUPUESTO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ACTIVADO</a:t>
                      </a:r>
                      <a:r>
                        <a:rPr lang="es-ES" sz="800" baseline="0" dirty="0" smtClean="0"/>
                        <a:t> (BIN)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TIPO_MODIFICACION_PRESUP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OF_PRESUPUESTARIA (BIN)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71619"/>
              </p:ext>
            </p:extLst>
          </p:nvPr>
        </p:nvGraphicFramePr>
        <p:xfrm>
          <a:off x="5900140" y="3140968"/>
          <a:ext cx="152826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INGRESOS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ID_INGRESO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NUM_JUSTIFICANTE</a:t>
                      </a:r>
                    </a:p>
                    <a:p>
                      <a:r>
                        <a:rPr lang="es-ES" sz="800" dirty="0" smtClean="0"/>
                        <a:t>TIPO</a:t>
                      </a:r>
                    </a:p>
                    <a:p>
                      <a:r>
                        <a:rPr lang="es-ES" sz="800" dirty="0" smtClean="0"/>
                        <a:t>ESTADO</a:t>
                      </a:r>
                    </a:p>
                    <a:p>
                      <a:r>
                        <a:rPr lang="es-ES" sz="800" dirty="0" smtClean="0"/>
                        <a:t>NUM_TESORO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4" name="43 Conector angular"/>
          <p:cNvCxnSpPr>
            <a:cxnSpLocks/>
            <a:stCxn id="16" idx="3"/>
            <a:endCxn id="14" idx="1"/>
          </p:cNvCxnSpPr>
          <p:nvPr/>
        </p:nvCxnSpPr>
        <p:spPr>
          <a:xfrm>
            <a:off x="7428402" y="4192528"/>
            <a:ext cx="162018" cy="1760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cxnSpLocks/>
            <a:endCxn id="15" idx="3"/>
          </p:cNvCxnSpPr>
          <p:nvPr/>
        </p:nvCxnSpPr>
        <p:spPr>
          <a:xfrm rot="10800000">
            <a:off x="5364088" y="3904496"/>
            <a:ext cx="536052" cy="34899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6262506" y="3247248"/>
            <a:ext cx="342145" cy="3759760"/>
          </a:xfrm>
          <a:prstGeom prst="bentConnector3">
            <a:avLst>
              <a:gd name="adj1" fmla="val 16681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4807903" y="515719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/>
              <a:t>0…*</a:t>
            </a:r>
            <a:endParaRPr lang="es-ES" sz="800" dirty="0"/>
          </a:p>
        </p:txBody>
      </p:sp>
      <p:sp>
        <p:nvSpPr>
          <p:cNvPr id="61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5467584" y="364805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0…*</a:t>
            </a:r>
          </a:p>
        </p:txBody>
      </p:sp>
      <p:sp>
        <p:nvSpPr>
          <p:cNvPr id="62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7296218" y="439593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92035"/>
              </p:ext>
            </p:extLst>
          </p:nvPr>
        </p:nvGraphicFramePr>
        <p:xfrm>
          <a:off x="4067944" y="1340768"/>
          <a:ext cx="1512168" cy="101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156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DOCUMENTOS_IN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10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TIPO_DOC_ENVIO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4" name="63 Conector angular"/>
          <p:cNvCxnSpPr>
            <a:stCxn id="63" idx="2"/>
            <a:endCxn id="15" idx="0"/>
          </p:cNvCxnSpPr>
          <p:nvPr/>
        </p:nvCxnSpPr>
        <p:spPr>
          <a:xfrm rot="5400000">
            <a:off x="4440097" y="2469005"/>
            <a:ext cx="497532" cy="2703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4355468" y="242088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62724"/>
              </p:ext>
            </p:extLst>
          </p:nvPr>
        </p:nvGraphicFramePr>
        <p:xfrm>
          <a:off x="341530" y="1484784"/>
          <a:ext cx="14041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_PAG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ID_GENERADOR_PAG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ORGANISMO_RECEPTOR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98"/>
              </p:ext>
            </p:extLst>
          </p:nvPr>
        </p:nvGraphicFramePr>
        <p:xfrm>
          <a:off x="1871953" y="3140968"/>
          <a:ext cx="15479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PAGOS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ID_PAGO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0" name="69 Conector angular"/>
          <p:cNvCxnSpPr>
            <a:cxnSpLocks/>
            <a:stCxn id="69" idx="3"/>
            <a:endCxn id="15" idx="1"/>
          </p:cNvCxnSpPr>
          <p:nvPr/>
        </p:nvCxnSpPr>
        <p:spPr>
          <a:xfrm>
            <a:off x="3419872" y="3826768"/>
            <a:ext cx="323436" cy="7772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3365312" y="358501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0…1</a:t>
            </a:r>
            <a:endParaRPr lang="es-ES" sz="800" dirty="0"/>
          </a:p>
        </p:txBody>
      </p:sp>
      <p:cxnSp>
        <p:nvCxnSpPr>
          <p:cNvPr id="72" name="71 Conector angular"/>
          <p:cNvCxnSpPr>
            <a:cxnSpLocks/>
            <a:stCxn id="60" idx="2"/>
            <a:endCxn id="69" idx="1"/>
          </p:cNvCxnSpPr>
          <p:nvPr/>
        </p:nvCxnSpPr>
        <p:spPr>
          <a:xfrm rot="16200000" flipH="1">
            <a:off x="1216428" y="3171243"/>
            <a:ext cx="482704" cy="8283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1241502" y="39103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</a:t>
            </a:r>
            <a:r>
              <a:rPr lang="es-ES" sz="800" dirty="0" smtClean="0"/>
              <a:t>…*</a:t>
            </a:r>
            <a:endParaRPr lang="es-ES" sz="8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INGRESOS / MODIFICACIONES PRESUPUESTARIAS / 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8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4900"/>
              </p:ext>
            </p:extLst>
          </p:nvPr>
        </p:nvGraphicFramePr>
        <p:xfrm>
          <a:off x="1763688" y="1196752"/>
          <a:ext cx="1080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RESERVAS_CAJAFIJA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VINCULANTE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UDSGAF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0" name="5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CAJA FIJA</a:t>
            </a:r>
            <a:endParaRPr lang="es-ES" dirty="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83797"/>
              </p:ext>
            </p:extLst>
          </p:nvPr>
        </p:nvGraphicFramePr>
        <p:xfrm>
          <a:off x="3851920" y="1052736"/>
          <a:ext cx="1463824" cy="153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119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1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576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6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58151"/>
              </p:ext>
            </p:extLst>
          </p:nvPr>
        </p:nvGraphicFramePr>
        <p:xfrm>
          <a:off x="6660232" y="1124744"/>
          <a:ext cx="1440160" cy="10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FICHERO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1" name="70 Conector angular"/>
          <p:cNvCxnSpPr/>
          <p:nvPr/>
        </p:nvCxnSpPr>
        <p:spPr>
          <a:xfrm flipV="1">
            <a:off x="5315744" y="5373216"/>
            <a:ext cx="1344488" cy="1709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44">
            <a:extLst>
              <a:ext uri="{FF2B5EF4-FFF2-40B4-BE49-F238E27FC236}">
                <a16:creationId xmlns:a16="http://schemas.microsoft.com/office/drawing/2014/main" xmlns="" id="{58DDF0F6-557A-42E3-87C5-C25B3173C4ED}"/>
              </a:ext>
            </a:extLst>
          </p:cNvPr>
          <p:cNvSpPr txBox="1"/>
          <p:nvPr/>
        </p:nvSpPr>
        <p:spPr>
          <a:xfrm>
            <a:off x="6084168" y="515777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cxnSp>
        <p:nvCxnSpPr>
          <p:cNvPr id="73" name="72 Conector angular"/>
          <p:cNvCxnSpPr/>
          <p:nvPr/>
        </p:nvCxnSpPr>
        <p:spPr>
          <a:xfrm flipV="1">
            <a:off x="2843808" y="5373216"/>
            <a:ext cx="1056456" cy="2345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44">
            <a:extLst>
              <a:ext uri="{FF2B5EF4-FFF2-40B4-BE49-F238E27FC236}">
                <a16:creationId xmlns:a16="http://schemas.microsoft.com/office/drawing/2014/main" xmlns="" id="{58DDF0F6-557A-42E3-87C5-C25B3173C4ED}"/>
              </a:ext>
            </a:extLst>
          </p:cNvPr>
          <p:cNvSpPr txBox="1"/>
          <p:nvPr/>
        </p:nvSpPr>
        <p:spPr>
          <a:xfrm>
            <a:off x="3372036" y="518815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043608" y="43651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MODELOS</a:t>
            </a:r>
            <a:endParaRPr lang="es-ES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45920"/>
              </p:ext>
            </p:extLst>
          </p:nvPr>
        </p:nvGraphicFramePr>
        <p:xfrm>
          <a:off x="6660232" y="5013176"/>
          <a:ext cx="1440160" cy="98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ID_MODELO</a:t>
                      </a:r>
                    </a:p>
                    <a:p>
                      <a:r>
                        <a:rPr lang="es-ES" sz="800" dirty="0" smtClean="0"/>
                        <a:t>NUM_VERSION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49639"/>
              </p:ext>
            </p:extLst>
          </p:nvPr>
        </p:nvGraphicFramePr>
        <p:xfrm>
          <a:off x="3900264" y="4827405"/>
          <a:ext cx="1463824" cy="107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MODELO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8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TIPO_MODELO</a:t>
                      </a:r>
                      <a:endParaRPr lang="es-ES" sz="800" dirty="0" smtClean="0"/>
                    </a:p>
                    <a:p>
                      <a:r>
                        <a:rPr lang="es-ES" sz="800" baseline="0" dirty="0" smtClean="0"/>
                        <a:t>DESCRIPCIÓN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49624"/>
              </p:ext>
            </p:extLst>
          </p:nvPr>
        </p:nvGraphicFramePr>
        <p:xfrm>
          <a:off x="1547664" y="5094827"/>
          <a:ext cx="1463824" cy="89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5428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TIPOS_MODELO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428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94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DESCRIPCIÓN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6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2579"/>
              </p:ext>
            </p:extLst>
          </p:nvPr>
        </p:nvGraphicFramePr>
        <p:xfrm>
          <a:off x="107504" y="1014844"/>
          <a:ext cx="14638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PROVEEDORES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ID_PROVEEDOR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NIF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  <a:r>
                        <a:rPr lang="es-ES" sz="800" baseline="0" dirty="0" smtClean="0"/>
                        <a:t> _PROVEEDOR</a:t>
                      </a:r>
                    </a:p>
                    <a:p>
                      <a:r>
                        <a:rPr lang="es-ES" sz="800" baseline="0" dirty="0" smtClean="0"/>
                        <a:t>CONTACTO</a:t>
                      </a:r>
                    </a:p>
                    <a:p>
                      <a:r>
                        <a:rPr lang="es-ES" sz="800" baseline="0" dirty="0" smtClean="0"/>
                        <a:t>EMAIL</a:t>
                      </a:r>
                    </a:p>
                    <a:p>
                      <a:r>
                        <a:rPr lang="es-ES" sz="800" baseline="0" dirty="0" smtClean="0"/>
                        <a:t>TELEFONO1</a:t>
                      </a:r>
                    </a:p>
                    <a:p>
                      <a:r>
                        <a:rPr lang="es-ES" sz="800" baseline="0" dirty="0" smtClean="0"/>
                        <a:t>TELEFONO2</a:t>
                      </a:r>
                    </a:p>
                    <a:p>
                      <a:r>
                        <a:rPr lang="es-ES" sz="800" baseline="0" dirty="0" smtClean="0"/>
                        <a:t>DIRECCION</a:t>
                      </a:r>
                    </a:p>
                    <a:p>
                      <a:r>
                        <a:rPr lang="es-ES" sz="800" baseline="0" dirty="0" smtClean="0"/>
                        <a:t>CP</a:t>
                      </a:r>
                    </a:p>
                    <a:p>
                      <a:r>
                        <a:rPr lang="es-ES" sz="800" baseline="0" dirty="0" smtClean="0"/>
                        <a:t>POBLACION</a:t>
                      </a:r>
                    </a:p>
                    <a:p>
                      <a:r>
                        <a:rPr lang="es-ES" sz="800" baseline="0" dirty="0" smtClean="0"/>
                        <a:t>PROVINCIA</a:t>
                      </a:r>
                    </a:p>
                    <a:p>
                      <a:r>
                        <a:rPr lang="es-ES" sz="800" baseline="0" dirty="0" smtClean="0"/>
                        <a:t>FAX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6655"/>
              </p:ext>
            </p:extLst>
          </p:nvPr>
        </p:nvGraphicFramePr>
        <p:xfrm>
          <a:off x="1763688" y="1014844"/>
          <a:ext cx="14638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 smtClean="0"/>
                        <a:t>Jefes_de_proyecto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ID_JP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APELLIDO1</a:t>
                      </a:r>
                    </a:p>
                    <a:p>
                      <a:r>
                        <a:rPr lang="es-ES" sz="800" baseline="0" dirty="0" smtClean="0"/>
                        <a:t>APELLIDO2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4035"/>
              </p:ext>
            </p:extLst>
          </p:nvPr>
        </p:nvGraphicFramePr>
        <p:xfrm>
          <a:off x="5220072" y="1014844"/>
          <a:ext cx="720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566"/>
              </p:ext>
            </p:extLst>
          </p:nvPr>
        </p:nvGraphicFramePr>
        <p:xfrm>
          <a:off x="6084168" y="101484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9577"/>
              </p:ext>
            </p:extLst>
          </p:nvPr>
        </p:nvGraphicFramePr>
        <p:xfrm>
          <a:off x="7596336" y="108282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nombre_programa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3932"/>
              </p:ext>
            </p:extLst>
          </p:nvPr>
        </p:nvGraphicFramePr>
        <p:xfrm>
          <a:off x="3399359" y="21749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95036"/>
              </p:ext>
            </p:extLst>
          </p:nvPr>
        </p:nvGraphicFramePr>
        <p:xfrm>
          <a:off x="1763688" y="2094964"/>
          <a:ext cx="146382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PROYECTOS_INVERSION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servicio_fk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concepto_fk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programa_fk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5726"/>
              </p:ext>
            </p:extLst>
          </p:nvPr>
        </p:nvGraphicFramePr>
        <p:xfrm>
          <a:off x="3462164" y="1086852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alias_unidad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410"/>
              </p:ext>
            </p:extLst>
          </p:nvPr>
        </p:nvGraphicFramePr>
        <p:xfrm>
          <a:off x="5076056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77692"/>
              </p:ext>
            </p:extLst>
          </p:nvPr>
        </p:nvGraphicFramePr>
        <p:xfrm>
          <a:off x="7020272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TIPOS_CONTRATACION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4551"/>
              </p:ext>
            </p:extLst>
          </p:nvPr>
        </p:nvGraphicFramePr>
        <p:xfrm>
          <a:off x="107504" y="361512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INDS_IGAE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alias_indicador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639"/>
              </p:ext>
            </p:extLst>
          </p:nvPr>
        </p:nvGraphicFramePr>
        <p:xfrm>
          <a:off x="1763688" y="3391108"/>
          <a:ext cx="14638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TRAMITADORES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apellido1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apellido2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7794"/>
              </p:ext>
            </p:extLst>
          </p:nvPr>
        </p:nvGraphicFramePr>
        <p:xfrm>
          <a:off x="52200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alias_organo_contratacion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56539"/>
              </p:ext>
            </p:extLst>
          </p:nvPr>
        </p:nvGraphicFramePr>
        <p:xfrm>
          <a:off x="70202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EJERCICIOS_FUTUROS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tipo_ejercicios_futuros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020272" y="4111188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TRAMITACIÓN ANTICIPADA/PLURIANUAL</a:t>
            </a:r>
            <a:endParaRPr lang="es-ES" sz="1050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42988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0293"/>
              </p:ext>
            </p:extLst>
          </p:nvPr>
        </p:nvGraphicFramePr>
        <p:xfrm>
          <a:off x="1763688" y="4399220"/>
          <a:ext cx="1800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EVENTOS_PROCEDIMIENTOS_CONTRATACION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proc_contratación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24931"/>
              </p:ext>
            </p:extLst>
          </p:nvPr>
        </p:nvGraphicFramePr>
        <p:xfrm>
          <a:off x="7092280" y="4759260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ESTADOS_PREVISION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estado</a:t>
                      </a:r>
                      <a:r>
                        <a:rPr lang="es-ES" sz="800" baseline="0" dirty="0" err="1"/>
                        <a:t>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5729"/>
              </p:ext>
            </p:extLst>
          </p:nvPr>
        </p:nvGraphicFramePr>
        <p:xfrm>
          <a:off x="107504" y="547934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FUNCIONES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alias_funcion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/>
                        <a:t>nombre_funcion</a:t>
                      </a:r>
                    </a:p>
                    <a:p>
                      <a:r>
                        <a:rPr lang="es-ES" sz="800" baseline="0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8998"/>
              </p:ext>
            </p:extLst>
          </p:nvPr>
        </p:nvGraphicFramePr>
        <p:xfrm>
          <a:off x="1763688" y="5551348"/>
          <a:ext cx="1800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DESTINATARIOS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8057"/>
              </p:ext>
            </p:extLst>
          </p:nvPr>
        </p:nvGraphicFramePr>
        <p:xfrm>
          <a:off x="3851920" y="454323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PRIORIDADES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4965"/>
              </p:ext>
            </p:extLst>
          </p:nvPr>
        </p:nvGraphicFramePr>
        <p:xfrm>
          <a:off x="3419872" y="303106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CATEGORIAS_GARTNER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categoria_gartner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6834"/>
              </p:ext>
            </p:extLst>
          </p:nvPr>
        </p:nvGraphicFramePr>
        <p:xfrm>
          <a:off x="548444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AUXILIARES2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55120"/>
              </p:ext>
            </p:extLst>
          </p:nvPr>
        </p:nvGraphicFramePr>
        <p:xfrm>
          <a:off x="3779912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AUXILIARES1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107504" y="627142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Links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763688" y="619942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sgad</a:t>
            </a:r>
            <a:r>
              <a:rPr lang="es-ES" sz="1050" dirty="0" smtClean="0"/>
              <a:t>/</a:t>
            </a:r>
            <a:r>
              <a:rPr lang="es-ES" sz="1050" dirty="0" err="1" smtClean="0"/>
              <a:t>muface</a:t>
            </a:r>
            <a:r>
              <a:rPr lang="es-ES" sz="1050" dirty="0" smtClean="0"/>
              <a:t>/</a:t>
            </a:r>
            <a:r>
              <a:rPr lang="es-ES" sz="1050" dirty="0" err="1" smtClean="0"/>
              <a:t>inap</a:t>
            </a:r>
            <a:r>
              <a:rPr lang="es-ES" sz="1050" dirty="0" smtClean="0"/>
              <a:t>/…</a:t>
            </a:r>
            <a:endParaRPr lang="es-ES" sz="105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763688" y="511930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RELACIÓN EVENTOS CON PROCEDIMIENTOS</a:t>
            </a:r>
            <a:endParaRPr lang="es-ES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2862" y="5119300"/>
            <a:ext cx="1506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Licitación/apertura sobre 1, …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406552" y="1734924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UNIDADES EXP, IMP, …</a:t>
            </a:r>
            <a:endParaRPr lang="es-ES" sz="105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020272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SUMINISTRO/SERVICIO/…</a:t>
            </a:r>
            <a:endParaRPr lang="es-ES" sz="105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076056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CONTRATO MENOR/ …</a:t>
            </a:r>
            <a:endParaRPr lang="es-ES" sz="105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851920" y="5200091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NUMÉRICO</a:t>
            </a:r>
            <a:endParaRPr lang="es-ES" sz="1050" dirty="0"/>
          </a:p>
        </p:txBody>
      </p:sp>
      <p:graphicFrame>
        <p:nvGraphicFramePr>
          <p:cNvPr id="51" name="28 Tabla">
            <a:extLst>
              <a:ext uri="{FF2B5EF4-FFF2-40B4-BE49-F238E27FC236}">
                <a16:creationId xmlns:a16="http://schemas.microsoft.com/office/drawing/2014/main" xmlns="" id="{7BC80704-58FD-41C9-9A09-CA32EBE0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5925"/>
              </p:ext>
            </p:extLst>
          </p:nvPr>
        </p:nvGraphicFramePr>
        <p:xfrm>
          <a:off x="709228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AUXILIARES5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id_auxiliar5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2" name="51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(1)</a:t>
            </a:r>
            <a:endParaRPr lang="es-ES" dirty="0"/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9260"/>
              </p:ext>
            </p:extLst>
          </p:nvPr>
        </p:nvGraphicFramePr>
        <p:xfrm>
          <a:off x="5580112" y="4124389"/>
          <a:ext cx="110378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TIPOS_ATRIBUTO_PREVISION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tipo</a:t>
                      </a:r>
                      <a:r>
                        <a:rPr lang="es-ES" sz="800" baseline="0" dirty="0" err="1" smtClean="0"/>
                        <a:t>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smtClean="0"/>
                        <a:t>nombre</a:t>
                      </a:r>
                    </a:p>
                    <a:p>
                      <a:r>
                        <a:rPr lang="es-ES" sz="800" baseline="0" dirty="0" err="1" smtClean="0"/>
                        <a:t>Descripcion</a:t>
                      </a:r>
                      <a:endParaRPr lang="es-ES" sz="800" baseline="0" dirty="0" smtClean="0"/>
                    </a:p>
                    <a:p>
                      <a:r>
                        <a:rPr lang="es-ES" sz="800" baseline="0" dirty="0" smtClean="0"/>
                        <a:t>Activo (</a:t>
                      </a:r>
                      <a:r>
                        <a:rPr lang="es-ES" sz="800" baseline="0" dirty="0" err="1" smtClean="0"/>
                        <a:t>bin</a:t>
                      </a:r>
                      <a:r>
                        <a:rPr lang="es-ES" sz="800" baseline="0" dirty="0" smtClean="0"/>
                        <a:t>)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4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4 Tabla">
            <a:extLst>
              <a:ext uri="{FF2B5EF4-FFF2-40B4-BE49-F238E27FC236}">
                <a16:creationId xmlns:a16="http://schemas.microsoft.com/office/drawing/2014/main" xmlns="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22154"/>
              </p:ext>
            </p:extLst>
          </p:nvPr>
        </p:nvGraphicFramePr>
        <p:xfrm>
          <a:off x="179512" y="2361808"/>
          <a:ext cx="14638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ORGANISMOS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id_organismo_pagador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7553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nif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direccion_tipo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direccion_nombre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direccion_num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cp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localidad</a:t>
                      </a:r>
                    </a:p>
                    <a:p>
                      <a:r>
                        <a:rPr lang="es-ES" sz="800" baseline="0" dirty="0" err="1"/>
                        <a:t>telefono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contacto</a:t>
                      </a:r>
                    </a:p>
                    <a:p>
                      <a:r>
                        <a:rPr lang="es-ES" sz="800" baseline="0"/>
                        <a:t>email_contacto</a:t>
                      </a:r>
                    </a:p>
                    <a:p>
                      <a:r>
                        <a:rPr lang="es-ES" sz="800" baseline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24 Tabla">
            <a:extLst>
              <a:ext uri="{FF2B5EF4-FFF2-40B4-BE49-F238E27FC236}">
                <a16:creationId xmlns:a16="http://schemas.microsoft.com/office/drawing/2014/main" xmlns="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50266"/>
              </p:ext>
            </p:extLst>
          </p:nvPr>
        </p:nvGraphicFramePr>
        <p:xfrm>
          <a:off x="1907704" y="2361808"/>
          <a:ext cx="1463824" cy="75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2007">
                <a:tc>
                  <a:txBody>
                    <a:bodyPr/>
                    <a:lstStyle/>
                    <a:p>
                      <a:r>
                        <a:rPr lang="es-ES" sz="800" i="1"/>
                        <a:t>SISTEMAS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007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58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24 Tabla">
            <a:extLst>
              <a:ext uri="{FF2B5EF4-FFF2-40B4-BE49-F238E27FC236}">
                <a16:creationId xmlns:a16="http://schemas.microsoft.com/office/drawing/2014/main" xmlns="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38937"/>
              </p:ext>
            </p:extLst>
          </p:nvPr>
        </p:nvGraphicFramePr>
        <p:xfrm>
          <a:off x="3563888" y="2361808"/>
          <a:ext cx="1463824" cy="68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8453">
                <a:tc>
                  <a:txBody>
                    <a:bodyPr/>
                    <a:lstStyle/>
                    <a:p>
                      <a:r>
                        <a:rPr lang="es-ES" sz="800" i="1"/>
                        <a:t>TIPOS_LEGAL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53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tipo_legal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157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491880" y="3081887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Acuerdo/Convenio/UE/…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07704" y="3081887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Nedaes/Geiser/…</a:t>
            </a:r>
          </a:p>
        </p:txBody>
      </p:sp>
      <p:graphicFrame>
        <p:nvGraphicFramePr>
          <p:cNvPr id="9" name="36 Tabla">
            <a:extLst>
              <a:ext uri="{FF2B5EF4-FFF2-40B4-BE49-F238E27FC236}">
                <a16:creationId xmlns:a16="http://schemas.microsoft.com/office/drawing/2014/main" xmlns="" id="{74E71F2C-CF67-4AFF-8B3F-B7DD43BB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4971"/>
              </p:ext>
            </p:extLst>
          </p:nvPr>
        </p:nvGraphicFramePr>
        <p:xfrm>
          <a:off x="5220072" y="2412565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PAGADORES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id_pagador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datos_pagador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20311"/>
              </p:ext>
            </p:extLst>
          </p:nvPr>
        </p:nvGraphicFramePr>
        <p:xfrm>
          <a:off x="7140624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TIPOS_TRAMITACION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tipo_tramitacion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40624" y="1785744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Ordinaria, extraordinaria…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2842"/>
              </p:ext>
            </p:extLst>
          </p:nvPr>
        </p:nvGraphicFramePr>
        <p:xfrm>
          <a:off x="54844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TIPOS_DOCUMENTO_FACT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tipo_documento_fac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355"/>
              </p:ext>
            </p:extLst>
          </p:nvPr>
        </p:nvGraphicFramePr>
        <p:xfrm>
          <a:off x="3828256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0214"/>
              </p:ext>
            </p:extLst>
          </p:nvPr>
        </p:nvGraphicFramePr>
        <p:xfrm>
          <a:off x="18840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UNIDADES_SGAF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udsgaf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8687"/>
              </p:ext>
            </p:extLst>
          </p:nvPr>
        </p:nvGraphicFramePr>
        <p:xfrm>
          <a:off x="227856" y="11456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TIPOS_MODIFICACIONES_PRESUPUESTARIAS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tipo_modificacion_presup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5484440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Certificado/…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828256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PACP/PPT/…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27856" y="18986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Inicial/Generación/Transferencia/…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(2)</a:t>
            </a:r>
            <a:endParaRPr lang="es-E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5447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TIPOS_EVENTO_FACTURACION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73327"/>
              </p:ext>
            </p:extLst>
          </p:nvPr>
        </p:nvGraphicFramePr>
        <p:xfrm>
          <a:off x="1908845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TIPOS_EVENTO_PLANIFICACION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606</Words>
  <Application>Microsoft Office PowerPoint</Application>
  <PresentationFormat>Presentación en pantalla (4:3)</PresentationFormat>
  <Paragraphs>482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Vidal Sevillano</dc:creator>
  <cp:lastModifiedBy>Miguel Angel Vidal Sevillano</cp:lastModifiedBy>
  <cp:revision>104</cp:revision>
  <cp:lastPrinted>2019-11-19T07:53:36Z</cp:lastPrinted>
  <dcterms:created xsi:type="dcterms:W3CDTF">2019-11-13T07:18:23Z</dcterms:created>
  <dcterms:modified xsi:type="dcterms:W3CDTF">2020-06-05T12:48:40Z</dcterms:modified>
</cp:coreProperties>
</file>