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58" r:id="rId5"/>
    <p:sldId id="262" r:id="rId6"/>
    <p:sldId id="259" r:id="rId7"/>
    <p:sldId id="261" r:id="rId8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105" d="100"/>
          <a:sy n="105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7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94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75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7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2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3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71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6413-18F1-4893-88B2-0A18709E0B52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B9A4-E541-4F05-BAE1-D42FDE4BCB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1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16048"/>
              </p:ext>
            </p:extLst>
          </p:nvPr>
        </p:nvGraphicFramePr>
        <p:xfrm>
          <a:off x="323528" y="932865"/>
          <a:ext cx="146382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IMPUTACIONES_PREVISION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IMPORTE_PREV</a:t>
                      </a:r>
                    </a:p>
                    <a:p>
                      <a:r>
                        <a:rPr lang="es-ES" sz="800" dirty="0" smtClean="0"/>
                        <a:t>IMPORTE_LIC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0260"/>
              </p:ext>
            </p:extLst>
          </p:nvPr>
        </p:nvGraphicFramePr>
        <p:xfrm>
          <a:off x="2183650" y="744225"/>
          <a:ext cx="1463824" cy="311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3613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PREVISIONES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05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313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ALIAS_UNIDAD_PROPONENTE</a:t>
                      </a:r>
                    </a:p>
                    <a:p>
                      <a:r>
                        <a:rPr lang="es-ES" sz="800" dirty="0" smtClean="0"/>
                        <a:t>ESTADO_PREVISION</a:t>
                      </a:r>
                    </a:p>
                    <a:p>
                      <a:r>
                        <a:rPr lang="es-ES" sz="800" dirty="0" smtClean="0"/>
                        <a:t>PTE_APROBACION (BIN)</a:t>
                      </a:r>
                    </a:p>
                    <a:p>
                      <a:r>
                        <a:rPr lang="es-ES" sz="800" dirty="0" smtClean="0"/>
                        <a:t>APROBADO  (BIN)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PROC_CONTRATACION</a:t>
                      </a:r>
                    </a:p>
                    <a:p>
                      <a:r>
                        <a:rPr lang="es-ES" sz="800" dirty="0" smtClean="0"/>
                        <a:t>FUNCION</a:t>
                      </a:r>
                    </a:p>
                    <a:p>
                      <a:r>
                        <a:rPr lang="es-ES" sz="800" dirty="0" smtClean="0"/>
                        <a:t>PRIORIDAD</a:t>
                      </a:r>
                    </a:p>
                    <a:p>
                      <a:r>
                        <a:rPr lang="es-ES" sz="800" dirty="0" smtClean="0"/>
                        <a:t>RESUMEN</a:t>
                      </a:r>
                    </a:p>
                    <a:p>
                      <a:r>
                        <a:rPr lang="es-ES" sz="800" dirty="0" smtClean="0"/>
                        <a:t>INICIO_PREVISTO</a:t>
                      </a:r>
                    </a:p>
                    <a:p>
                      <a:r>
                        <a:rPr lang="es-ES" sz="800" dirty="0" smtClean="0"/>
                        <a:t>FIN_PREVISTO</a:t>
                      </a:r>
                    </a:p>
                    <a:p>
                      <a:r>
                        <a:rPr lang="es-ES" sz="800" dirty="0" smtClean="0"/>
                        <a:t>TIPO_CONTRATACION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PRORROGA</a:t>
                      </a:r>
                      <a:r>
                        <a:rPr lang="es-ES" sz="800" baseline="0" dirty="0" smtClean="0"/>
                        <a:t> (BIN)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RECURRENTE  (BIN)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SP_SUBSECUENTE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TRAM_ANTICIPADA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CATEGORIA_GARTNER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PROYECTO_INVERSION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ID_AUXILIAR1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ID_AUXILIAR</a:t>
                      </a:r>
                      <a:r>
                        <a:rPr lang="es-ES" sz="800" baseline="0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84639"/>
              </p:ext>
            </p:extLst>
          </p:nvPr>
        </p:nvGraphicFramePr>
        <p:xfrm>
          <a:off x="3972272" y="1004873"/>
          <a:ext cx="146382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EXPEDIENTES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UA_PADRE</a:t>
                      </a:r>
                    </a:p>
                    <a:p>
                      <a:r>
                        <a:rPr lang="es-ES" sz="800" dirty="0" smtClean="0"/>
                        <a:t>NUM_LOTE_PADRE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PROC_CONTRATACION</a:t>
                      </a:r>
                    </a:p>
                    <a:p>
                      <a:r>
                        <a:rPr lang="es-ES" sz="800" dirty="0" smtClean="0"/>
                        <a:t>RC_SOLICITADO  (BIN)</a:t>
                      </a:r>
                    </a:p>
                    <a:p>
                      <a:r>
                        <a:rPr lang="es-ES" sz="800" dirty="0" smtClean="0"/>
                        <a:t>ORGANO_CONTRATACION</a:t>
                      </a:r>
                    </a:p>
                    <a:p>
                      <a:r>
                        <a:rPr lang="es-ES" sz="800" dirty="0" smtClean="0"/>
                        <a:t>TIPO_EJERCICIOS_FUTUROS</a:t>
                      </a:r>
                    </a:p>
                    <a:p>
                      <a:r>
                        <a:rPr lang="es-ES" sz="800" dirty="0" smtClean="0"/>
                        <a:t>INICIO_PREVISTO</a:t>
                      </a:r>
                    </a:p>
                    <a:p>
                      <a:r>
                        <a:rPr lang="es-ES" sz="800" dirty="0" smtClean="0"/>
                        <a:t>FIN_REVISTO</a:t>
                      </a:r>
                    </a:p>
                    <a:p>
                      <a:r>
                        <a:rPr lang="es-ES" sz="800" dirty="0" smtClean="0"/>
                        <a:t>TIPO_CONTRATACION</a:t>
                      </a:r>
                    </a:p>
                    <a:p>
                      <a:r>
                        <a:rPr lang="es-ES" sz="800" dirty="0" smtClean="0"/>
                        <a:t>PRORROGA (BIN)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ID_JC</a:t>
                      </a:r>
                    </a:p>
                    <a:p>
                      <a:r>
                        <a:rPr lang="es-ES" sz="800" dirty="0" smtClean="0"/>
                        <a:t>ID_CPAE</a:t>
                      </a:r>
                    </a:p>
                    <a:p>
                      <a:r>
                        <a:rPr lang="es-ES" sz="800" dirty="0" smtClean="0"/>
                        <a:t>ID_DGRCC</a:t>
                      </a:r>
                    </a:p>
                    <a:p>
                      <a:r>
                        <a:rPr lang="es-ES" sz="800" dirty="0" smtClean="0"/>
                        <a:t>ID_DTIC</a:t>
                      </a:r>
                    </a:p>
                    <a:p>
                      <a:r>
                        <a:rPr lang="es-ES" sz="800" dirty="0" smtClean="0"/>
                        <a:t>ID_FINANCIERA</a:t>
                      </a:r>
                    </a:p>
                    <a:p>
                      <a:r>
                        <a:rPr lang="es-ES" sz="800" dirty="0" smtClean="0"/>
                        <a:t>TIPO_TRAMITACION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9652"/>
              </p:ext>
            </p:extLst>
          </p:nvPr>
        </p:nvGraphicFramePr>
        <p:xfrm>
          <a:off x="5759878" y="1868969"/>
          <a:ext cx="13324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/>
                        <a:t>LOTES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ID_JP</a:t>
                      </a:r>
                    </a:p>
                    <a:p>
                      <a:r>
                        <a:rPr lang="es-ES" sz="800" dirty="0" smtClean="0"/>
                        <a:t>ID_TRAMITADOR</a:t>
                      </a:r>
                    </a:p>
                    <a:p>
                      <a:r>
                        <a:rPr lang="es-ES" sz="800" dirty="0" smtClean="0"/>
                        <a:t>INICIO_LOTE</a:t>
                      </a:r>
                    </a:p>
                    <a:p>
                      <a:r>
                        <a:rPr lang="es-ES" sz="800" dirty="0" smtClean="0"/>
                        <a:t>FIN_LOTE</a:t>
                      </a:r>
                    </a:p>
                    <a:p>
                      <a:r>
                        <a:rPr lang="es-ES" sz="800" dirty="0" smtClean="0"/>
                        <a:t>FIN_EJECUCION</a:t>
                      </a:r>
                    </a:p>
                    <a:p>
                      <a:r>
                        <a:rPr lang="es-ES" sz="800" dirty="0" smtClean="0"/>
                        <a:t>ADJUDICADO (BIN)</a:t>
                      </a:r>
                    </a:p>
                    <a:p>
                      <a:r>
                        <a:rPr lang="es-ES" sz="800" dirty="0" smtClean="0"/>
                        <a:t>ID_ADJUDICATARIO</a:t>
                      </a:r>
                    </a:p>
                    <a:p>
                      <a:r>
                        <a:rPr lang="es-ES" sz="800" dirty="0" smtClean="0"/>
                        <a:t>FECHA_PUB_FORM</a:t>
                      </a:r>
                    </a:p>
                    <a:p>
                      <a:r>
                        <a:rPr lang="es-ES" sz="800" dirty="0" smtClean="0"/>
                        <a:t>IND_IGAE</a:t>
                      </a:r>
                    </a:p>
                    <a:p>
                      <a:r>
                        <a:rPr lang="es-ES" sz="800" dirty="0" smtClean="0"/>
                        <a:t>PLAN_PAGOS_COMUNIC (BIN)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01208"/>
              </p:ext>
            </p:extLst>
          </p:nvPr>
        </p:nvGraphicFramePr>
        <p:xfrm>
          <a:off x="7596336" y="1124744"/>
          <a:ext cx="129614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EXPEDIENTE</a:t>
                      </a:r>
                      <a:r>
                        <a:rPr lang="es-ES" sz="800" i="1" baseline="0" dirty="0" smtClean="0"/>
                        <a:t>_GASTO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NUM_EXP_GASTO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7238"/>
              </p:ext>
            </p:extLst>
          </p:nvPr>
        </p:nvGraphicFramePr>
        <p:xfrm>
          <a:off x="7503307" y="4118327"/>
          <a:ext cx="1317165" cy="247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3505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FACTURAS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9806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NUM_FACTURA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9806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PERIODO</a:t>
                      </a:r>
                    </a:p>
                    <a:p>
                      <a:r>
                        <a:rPr lang="es-ES" sz="800" dirty="0" smtClean="0"/>
                        <a:t>NUM_FACTURA_EXTERNO</a:t>
                      </a:r>
                      <a:endParaRPr lang="es-ES" sz="800" u="sng" dirty="0" smtClean="0"/>
                    </a:p>
                    <a:p>
                      <a:r>
                        <a:rPr lang="es-ES" sz="800" dirty="0" smtClean="0"/>
                        <a:t>FECHA_FACTURA</a:t>
                      </a:r>
                    </a:p>
                    <a:p>
                      <a:r>
                        <a:rPr lang="es-ES" sz="800" dirty="0" smtClean="0"/>
                        <a:t>FECHA_ULT_CONTACTO</a:t>
                      </a:r>
                    </a:p>
                    <a:p>
                      <a:r>
                        <a:rPr lang="es-ES" sz="800" dirty="0" smtClean="0"/>
                        <a:t>FECHA_CERT</a:t>
                      </a:r>
                    </a:p>
                    <a:p>
                      <a:r>
                        <a:rPr lang="es-ES" sz="800" dirty="0" smtClean="0"/>
                        <a:t>FECHA_PAGO</a:t>
                      </a:r>
                    </a:p>
                    <a:p>
                      <a:r>
                        <a:rPr lang="es-ES" sz="800" dirty="0" smtClean="0"/>
                        <a:t>FECHA_DEV</a:t>
                      </a:r>
                    </a:p>
                    <a:p>
                      <a:r>
                        <a:rPr lang="es-ES" sz="800" dirty="0" smtClean="0"/>
                        <a:t>PAGADOR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07527"/>
              </p:ext>
            </p:extLst>
          </p:nvPr>
        </p:nvGraphicFramePr>
        <p:xfrm>
          <a:off x="5878349" y="5013176"/>
          <a:ext cx="108012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OFERTAS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ID_OFERTANTE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54450"/>
              </p:ext>
            </p:extLst>
          </p:nvPr>
        </p:nvGraphicFramePr>
        <p:xfrm>
          <a:off x="3923928" y="4505672"/>
          <a:ext cx="1512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EVENTOS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TIPO_EVENTO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FECHA</a:t>
                      </a:r>
                      <a:r>
                        <a:rPr lang="es-ES" sz="800" baseline="0" dirty="0" smtClean="0"/>
                        <a:t>_INICIO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FECHA_ESPERADA_FIN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aseline="0" dirty="0" smtClean="0"/>
                        <a:t>ID_TRAMITADOR</a:t>
                      </a:r>
                      <a:endParaRPr lang="es-ES" sz="800" dirty="0" smtClean="0"/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06011"/>
              </p:ext>
            </p:extLst>
          </p:nvPr>
        </p:nvGraphicFramePr>
        <p:xfrm>
          <a:off x="443880" y="2661057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135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Distribuciones </a:t>
                      </a:r>
                      <a:r>
                        <a:rPr lang="es-ES" sz="800" i="1" dirty="0" err="1" smtClean="0"/>
                        <a:t>prevision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SP</a:t>
                      </a:r>
                    </a:p>
                    <a:p>
                      <a:r>
                        <a:rPr lang="es-ES" sz="800" dirty="0" smtClean="0"/>
                        <a:t>DESTINATARIO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PORCENTAJE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23 Conector angular"/>
          <p:cNvCxnSpPr>
            <a:stCxn id="19" idx="2"/>
            <a:endCxn id="3" idx="2"/>
          </p:cNvCxnSpPr>
          <p:nvPr/>
        </p:nvCxnSpPr>
        <p:spPr>
          <a:xfrm rot="16200000" flipH="1">
            <a:off x="1825727" y="2773122"/>
            <a:ext cx="439901" cy="1739770"/>
          </a:xfrm>
          <a:prstGeom prst="bentConnector3">
            <a:avLst>
              <a:gd name="adj1" fmla="val 1519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>
            <a:stCxn id="2" idx="3"/>
            <a:endCxn id="3" idx="1"/>
          </p:cNvCxnSpPr>
          <p:nvPr/>
        </p:nvCxnSpPr>
        <p:spPr>
          <a:xfrm>
            <a:off x="1787352" y="1679625"/>
            <a:ext cx="396298" cy="62396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>
            <a:stCxn id="3" idx="3"/>
            <a:endCxn id="4" idx="1"/>
          </p:cNvCxnSpPr>
          <p:nvPr/>
        </p:nvCxnSpPr>
        <p:spPr>
          <a:xfrm>
            <a:off x="3647474" y="2303591"/>
            <a:ext cx="324798" cy="24052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3" idx="0"/>
            <a:endCxn id="4" idx="2"/>
          </p:cNvCxnSpPr>
          <p:nvPr/>
        </p:nvCxnSpPr>
        <p:spPr>
          <a:xfrm rot="5400000" flipH="1" flipV="1">
            <a:off x="4480939" y="4282427"/>
            <a:ext cx="422319" cy="241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5" idx="3"/>
            <a:endCxn id="7" idx="1"/>
          </p:cNvCxnSpPr>
          <p:nvPr/>
        </p:nvCxnSpPr>
        <p:spPr>
          <a:xfrm flipV="1">
            <a:off x="7092280" y="1566704"/>
            <a:ext cx="504056" cy="13538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12" idx="0"/>
            <a:endCxn id="5" idx="2"/>
          </p:cNvCxnSpPr>
          <p:nvPr/>
        </p:nvCxnSpPr>
        <p:spPr>
          <a:xfrm rot="5400000" flipH="1" flipV="1">
            <a:off x="5901701" y="4488798"/>
            <a:ext cx="1041087" cy="76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4" idx="3"/>
            <a:endCxn id="5" idx="1"/>
          </p:cNvCxnSpPr>
          <p:nvPr/>
        </p:nvCxnSpPr>
        <p:spPr>
          <a:xfrm>
            <a:off x="5436096" y="2544113"/>
            <a:ext cx="323782" cy="37641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cxnSpLocks/>
            <a:stCxn id="9" idx="0"/>
            <a:endCxn id="47" idx="2"/>
          </p:cNvCxnSpPr>
          <p:nvPr/>
        </p:nvCxnSpPr>
        <p:spPr>
          <a:xfrm rot="5400000" flipH="1" flipV="1">
            <a:off x="8115097" y="3989017"/>
            <a:ext cx="176103" cy="8251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03689"/>
              </p:ext>
            </p:extLst>
          </p:nvPr>
        </p:nvGraphicFramePr>
        <p:xfrm>
          <a:off x="5724128" y="604307"/>
          <a:ext cx="1080120" cy="116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48 Conector angular"/>
          <p:cNvCxnSpPr>
            <a:stCxn id="4" idx="0"/>
            <a:endCxn id="48" idx="1"/>
          </p:cNvCxnSpPr>
          <p:nvPr/>
        </p:nvCxnSpPr>
        <p:spPr>
          <a:xfrm rot="16200000" flipH="1">
            <a:off x="5122312" y="586745"/>
            <a:ext cx="183688" cy="1019944"/>
          </a:xfrm>
          <a:prstGeom prst="bentConnector4">
            <a:avLst>
              <a:gd name="adj1" fmla="val -124450"/>
              <a:gd name="adj2" fmla="val 8588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5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71252"/>
              </p:ext>
            </p:extLst>
          </p:nvPr>
        </p:nvGraphicFramePr>
        <p:xfrm>
          <a:off x="548488" y="4636124"/>
          <a:ext cx="1368152" cy="186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DOCUMENTOS_FACTURA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709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NUM_FACTURA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4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TIPO_DOCUMENTO_FAC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6" name="55 Conector angular"/>
          <p:cNvCxnSpPr>
            <a:cxnSpLocks/>
            <a:stCxn id="9" idx="2"/>
            <a:endCxn id="55" idx="2"/>
          </p:cNvCxnSpPr>
          <p:nvPr/>
        </p:nvCxnSpPr>
        <p:spPr>
          <a:xfrm rot="5400000" flipH="1">
            <a:off x="4650175" y="3085638"/>
            <a:ext cx="94104" cy="6929325"/>
          </a:xfrm>
          <a:prstGeom prst="bentConnector3">
            <a:avLst>
              <a:gd name="adj1" fmla="val -24292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58ABF96F-D80D-4391-85D2-883FE28F91A0}"/>
              </a:ext>
            </a:extLst>
          </p:cNvPr>
          <p:cNvSpPr txBox="1"/>
          <p:nvPr/>
        </p:nvSpPr>
        <p:spPr>
          <a:xfrm>
            <a:off x="1835696" y="15089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="" xmlns:a16="http://schemas.microsoft.com/office/drawing/2014/main" id="{6B08FE2C-B795-482D-8B2D-91CAB6048C42}"/>
              </a:ext>
            </a:extLst>
          </p:cNvPr>
          <p:cNvSpPr txBox="1"/>
          <p:nvPr/>
        </p:nvSpPr>
        <p:spPr>
          <a:xfrm>
            <a:off x="1547664" y="386104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="" xmlns:a16="http://schemas.microsoft.com/office/drawing/2014/main" id="{D4BD3DB6-0773-492F-8371-E4DBF04AB502}"/>
              </a:ext>
            </a:extLst>
          </p:cNvPr>
          <p:cNvSpPr txBox="1"/>
          <p:nvPr/>
        </p:nvSpPr>
        <p:spPr>
          <a:xfrm>
            <a:off x="3647474" y="206219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1…0</a:t>
            </a:r>
            <a:endParaRPr lang="es-ES" sz="800" dirty="0"/>
          </a:p>
        </p:txBody>
      </p:sp>
      <p:sp>
        <p:nvSpPr>
          <p:cNvPr id="43" name="CuadroTexto 42">
            <a:extLst>
              <a:ext uri="{FF2B5EF4-FFF2-40B4-BE49-F238E27FC236}">
                <a16:creationId xmlns="" xmlns:a16="http://schemas.microsoft.com/office/drawing/2014/main" id="{319322CE-E44B-4D1D-8E0E-B3B87AE651CB}"/>
              </a:ext>
            </a:extLst>
          </p:cNvPr>
          <p:cNvSpPr txBox="1"/>
          <p:nvPr/>
        </p:nvSpPr>
        <p:spPr>
          <a:xfrm>
            <a:off x="4731559" y="424096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=""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5049270" y="78377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="" xmlns:a16="http://schemas.microsoft.com/office/drawing/2014/main" id="{55F53D7F-2119-4913-AA53-D870B574148E}"/>
              </a:ext>
            </a:extLst>
          </p:cNvPr>
          <p:cNvSpPr txBox="1"/>
          <p:nvPr/>
        </p:nvSpPr>
        <p:spPr>
          <a:xfrm>
            <a:off x="5400146" y="187941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="" xmlns:a16="http://schemas.microsoft.com/office/drawing/2014/main" id="{B6D70908-F77F-48B9-9026-68A9D9B4D50E}"/>
              </a:ext>
            </a:extLst>
          </p:cNvPr>
          <p:cNvSpPr txBox="1"/>
          <p:nvPr/>
        </p:nvSpPr>
        <p:spPr>
          <a:xfrm>
            <a:off x="7020272" y="22290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="" xmlns:a16="http://schemas.microsoft.com/office/drawing/2014/main" id="{753AD79F-CA2B-4809-8F9C-D46F075A8F66}"/>
              </a:ext>
            </a:extLst>
          </p:cNvPr>
          <p:cNvSpPr txBox="1"/>
          <p:nvPr/>
        </p:nvSpPr>
        <p:spPr>
          <a:xfrm>
            <a:off x="7739844" y="3469357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="" xmlns:a16="http://schemas.microsoft.com/office/drawing/2014/main" id="{D5180711-4B86-4B2F-956C-8DDD8710CE54}"/>
              </a:ext>
            </a:extLst>
          </p:cNvPr>
          <p:cNvSpPr txBox="1"/>
          <p:nvPr/>
        </p:nvSpPr>
        <p:spPr>
          <a:xfrm>
            <a:off x="6418409" y="432395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="" xmlns:a16="http://schemas.microsoft.com/office/drawing/2014/main" id="{D7B2DB04-F793-460A-B7CB-1510DCB68D1D}"/>
              </a:ext>
            </a:extLst>
          </p:cNvPr>
          <p:cNvSpPr txBox="1"/>
          <p:nvPr/>
        </p:nvSpPr>
        <p:spPr>
          <a:xfrm>
            <a:off x="4225520" y="6597353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graphicFrame>
        <p:nvGraphicFramePr>
          <p:cNvPr id="66" name="18 Tabla">
            <a:extLst>
              <a:ext uri="{FF2B5EF4-FFF2-40B4-BE49-F238E27FC236}">
                <a16:creationId xmlns="" xmlns:a16="http://schemas.microsoft.com/office/drawing/2014/main" id="{05566C85-30C2-4CE1-8CE7-EDB882508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03301"/>
              </p:ext>
            </p:extLst>
          </p:nvPr>
        </p:nvGraphicFramePr>
        <p:xfrm>
          <a:off x="7046550" y="116632"/>
          <a:ext cx="192058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194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DISTRIBUCIONES_IMPUTACIONES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416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ALIAS_UNIDAD_GASTO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194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PORCENTAJE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7" name="23 Conector angular">
            <a:extLst>
              <a:ext uri="{FF2B5EF4-FFF2-40B4-BE49-F238E27FC236}">
                <a16:creationId xmlns="" xmlns:a16="http://schemas.microsoft.com/office/drawing/2014/main" id="{651FD637-AEF2-4614-B81D-AA28E6099CB3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 flipV="1">
            <a:off x="6960350" y="558591"/>
            <a:ext cx="86200" cy="11768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=""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6938977" y="1188561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44159"/>
              </p:ext>
            </p:extLst>
          </p:nvPr>
        </p:nvGraphicFramePr>
        <p:xfrm>
          <a:off x="2159479" y="4725144"/>
          <a:ext cx="151216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68 Conector angular"/>
          <p:cNvCxnSpPr>
            <a:stCxn id="60" idx="0"/>
            <a:endCxn id="3" idx="2"/>
          </p:cNvCxnSpPr>
          <p:nvPr/>
        </p:nvCxnSpPr>
        <p:spPr>
          <a:xfrm rot="16200000" flipV="1">
            <a:off x="2484470" y="4294050"/>
            <a:ext cx="862186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38">
            <a:extLst>
              <a:ext uri="{FF2B5EF4-FFF2-40B4-BE49-F238E27FC236}">
                <a16:creationId xmlns="" xmlns:a16="http://schemas.microsoft.com/office/drawing/2014/main" id="{6B08FE2C-B795-482D-8B2D-91CAB6048C42}"/>
              </a:ext>
            </a:extLst>
          </p:cNvPr>
          <p:cNvSpPr txBox="1"/>
          <p:nvPr/>
        </p:nvSpPr>
        <p:spPr>
          <a:xfrm>
            <a:off x="2915562" y="436510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*…1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771800" y="11663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PREVISIONES / EXPEDIENTES</a:t>
            </a:r>
            <a:endParaRPr lang="es-ES" dirty="0"/>
          </a:p>
        </p:txBody>
      </p:sp>
      <p:graphicFrame>
        <p:nvGraphicFramePr>
          <p:cNvPr id="47" name="4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29140"/>
              </p:ext>
            </p:extLst>
          </p:nvPr>
        </p:nvGraphicFramePr>
        <p:xfrm>
          <a:off x="7596336" y="2204864"/>
          <a:ext cx="129614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IMPUTACIONES_LOTE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46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UA</a:t>
                      </a:r>
                    </a:p>
                    <a:p>
                      <a:r>
                        <a:rPr lang="es-ES" sz="800" dirty="0" smtClean="0"/>
                        <a:t>NUM_LOTE</a:t>
                      </a:r>
                    </a:p>
                    <a:p>
                      <a:r>
                        <a:rPr lang="es-ES" sz="800" dirty="0" smtClean="0"/>
                        <a:t>NUM_EXP_GASTO</a:t>
                      </a:r>
                    </a:p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264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PROYECTO_INVERSION</a:t>
                      </a:r>
                    </a:p>
                    <a:p>
                      <a:r>
                        <a:rPr lang="es-ES" sz="800" dirty="0" smtClean="0"/>
                        <a:t>IMPORTE_ADJ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  <a:r>
                        <a:rPr lang="es-ES" sz="800" baseline="0" dirty="0" smtClean="0"/>
                        <a:t>_LIC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" name="58 Conector angular"/>
          <p:cNvCxnSpPr>
            <a:stCxn id="47" idx="0"/>
            <a:endCxn id="7" idx="2"/>
          </p:cNvCxnSpPr>
          <p:nvPr/>
        </p:nvCxnSpPr>
        <p:spPr>
          <a:xfrm rot="5400000" flipH="1" flipV="1">
            <a:off x="8146308" y="2106764"/>
            <a:ext cx="196200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7">
            <a:extLst>
              <a:ext uri="{FF2B5EF4-FFF2-40B4-BE49-F238E27FC236}">
                <a16:creationId xmlns=""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8316416" y="203072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62" name="CuadroTexto 67">
            <a:extLst>
              <a:ext uri="{FF2B5EF4-FFF2-40B4-BE49-F238E27FC236}">
                <a16:creationId xmlns="" xmlns:a16="http://schemas.microsoft.com/office/drawing/2014/main" id="{A558D5E9-768D-44B0-A51D-DF01F25E9C04}"/>
              </a:ext>
            </a:extLst>
          </p:cNvPr>
          <p:cNvSpPr txBox="1"/>
          <p:nvPr/>
        </p:nvSpPr>
        <p:spPr>
          <a:xfrm>
            <a:off x="8316416" y="390288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</p:spTree>
    <p:extLst>
      <p:ext uri="{BB962C8B-B14F-4D97-AF65-F5344CB8AC3E}">
        <p14:creationId xmlns:p14="http://schemas.microsoft.com/office/powerpoint/2010/main" val="77384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68629"/>
              </p:ext>
            </p:extLst>
          </p:nvPr>
        </p:nvGraphicFramePr>
        <p:xfrm>
          <a:off x="7590420" y="3438921"/>
          <a:ext cx="144607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GENERADORES</a:t>
                      </a:r>
                      <a:r>
                        <a:rPr lang="es-ES" sz="800" i="1" baseline="0" dirty="0" smtClean="0"/>
                        <a:t>_ING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ID_GENERADOR_ING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SISTEMA</a:t>
                      </a:r>
                    </a:p>
                    <a:p>
                      <a:r>
                        <a:rPr lang="es-ES" sz="800" dirty="0" smtClean="0"/>
                        <a:t>ORGANISMO_PAGADOR</a:t>
                      </a:r>
                    </a:p>
                    <a:p>
                      <a:r>
                        <a:rPr lang="es-ES" sz="800" dirty="0" smtClean="0"/>
                        <a:t>FECHA_FIRMA</a:t>
                      </a:r>
                    </a:p>
                    <a:p>
                      <a:r>
                        <a:rPr lang="es-ES" sz="800" dirty="0" smtClean="0"/>
                        <a:t>FECHA_INICIO</a:t>
                      </a:r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CONDICIONES_PRORROGA</a:t>
                      </a:r>
                    </a:p>
                    <a:p>
                      <a:r>
                        <a:rPr lang="es-ES" sz="800" dirty="0" smtClean="0"/>
                        <a:t>TIPO_LEGAL</a:t>
                      </a:r>
                    </a:p>
                    <a:p>
                      <a:r>
                        <a:rPr lang="es-ES" sz="800" dirty="0" smtClean="0"/>
                        <a:t>EMAIL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20436"/>
              </p:ext>
            </p:extLst>
          </p:nvPr>
        </p:nvGraphicFramePr>
        <p:xfrm>
          <a:off x="3743308" y="2852936"/>
          <a:ext cx="16207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MODIFICACIONES_PRESUPUESTO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ID_MODIFICACION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ACTIVADO</a:t>
                      </a:r>
                      <a:r>
                        <a:rPr lang="es-ES" sz="800" baseline="0" dirty="0" smtClean="0"/>
                        <a:t> (BIN)</a:t>
                      </a:r>
                      <a:endParaRPr lang="es-ES" sz="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TIPO_MODIFICACION_PRESUP</a:t>
                      </a:r>
                    </a:p>
                    <a:p>
                      <a:r>
                        <a:rPr lang="es-ES" sz="800" dirty="0" smtClean="0"/>
                        <a:t>FECHA_ENVIO</a:t>
                      </a:r>
                    </a:p>
                    <a:p>
                      <a:r>
                        <a:rPr lang="es-ES" sz="800" dirty="0" smtClean="0"/>
                        <a:t>OF_PRESUPUESTARIA (BIN)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71619"/>
              </p:ext>
            </p:extLst>
          </p:nvPr>
        </p:nvGraphicFramePr>
        <p:xfrm>
          <a:off x="5900140" y="3140968"/>
          <a:ext cx="152826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INGRESOS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ID_INGRESO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FECHA_INICIO_LIQUIDACION</a:t>
                      </a:r>
                    </a:p>
                    <a:p>
                      <a:r>
                        <a:rPr lang="es-ES" sz="800" dirty="0" smtClean="0"/>
                        <a:t>FECHA_FIN_LIQUIDACIÓN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</a:p>
                    <a:p>
                      <a:r>
                        <a:rPr lang="es-ES" sz="800" dirty="0" smtClean="0"/>
                        <a:t>FECHA_ENVIO</a:t>
                      </a:r>
                    </a:p>
                    <a:p>
                      <a:r>
                        <a:rPr lang="es-ES" sz="800" dirty="0" smtClean="0"/>
                        <a:t>NUM_JUSTIFICANTE</a:t>
                      </a:r>
                    </a:p>
                    <a:p>
                      <a:r>
                        <a:rPr lang="es-ES" sz="800" dirty="0" smtClean="0"/>
                        <a:t>TIPO</a:t>
                      </a:r>
                    </a:p>
                    <a:p>
                      <a:r>
                        <a:rPr lang="es-ES" sz="800" dirty="0" smtClean="0"/>
                        <a:t>ESTADO</a:t>
                      </a:r>
                    </a:p>
                    <a:p>
                      <a:r>
                        <a:rPr lang="es-ES" sz="800" dirty="0" smtClean="0"/>
                        <a:t>NUM_TESORO</a:t>
                      </a:r>
                    </a:p>
                    <a:p>
                      <a:r>
                        <a:rPr lang="es-ES" sz="800" dirty="0" smtClean="0"/>
                        <a:t>ID_MODIFICACIÓN</a:t>
                      </a:r>
                    </a:p>
                    <a:p>
                      <a:r>
                        <a:rPr lang="es-ES" sz="800" dirty="0" smtClean="0"/>
                        <a:t>ID_GENERADOR_ING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" name="43 Conector angular"/>
          <p:cNvCxnSpPr>
            <a:cxnSpLocks/>
            <a:stCxn id="16" idx="3"/>
            <a:endCxn id="14" idx="1"/>
          </p:cNvCxnSpPr>
          <p:nvPr/>
        </p:nvCxnSpPr>
        <p:spPr>
          <a:xfrm>
            <a:off x="7428402" y="4192528"/>
            <a:ext cx="162018" cy="1760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cxnSpLocks/>
            <a:endCxn id="15" idx="3"/>
          </p:cNvCxnSpPr>
          <p:nvPr/>
        </p:nvCxnSpPr>
        <p:spPr>
          <a:xfrm rot="10800000">
            <a:off x="5364088" y="3843536"/>
            <a:ext cx="536052" cy="40995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angular"/>
          <p:cNvCxnSpPr>
            <a:cxnSpLocks/>
            <a:stCxn id="15" idx="2"/>
            <a:endCxn id="14" idx="2"/>
          </p:cNvCxnSpPr>
          <p:nvPr/>
        </p:nvCxnSpPr>
        <p:spPr>
          <a:xfrm rot="16200000" flipH="1">
            <a:off x="6201546" y="3186288"/>
            <a:ext cx="464065" cy="3759760"/>
          </a:xfrm>
          <a:prstGeom prst="bentConnector3">
            <a:avLst>
              <a:gd name="adj1" fmla="val 14926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4807903" y="515719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/>
              <a:t>0…*</a:t>
            </a:r>
            <a:endParaRPr lang="es-ES" sz="800" dirty="0"/>
          </a:p>
        </p:txBody>
      </p:sp>
      <p:sp>
        <p:nvSpPr>
          <p:cNvPr id="61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5467584" y="3648056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0…*</a:t>
            </a:r>
          </a:p>
        </p:txBody>
      </p:sp>
      <p:sp>
        <p:nvSpPr>
          <p:cNvPr id="62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7296218" y="439593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92035"/>
              </p:ext>
            </p:extLst>
          </p:nvPr>
        </p:nvGraphicFramePr>
        <p:xfrm>
          <a:off x="4067944" y="1340768"/>
          <a:ext cx="1512168" cy="101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2156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DOCUMENTOS_IN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12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ID_MODIFICACION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10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TIPO_DOC_ENVIO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63 Conector angular"/>
          <p:cNvCxnSpPr>
            <a:stCxn id="63" idx="2"/>
            <a:endCxn id="15" idx="0"/>
          </p:cNvCxnSpPr>
          <p:nvPr/>
        </p:nvCxnSpPr>
        <p:spPr>
          <a:xfrm rot="5400000">
            <a:off x="4440097" y="2469005"/>
            <a:ext cx="497532" cy="2703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4355468" y="2420888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*…0</a:t>
            </a:r>
          </a:p>
        </p:txBody>
      </p:sp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69881"/>
              </p:ext>
            </p:extLst>
          </p:nvPr>
        </p:nvGraphicFramePr>
        <p:xfrm>
          <a:off x="341530" y="1484784"/>
          <a:ext cx="140415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GENERADORES</a:t>
                      </a:r>
                      <a:r>
                        <a:rPr lang="es-ES" sz="800" i="1" baseline="0" dirty="0" smtClean="0"/>
                        <a:t>_PAG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ID_GENERADOR_PAG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SISTEMA</a:t>
                      </a:r>
                    </a:p>
                    <a:p>
                      <a:r>
                        <a:rPr lang="es-ES" sz="800" dirty="0" smtClean="0"/>
                        <a:t>ORGANISMO_RECEPTOR</a:t>
                      </a:r>
                    </a:p>
                    <a:p>
                      <a:r>
                        <a:rPr lang="es-ES" sz="800" dirty="0" smtClean="0"/>
                        <a:t>FECHA_FIRMA</a:t>
                      </a:r>
                    </a:p>
                    <a:p>
                      <a:r>
                        <a:rPr lang="es-ES" sz="800" dirty="0" smtClean="0"/>
                        <a:t>FECHA_INICIO</a:t>
                      </a:r>
                    </a:p>
                    <a:p>
                      <a:r>
                        <a:rPr lang="es-ES" sz="800" dirty="0" smtClean="0"/>
                        <a:t>FECHA_FIN</a:t>
                      </a:r>
                    </a:p>
                    <a:p>
                      <a:r>
                        <a:rPr lang="es-ES" sz="800" dirty="0" smtClean="0"/>
                        <a:t>FECHA_FIN_PRORROGA</a:t>
                      </a:r>
                    </a:p>
                    <a:p>
                      <a:r>
                        <a:rPr lang="es-ES" sz="800" dirty="0" smtClean="0"/>
                        <a:t>CONDICIONES_PRORROGA</a:t>
                      </a:r>
                    </a:p>
                    <a:p>
                      <a:r>
                        <a:rPr lang="es-ES" sz="800" dirty="0" smtClean="0"/>
                        <a:t>TIPO_LEGAL</a:t>
                      </a:r>
                    </a:p>
                    <a:p>
                      <a:r>
                        <a:rPr lang="es-ES" sz="800" dirty="0" smtClean="0"/>
                        <a:t>EMAIL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</a:p>
                    <a:p>
                      <a:r>
                        <a:rPr lang="es-ES" sz="800" dirty="0" smtClean="0"/>
                        <a:t>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98"/>
              </p:ext>
            </p:extLst>
          </p:nvPr>
        </p:nvGraphicFramePr>
        <p:xfrm>
          <a:off x="1871953" y="3140968"/>
          <a:ext cx="154791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PAGOS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ID_PAGO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FECHA_INICIO_LIQUIDACION</a:t>
                      </a:r>
                    </a:p>
                    <a:p>
                      <a:r>
                        <a:rPr lang="es-ES" sz="800" dirty="0" smtClean="0"/>
                        <a:t>FECHA_FIN_LIQUIDACIÓN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dirty="0" smtClean="0"/>
                        <a:t>ID_MODIFICACIÓN</a:t>
                      </a:r>
                    </a:p>
                    <a:p>
                      <a:r>
                        <a:rPr lang="es-ES" sz="800" dirty="0" smtClean="0"/>
                        <a:t>ID_GENERADOR_ING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0" name="69 Conector angular"/>
          <p:cNvCxnSpPr>
            <a:cxnSpLocks/>
            <a:stCxn id="69" idx="3"/>
            <a:endCxn id="15" idx="1"/>
          </p:cNvCxnSpPr>
          <p:nvPr/>
        </p:nvCxnSpPr>
        <p:spPr>
          <a:xfrm>
            <a:off x="3419872" y="3826768"/>
            <a:ext cx="323436" cy="1676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3365312" y="3585012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0…1</a:t>
            </a:r>
            <a:endParaRPr lang="es-ES" sz="800" dirty="0"/>
          </a:p>
        </p:txBody>
      </p:sp>
      <p:cxnSp>
        <p:nvCxnSpPr>
          <p:cNvPr id="72" name="71 Conector angular"/>
          <p:cNvCxnSpPr>
            <a:cxnSpLocks/>
            <a:stCxn id="60" idx="2"/>
            <a:endCxn id="69" idx="1"/>
          </p:cNvCxnSpPr>
          <p:nvPr/>
        </p:nvCxnSpPr>
        <p:spPr>
          <a:xfrm rot="16200000" flipH="1">
            <a:off x="1216428" y="3171243"/>
            <a:ext cx="482704" cy="82834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59">
            <a:extLst>
              <a:ext uri="{FF2B5EF4-FFF2-40B4-BE49-F238E27FC236}">
                <a16:creationId xmlns="" xmlns:a16="http://schemas.microsoft.com/office/drawing/2014/main" id="{E3E4B657-CF4C-4A80-9E44-4A0317C54F9E}"/>
              </a:ext>
            </a:extLst>
          </p:cNvPr>
          <p:cNvSpPr txBox="1"/>
          <p:nvPr/>
        </p:nvSpPr>
        <p:spPr>
          <a:xfrm>
            <a:off x="1241502" y="3910309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0</a:t>
            </a:r>
            <a:r>
              <a:rPr lang="es-ES" sz="800" dirty="0" smtClean="0"/>
              <a:t>…*</a:t>
            </a:r>
            <a:endParaRPr lang="es-ES" sz="8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TABLAS INGRESOS / MODIFICACIONES PRESUPUESTARIAS / PRESUPUESTO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8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14900"/>
              </p:ext>
            </p:extLst>
          </p:nvPr>
        </p:nvGraphicFramePr>
        <p:xfrm>
          <a:off x="1763688" y="1196752"/>
          <a:ext cx="10801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RESERVAS_CAJAFIJA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VINCULANTE</a:t>
                      </a:r>
                    </a:p>
                    <a:p>
                      <a:r>
                        <a:rPr lang="es-ES" sz="800" dirty="0" smtClean="0"/>
                        <a:t>IMPORTE</a:t>
                      </a:r>
                    </a:p>
                    <a:p>
                      <a:r>
                        <a:rPr lang="es-ES" sz="800" dirty="0" smtClean="0"/>
                        <a:t>UDSGAF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5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CAJA FIJA</a:t>
            </a:r>
            <a:endParaRPr lang="es-ES" dirty="0"/>
          </a:p>
        </p:txBody>
      </p:sp>
      <p:graphicFrame>
        <p:nvGraphicFramePr>
          <p:cNvPr id="69" name="6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83797"/>
              </p:ext>
            </p:extLst>
          </p:nvPr>
        </p:nvGraphicFramePr>
        <p:xfrm>
          <a:off x="3851920" y="1052736"/>
          <a:ext cx="1463824" cy="153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1193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CAJAFIJA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1193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05767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SECCION</a:t>
                      </a:r>
                    </a:p>
                    <a:p>
                      <a:r>
                        <a:rPr lang="es-ES" sz="800" dirty="0" smtClean="0"/>
                        <a:t>SERVICIO</a:t>
                      </a:r>
                    </a:p>
                    <a:p>
                      <a:r>
                        <a:rPr lang="es-ES" sz="800" dirty="0" smtClean="0"/>
                        <a:t>PROGRAMA</a:t>
                      </a:r>
                    </a:p>
                    <a:p>
                      <a:r>
                        <a:rPr lang="es-ES" sz="800" dirty="0" smtClean="0"/>
                        <a:t>CONCEPTO</a:t>
                      </a:r>
                    </a:p>
                    <a:p>
                      <a:r>
                        <a:rPr lang="es-ES" sz="800" dirty="0" smtClean="0"/>
                        <a:t>ANO</a:t>
                      </a:r>
                    </a:p>
                    <a:p>
                      <a:r>
                        <a:rPr lang="es-ES" sz="800" dirty="0" smtClean="0"/>
                        <a:t>DESCRIPCION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6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65184"/>
              </p:ext>
            </p:extLst>
          </p:nvPr>
        </p:nvGraphicFramePr>
        <p:xfrm>
          <a:off x="6660232" y="1124744"/>
          <a:ext cx="1440160" cy="10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CF</a:t>
                      </a:r>
                    </a:p>
                    <a:p>
                      <a:r>
                        <a:rPr lang="es-ES" sz="800" dirty="0" smtClean="0"/>
                        <a:t>NUM_DOCUMENTO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TIPO_DOCUMENTO</a:t>
                      </a:r>
                    </a:p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1" name="70 Conector angular"/>
          <p:cNvCxnSpPr>
            <a:stCxn id="69" idx="3"/>
            <a:endCxn id="70" idx="1"/>
          </p:cNvCxnSpPr>
          <p:nvPr/>
        </p:nvCxnSpPr>
        <p:spPr>
          <a:xfrm flipV="1">
            <a:off x="5315744" y="1648038"/>
            <a:ext cx="1344488" cy="17094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44">
            <a:extLst>
              <a:ext uri="{FF2B5EF4-FFF2-40B4-BE49-F238E27FC236}">
                <a16:creationId xmlns=""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6084168" y="1432594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cxnSp>
        <p:nvCxnSpPr>
          <p:cNvPr id="73" name="72 Conector angular"/>
          <p:cNvCxnSpPr>
            <a:stCxn id="10" idx="3"/>
          </p:cNvCxnSpPr>
          <p:nvPr/>
        </p:nvCxnSpPr>
        <p:spPr>
          <a:xfrm flipV="1">
            <a:off x="2843808" y="1648038"/>
            <a:ext cx="1056456" cy="2345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44">
            <a:extLst>
              <a:ext uri="{FF2B5EF4-FFF2-40B4-BE49-F238E27FC236}">
                <a16:creationId xmlns="" xmlns:a16="http://schemas.microsoft.com/office/drawing/2014/main" id="{58DDF0F6-557A-42E3-87C5-C25B3173C4ED}"/>
              </a:ext>
            </a:extLst>
          </p:cNvPr>
          <p:cNvSpPr txBox="1"/>
          <p:nvPr/>
        </p:nvSpPr>
        <p:spPr>
          <a:xfrm>
            <a:off x="3372036" y="1462980"/>
            <a:ext cx="432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1…*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352250" y="2636912"/>
            <a:ext cx="27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Pendiente de revisar </a:t>
            </a:r>
            <a:r>
              <a:rPr lang="es-ES" dirty="0" smtClean="0"/>
              <a:t>los datos caja fija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043608" y="436510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MODELOS</a:t>
            </a:r>
            <a:endParaRPr lang="es-ES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45920"/>
              </p:ext>
            </p:extLst>
          </p:nvPr>
        </p:nvGraphicFramePr>
        <p:xfrm>
          <a:off x="6660232" y="5013176"/>
          <a:ext cx="1440160" cy="98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10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DOCUMENTOS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ID_MODELO</a:t>
                      </a:r>
                    </a:p>
                    <a:p>
                      <a:r>
                        <a:rPr lang="es-ES" sz="800" dirty="0" smtClean="0"/>
                        <a:t>NUM_VERSION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314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DOCUMENTACION (FICH)</a:t>
                      </a:r>
                    </a:p>
                    <a:p>
                      <a:r>
                        <a:rPr lang="es-ES" sz="800" dirty="0" smtClean="0"/>
                        <a:t>COMENTARIOS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606920"/>
              </p:ext>
            </p:extLst>
          </p:nvPr>
        </p:nvGraphicFramePr>
        <p:xfrm>
          <a:off x="3900264" y="4827405"/>
          <a:ext cx="1463824" cy="107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3649">
                <a:tc>
                  <a:txBody>
                    <a:bodyPr/>
                    <a:lstStyle/>
                    <a:p>
                      <a:r>
                        <a:rPr lang="es-ES" sz="800" i="1" dirty="0" smtClean="0"/>
                        <a:t>MODELO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ID_MODELO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7845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baseline="0" dirty="0" smtClean="0"/>
                        <a:t>DESCRIPCIÓN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801286" y="5373216"/>
            <a:ext cx="275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Pendiente de revisar </a:t>
            </a:r>
            <a:r>
              <a:rPr lang="es-ES" dirty="0" smtClean="0"/>
              <a:t>los datos modelos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6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2579"/>
              </p:ext>
            </p:extLst>
          </p:nvPr>
        </p:nvGraphicFramePr>
        <p:xfrm>
          <a:off x="107504" y="1014844"/>
          <a:ext cx="14638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PROVEEDORES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ID_PROVEEDOR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/>
                        <a:t>NIF</a:t>
                      </a:r>
                    </a:p>
                    <a:p>
                      <a:r>
                        <a:rPr lang="es-ES" sz="800" dirty="0" smtClean="0"/>
                        <a:t>NOMBRE</a:t>
                      </a:r>
                      <a:r>
                        <a:rPr lang="es-ES" sz="800" baseline="0" dirty="0" smtClean="0"/>
                        <a:t> _PROVEEDOR</a:t>
                      </a:r>
                    </a:p>
                    <a:p>
                      <a:r>
                        <a:rPr lang="es-ES" sz="800" baseline="0" dirty="0" smtClean="0"/>
                        <a:t>CONTACTO</a:t>
                      </a:r>
                    </a:p>
                    <a:p>
                      <a:r>
                        <a:rPr lang="es-ES" sz="800" baseline="0" dirty="0" smtClean="0"/>
                        <a:t>EMAIL</a:t>
                      </a:r>
                    </a:p>
                    <a:p>
                      <a:r>
                        <a:rPr lang="es-ES" sz="800" baseline="0" dirty="0" smtClean="0"/>
                        <a:t>TELEFONO1</a:t>
                      </a:r>
                    </a:p>
                    <a:p>
                      <a:r>
                        <a:rPr lang="es-ES" sz="800" baseline="0" dirty="0" smtClean="0"/>
                        <a:t>TELEFONO2</a:t>
                      </a:r>
                    </a:p>
                    <a:p>
                      <a:r>
                        <a:rPr lang="es-ES" sz="800" baseline="0" dirty="0" smtClean="0"/>
                        <a:t>DIRECCION</a:t>
                      </a:r>
                    </a:p>
                    <a:p>
                      <a:r>
                        <a:rPr lang="es-ES" sz="800" baseline="0" dirty="0" smtClean="0"/>
                        <a:t>CP</a:t>
                      </a:r>
                    </a:p>
                    <a:p>
                      <a:r>
                        <a:rPr lang="es-ES" sz="800" baseline="0" dirty="0" smtClean="0"/>
                        <a:t>POBLACION</a:t>
                      </a:r>
                    </a:p>
                    <a:p>
                      <a:r>
                        <a:rPr lang="es-ES" sz="800" baseline="0" dirty="0" smtClean="0"/>
                        <a:t>PROVINCIA</a:t>
                      </a:r>
                    </a:p>
                    <a:p>
                      <a:r>
                        <a:rPr lang="es-ES" sz="800" baseline="0" dirty="0" smtClean="0"/>
                        <a:t>FAX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56655"/>
              </p:ext>
            </p:extLst>
          </p:nvPr>
        </p:nvGraphicFramePr>
        <p:xfrm>
          <a:off x="1763688" y="1014844"/>
          <a:ext cx="146382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 smtClean="0"/>
                        <a:t>Jefes_de_proyecto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ID_JP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smtClean="0"/>
                        <a:t>NOMBRE</a:t>
                      </a:r>
                    </a:p>
                    <a:p>
                      <a:r>
                        <a:rPr lang="es-ES" sz="800" baseline="0" dirty="0" smtClean="0"/>
                        <a:t>APELLIDO1</a:t>
                      </a:r>
                    </a:p>
                    <a:p>
                      <a:r>
                        <a:rPr lang="es-ES" sz="800" baseline="0" dirty="0" smtClean="0"/>
                        <a:t>APELLIDO2</a:t>
                      </a:r>
                    </a:p>
                    <a:p>
                      <a:r>
                        <a:rPr lang="es-ES" sz="800" baseline="0" dirty="0" smtClean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54035"/>
              </p:ext>
            </p:extLst>
          </p:nvPr>
        </p:nvGraphicFramePr>
        <p:xfrm>
          <a:off x="5220072" y="1014844"/>
          <a:ext cx="720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SECCIONES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566"/>
              </p:ext>
            </p:extLst>
          </p:nvPr>
        </p:nvGraphicFramePr>
        <p:xfrm>
          <a:off x="6084168" y="101484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/>
                        <a:t>servicio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59577"/>
              </p:ext>
            </p:extLst>
          </p:nvPr>
        </p:nvGraphicFramePr>
        <p:xfrm>
          <a:off x="7596336" y="1082824"/>
          <a:ext cx="13681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nombre_programa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33932"/>
              </p:ext>
            </p:extLst>
          </p:nvPr>
        </p:nvGraphicFramePr>
        <p:xfrm>
          <a:off x="3399359" y="21749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CONCEPTOS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vinculante</a:t>
                      </a:r>
                    </a:p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95036"/>
              </p:ext>
            </p:extLst>
          </p:nvPr>
        </p:nvGraphicFramePr>
        <p:xfrm>
          <a:off x="1763688" y="2094964"/>
          <a:ext cx="146382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PROYECTOS_INVERSION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proyecto_inversion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seccion_fk</a:t>
                      </a:r>
                      <a:endParaRPr lang="es-ES" sz="800" dirty="0"/>
                    </a:p>
                    <a:p>
                      <a:r>
                        <a:rPr lang="es-ES" sz="800" dirty="0" err="1"/>
                        <a:t>servicio_fk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concepto_fk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programa_fk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05726"/>
              </p:ext>
            </p:extLst>
          </p:nvPr>
        </p:nvGraphicFramePr>
        <p:xfrm>
          <a:off x="3462164" y="1086852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UNIDADES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alias_unidad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4410"/>
              </p:ext>
            </p:extLst>
          </p:nvPr>
        </p:nvGraphicFramePr>
        <p:xfrm>
          <a:off x="5076056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77692"/>
              </p:ext>
            </p:extLst>
          </p:nvPr>
        </p:nvGraphicFramePr>
        <p:xfrm>
          <a:off x="7020272" y="2166972"/>
          <a:ext cx="17281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TIPOS_CONTRATACION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4551"/>
              </p:ext>
            </p:extLst>
          </p:nvPr>
        </p:nvGraphicFramePr>
        <p:xfrm>
          <a:off x="107504" y="361512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INDS_IGAE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alias_indicador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639"/>
              </p:ext>
            </p:extLst>
          </p:nvPr>
        </p:nvGraphicFramePr>
        <p:xfrm>
          <a:off x="1763688" y="3391108"/>
          <a:ext cx="146382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TRAMITADORES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id_tramitador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nombre</a:t>
                      </a:r>
                    </a:p>
                    <a:p>
                      <a:r>
                        <a:rPr lang="es-ES" sz="800" baseline="0" dirty="0" err="1"/>
                        <a:t>apellido1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apellido2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27259"/>
              </p:ext>
            </p:extLst>
          </p:nvPr>
        </p:nvGraphicFramePr>
        <p:xfrm>
          <a:off x="52200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ORGANOS_CONTRATACION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alias_organo_contratacion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56539"/>
              </p:ext>
            </p:extLst>
          </p:nvPr>
        </p:nvGraphicFramePr>
        <p:xfrm>
          <a:off x="7020272" y="339110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EJERCICIOS_FUTUROS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tipo_ejercicios_futuros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020272" y="4111188"/>
            <a:ext cx="14401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TRAMITACIÓN ANTICIPADA/PLURIANUAL</a:t>
            </a:r>
            <a:endParaRPr lang="es-ES" sz="1050" dirty="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63260"/>
              </p:ext>
            </p:extLst>
          </p:nvPr>
        </p:nvGraphicFramePr>
        <p:xfrm>
          <a:off x="155848" y="4399220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00293"/>
              </p:ext>
            </p:extLst>
          </p:nvPr>
        </p:nvGraphicFramePr>
        <p:xfrm>
          <a:off x="1763688" y="4399220"/>
          <a:ext cx="1800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EVENTOS_PROCEDIMIENTOS_CONTRATACION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tipo_evento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proc_contratación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24931"/>
              </p:ext>
            </p:extLst>
          </p:nvPr>
        </p:nvGraphicFramePr>
        <p:xfrm>
          <a:off x="7092280" y="4759260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ESTADOS_PREVISION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estado</a:t>
                      </a:r>
                      <a:r>
                        <a:rPr lang="es-ES" sz="800" baseline="0" dirty="0" err="1"/>
                        <a:t>_prevision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5729"/>
              </p:ext>
            </p:extLst>
          </p:nvPr>
        </p:nvGraphicFramePr>
        <p:xfrm>
          <a:off x="107504" y="5479340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FUNCIONES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alias_funcion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/>
                        <a:t>nombre_funcion</a:t>
                      </a:r>
                    </a:p>
                    <a:p>
                      <a:r>
                        <a:rPr lang="es-ES" sz="800" baseline="0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8998"/>
              </p:ext>
            </p:extLst>
          </p:nvPr>
        </p:nvGraphicFramePr>
        <p:xfrm>
          <a:off x="1763688" y="5551348"/>
          <a:ext cx="1800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DESTINATARIOS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destinatario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88057"/>
              </p:ext>
            </p:extLst>
          </p:nvPr>
        </p:nvGraphicFramePr>
        <p:xfrm>
          <a:off x="3851920" y="454323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PRIORIDADES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2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4965"/>
              </p:ext>
            </p:extLst>
          </p:nvPr>
        </p:nvGraphicFramePr>
        <p:xfrm>
          <a:off x="3419872" y="3031068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CATEGORIAS_GARTNER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categoria_gartner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26834"/>
              </p:ext>
            </p:extLst>
          </p:nvPr>
        </p:nvGraphicFramePr>
        <p:xfrm>
          <a:off x="5484440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AUXILIARES2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/>
                        <a:t>id_auxiliar2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55120"/>
              </p:ext>
            </p:extLst>
          </p:nvPr>
        </p:nvGraphicFramePr>
        <p:xfrm>
          <a:off x="3779912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AUXILIARES1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/>
                        <a:t>id_auxiliar1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descripcion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107504" y="627142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Links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763688" y="6199420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sgad</a:t>
            </a:r>
            <a:r>
              <a:rPr lang="es-ES" sz="1050" dirty="0" smtClean="0"/>
              <a:t>/</a:t>
            </a:r>
            <a:r>
              <a:rPr lang="es-ES" sz="1050" dirty="0" err="1" smtClean="0"/>
              <a:t>muface</a:t>
            </a:r>
            <a:r>
              <a:rPr lang="es-ES" sz="1050" dirty="0" smtClean="0"/>
              <a:t>/</a:t>
            </a:r>
            <a:r>
              <a:rPr lang="es-ES" sz="1050" dirty="0" err="1" smtClean="0"/>
              <a:t>inap</a:t>
            </a:r>
            <a:r>
              <a:rPr lang="es-ES" sz="1050" dirty="0" smtClean="0"/>
              <a:t>/…</a:t>
            </a:r>
            <a:endParaRPr lang="es-ES" sz="105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763688" y="511930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TABLA RELACIÓN EVENTOS CON PROCEDIMIENTOS</a:t>
            </a:r>
            <a:endParaRPr lang="es-ES" sz="105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12862" y="5119300"/>
            <a:ext cx="1506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Licitación/apertura sobre 1, …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3406552" y="1734924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TABLA UNIDADES EXP, IMP, …</a:t>
            </a:r>
            <a:endParaRPr lang="es-ES" sz="105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020272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SUMINISTRO/SERVICIO/…</a:t>
            </a:r>
            <a:endParaRPr lang="es-ES" sz="105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076056" y="2815044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CONTRATO MENOR/ …</a:t>
            </a:r>
            <a:endParaRPr lang="es-ES" sz="105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851920" y="5200091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NUMÉRICO</a:t>
            </a:r>
            <a:endParaRPr lang="es-ES" sz="1050" dirty="0"/>
          </a:p>
        </p:txBody>
      </p:sp>
      <p:graphicFrame>
        <p:nvGraphicFramePr>
          <p:cNvPr id="51" name="28 Tabla">
            <a:extLst>
              <a:ext uri="{FF2B5EF4-FFF2-40B4-BE49-F238E27FC236}">
                <a16:creationId xmlns="" xmlns:a16="http://schemas.microsoft.com/office/drawing/2014/main" id="{7BC80704-58FD-41C9-9A09-CA32EBE0B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95925"/>
              </p:ext>
            </p:extLst>
          </p:nvPr>
        </p:nvGraphicFramePr>
        <p:xfrm>
          <a:off x="7092280" y="5623356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AUXILIARES5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id_auxiliar5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51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AUXILIARES (1)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041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24 Tabla">
            <a:extLst>
              <a:ext uri="{FF2B5EF4-FFF2-40B4-BE49-F238E27FC236}">
                <a16:creationId xmlns=""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12657"/>
              </p:ext>
            </p:extLst>
          </p:nvPr>
        </p:nvGraphicFramePr>
        <p:xfrm>
          <a:off x="179512" y="2361808"/>
          <a:ext cx="146382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ORGANISMOS_PAGADORES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r>
                        <a:rPr lang="es-ES" sz="800" dirty="0" err="1"/>
                        <a:t>id_organismo_pagador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7553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nif</a:t>
                      </a:r>
                      <a:endParaRPr lang="es-ES" sz="800" baseline="0" dirty="0"/>
                    </a:p>
                    <a:p>
                      <a:r>
                        <a:rPr lang="es-ES" sz="800" baseline="0" dirty="0"/>
                        <a:t>nombre</a:t>
                      </a:r>
                    </a:p>
                    <a:p>
                      <a:r>
                        <a:rPr lang="es-ES" sz="800" baseline="0" dirty="0" err="1"/>
                        <a:t>direccion_tipo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direccion_nombre</a:t>
                      </a:r>
                      <a:endParaRPr lang="es-ES" sz="800" baseline="0" dirty="0"/>
                    </a:p>
                    <a:p>
                      <a:r>
                        <a:rPr lang="es-ES" sz="800" baseline="0"/>
                        <a:t>direccion_num</a:t>
                      </a:r>
                      <a:endParaRPr lang="es-ES" sz="800" baseline="0" dirty="0"/>
                    </a:p>
                    <a:p>
                      <a:r>
                        <a:rPr lang="es-ES" sz="800" baseline="0" dirty="0" err="1"/>
                        <a:t>cp</a:t>
                      </a:r>
                      <a:endParaRPr lang="es-ES" sz="800" baseline="0" dirty="0"/>
                    </a:p>
                    <a:p>
                      <a:r>
                        <a:rPr lang="es-ES" sz="800" baseline="0" dirty="0"/>
                        <a:t>localidad</a:t>
                      </a:r>
                    </a:p>
                    <a:p>
                      <a:r>
                        <a:rPr lang="es-ES" sz="800" baseline="0" dirty="0" err="1"/>
                        <a:t>telefono</a:t>
                      </a:r>
                      <a:endParaRPr lang="es-ES" sz="800" baseline="0" dirty="0"/>
                    </a:p>
                    <a:p>
                      <a:r>
                        <a:rPr lang="es-ES" sz="800" baseline="0"/>
                        <a:t>contacto</a:t>
                      </a:r>
                    </a:p>
                    <a:p>
                      <a:r>
                        <a:rPr lang="es-ES" sz="800" baseline="0"/>
                        <a:t>email_contacto</a:t>
                      </a:r>
                    </a:p>
                    <a:p>
                      <a:r>
                        <a:rPr lang="es-ES" sz="800" baseline="0"/>
                        <a:t>comentarios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24 Tabla">
            <a:extLst>
              <a:ext uri="{FF2B5EF4-FFF2-40B4-BE49-F238E27FC236}">
                <a16:creationId xmlns=""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50266"/>
              </p:ext>
            </p:extLst>
          </p:nvPr>
        </p:nvGraphicFramePr>
        <p:xfrm>
          <a:off x="1907704" y="2361808"/>
          <a:ext cx="1463824" cy="75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2007">
                <a:tc>
                  <a:txBody>
                    <a:bodyPr/>
                    <a:lstStyle/>
                    <a:p>
                      <a:r>
                        <a:rPr lang="es-ES" sz="800" i="1"/>
                        <a:t>SISTEMAS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2007">
                <a:tc>
                  <a:txBody>
                    <a:bodyPr/>
                    <a:lstStyle/>
                    <a:p>
                      <a:r>
                        <a:rPr lang="es-ES" sz="800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58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24 Tabla">
            <a:extLst>
              <a:ext uri="{FF2B5EF4-FFF2-40B4-BE49-F238E27FC236}">
                <a16:creationId xmlns="" xmlns:a16="http://schemas.microsoft.com/office/drawing/2014/main" id="{F6A8AF39-2787-44F7-B4F6-72ABA8FD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38937"/>
              </p:ext>
            </p:extLst>
          </p:nvPr>
        </p:nvGraphicFramePr>
        <p:xfrm>
          <a:off x="3563888" y="2361808"/>
          <a:ext cx="1463824" cy="68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453">
                <a:tc>
                  <a:txBody>
                    <a:bodyPr/>
                    <a:lstStyle/>
                    <a:p>
                      <a:r>
                        <a:rPr lang="es-ES" sz="800" i="1"/>
                        <a:t>TIPOS_LEGAL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453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tipo_legal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9157">
                <a:tc>
                  <a:txBody>
                    <a:bodyPr/>
                    <a:lstStyle/>
                    <a:p>
                      <a:r>
                        <a:rPr lang="es-ES" sz="800" baseline="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491880" y="3081887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Acuerdo/Convenio/UE/…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07704" y="3081887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Nedaes/Geiser/…</a:t>
            </a:r>
          </a:p>
        </p:txBody>
      </p:sp>
      <p:graphicFrame>
        <p:nvGraphicFramePr>
          <p:cNvPr id="9" name="36 Tabla">
            <a:extLst>
              <a:ext uri="{FF2B5EF4-FFF2-40B4-BE49-F238E27FC236}">
                <a16:creationId xmlns="" xmlns:a16="http://schemas.microsoft.com/office/drawing/2014/main" id="{74E71F2C-CF67-4AFF-8B3F-B7DD43BB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4971"/>
              </p:ext>
            </p:extLst>
          </p:nvPr>
        </p:nvGraphicFramePr>
        <p:xfrm>
          <a:off x="5220072" y="2412565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/>
                        <a:t>PAGADORES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err="1"/>
                        <a:t>id_pagador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dirty="0"/>
                    </a:p>
                    <a:p>
                      <a:r>
                        <a:rPr lang="es-ES" sz="800" baseline="0" dirty="0" err="1"/>
                        <a:t>datos_pagador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36 Tabla">
            <a:extLst>
              <a:ext uri="{FF2B5EF4-FFF2-40B4-BE49-F238E27FC236}">
                <a16:creationId xmlns="" xmlns:a16="http://schemas.microsoft.com/office/drawing/2014/main" id="{896312A6-9931-4DEE-B46B-E4744971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41033"/>
              </p:ext>
            </p:extLst>
          </p:nvPr>
        </p:nvGraphicFramePr>
        <p:xfrm>
          <a:off x="7060592" y="2412565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 dirty="0" err="1"/>
                        <a:t>DATOS_CINCONET</a:t>
                      </a:r>
                      <a:endParaRPr lang="es-ES" sz="8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20311"/>
              </p:ext>
            </p:extLst>
          </p:nvPr>
        </p:nvGraphicFramePr>
        <p:xfrm>
          <a:off x="7140624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TIPOS_TRAMITACION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tipo_tramitacion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7140624" y="1785744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Ordinaria, extraordinaria…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2842"/>
              </p:ext>
            </p:extLst>
          </p:nvPr>
        </p:nvGraphicFramePr>
        <p:xfrm>
          <a:off x="54844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TIPOS_DOCUMENTO_FACT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tipo_documento_fac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8355"/>
              </p:ext>
            </p:extLst>
          </p:nvPr>
        </p:nvGraphicFramePr>
        <p:xfrm>
          <a:off x="3828256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TIPOS_DOCUMENTO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tipo_documento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0214"/>
              </p:ext>
            </p:extLst>
          </p:nvPr>
        </p:nvGraphicFramePr>
        <p:xfrm>
          <a:off x="1884040" y="1065664"/>
          <a:ext cx="14638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UNIDADES_SGAF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/>
                        <a:t>udsgaf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err="1"/>
                        <a:t>descripcion</a:t>
                      </a:r>
                      <a:endParaRPr lang="es-ES" sz="800" baseline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78687"/>
              </p:ext>
            </p:extLst>
          </p:nvPr>
        </p:nvGraphicFramePr>
        <p:xfrm>
          <a:off x="227856" y="1145664"/>
          <a:ext cx="146382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272">
                <a:tc>
                  <a:txBody>
                    <a:bodyPr/>
                    <a:lstStyle/>
                    <a:p>
                      <a:r>
                        <a:rPr lang="es-ES" sz="800" i="1"/>
                        <a:t>TIPOS_MODIFICACIONES_PRESUPUESTARIAS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tipo_modificacion_presup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272">
                <a:tc>
                  <a:txBody>
                    <a:bodyPr/>
                    <a:lstStyle/>
                    <a:p>
                      <a:r>
                        <a:rPr lang="es-ES" sz="800" dirty="0" err="1"/>
                        <a:t>descripcion</a:t>
                      </a:r>
                      <a:endParaRPr lang="es-ES" sz="8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5484440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Certificado/…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828256" y="177168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PACP/PPT/…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27856" y="1898638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/>
              <a:t>Inicial/Generación/Transferencia/…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043608" y="1166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TABLAS AUXILIARES (2)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03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476672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Comentarios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Inicialmente relación 1-1 Previsión-Expediente (posteriormente se podría desdoblar)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Propuesta</a:t>
            </a:r>
            <a:r>
              <a:rPr lang="es-ES" dirty="0"/>
              <a:t>: creación de UA automática a la recepción de la documentación por parte del JP (tiene que tener SP y estar aprobado)-&gt; Para que toda la documentación del expediente sea dependiente de la entidad de expedientes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Tabla </a:t>
            </a:r>
            <a:r>
              <a:rPr lang="es-ES" dirty="0"/>
              <a:t>de lotes. Todo expediente tendría un lote (al menos) para evitar tratamientos diferenciados y duplicidad de datos.</a:t>
            </a:r>
          </a:p>
          <a:p>
            <a:pPr marL="285750" indent="-285750">
              <a:buFontTx/>
              <a:buChar char="-"/>
            </a:pPr>
            <a:r>
              <a:rPr lang="es-ES" dirty="0"/>
              <a:t>¿Se va a alimentar un estado desde contratación? Hipótesis (no)</a:t>
            </a:r>
          </a:p>
          <a:p>
            <a:pPr marL="285750" indent="-285750">
              <a:buFontTx/>
              <a:buChar char="-"/>
            </a:pPr>
            <a:r>
              <a:rPr lang="es-ES" dirty="0"/>
              <a:t>Tabla eventos dependiente del expediente para establecer todos los eventos asociados a dicho expediente. ¿Merece la pena hacer una tabla eventos asociada a lote? Propuesta es que no se haga.</a:t>
            </a:r>
          </a:p>
          <a:p>
            <a:pPr marL="285750" indent="-285750">
              <a:buFontTx/>
              <a:buChar char="-"/>
            </a:pPr>
            <a:r>
              <a:rPr lang="es-ES" dirty="0"/>
              <a:t>Importancia del mantenimiento de la tabla relación </a:t>
            </a:r>
            <a:r>
              <a:rPr lang="es-ES" dirty="0" err="1"/>
              <a:t>tipo_evento</a:t>
            </a:r>
            <a:r>
              <a:rPr lang="es-ES" dirty="0"/>
              <a:t> vs. procedimiento</a:t>
            </a:r>
          </a:p>
          <a:p>
            <a:pPr marL="285750" indent="-285750">
              <a:buFontTx/>
              <a:buChar char="-"/>
            </a:pPr>
            <a:r>
              <a:rPr lang="es-ES" dirty="0"/>
              <a:t>E</a:t>
            </a:r>
            <a:r>
              <a:rPr lang="es-ES" dirty="0" smtClean="0"/>
              <a:t>ntidades </a:t>
            </a:r>
            <a:r>
              <a:rPr lang="es-ES" dirty="0"/>
              <a:t>eliminadas:</a:t>
            </a:r>
          </a:p>
          <a:p>
            <a:pPr marL="742950" lvl="1" indent="-285750">
              <a:buFontTx/>
              <a:buChar char="-"/>
            </a:pPr>
            <a:r>
              <a:rPr lang="es-ES" dirty="0" smtClean="0"/>
              <a:t>Financiación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Cuota_Proy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Cuota_Feder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Cuota_Dist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57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47667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Comentarios: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Se </a:t>
            </a:r>
            <a:r>
              <a:rPr lang="es-ES" dirty="0"/>
              <a:t>minimizan los id y los alias (eliminar necesidad de hacer </a:t>
            </a:r>
            <a:r>
              <a:rPr lang="es-ES" dirty="0" err="1"/>
              <a:t>joins</a:t>
            </a:r>
            <a:r>
              <a:rPr lang="es-ES" dirty="0"/>
              <a:t> en muchas </a:t>
            </a:r>
            <a:r>
              <a:rPr lang="es-ES" dirty="0" err="1"/>
              <a:t>select</a:t>
            </a:r>
            <a:r>
              <a:rPr lang="es-ES" dirty="0"/>
              <a:t> que añadiría complejidad adicional y carga de proceso).</a:t>
            </a:r>
          </a:p>
          <a:p>
            <a:pPr marL="285750" indent="-285750">
              <a:buFontTx/>
              <a:buChar char="-"/>
            </a:pPr>
            <a:r>
              <a:rPr lang="es-ES" dirty="0"/>
              <a:t>Documentación. Se propone asociar la documentación de tramitación básicamente al expediente (incorpora la documentación ligada a un lote específico).</a:t>
            </a:r>
          </a:p>
          <a:p>
            <a:pPr marL="285750" indent="-285750">
              <a:buFontTx/>
              <a:buChar char="-"/>
            </a:pPr>
            <a:r>
              <a:rPr lang="es-ES" dirty="0"/>
              <a:t>Consolidación de todos los ficheros de facturación existentes. Se ha reducido básicamente a una entidad factura que incorpora cada una de las facturas como registros.</a:t>
            </a:r>
          </a:p>
        </p:txBody>
      </p:sp>
    </p:spTree>
    <p:extLst>
      <p:ext uri="{BB962C8B-B14F-4D97-AF65-F5344CB8AC3E}">
        <p14:creationId xmlns:p14="http://schemas.microsoft.com/office/powerpoint/2010/main" val="2531076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780</Words>
  <Application>Microsoft Office PowerPoint</Application>
  <PresentationFormat>Presentación en pantalla (4:3)</PresentationFormat>
  <Paragraphs>454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DSIC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Vidal Sevillano</dc:creator>
  <cp:lastModifiedBy>Miguel Angel Vidal Sevillano</cp:lastModifiedBy>
  <cp:revision>90</cp:revision>
  <cp:lastPrinted>2019-11-19T07:53:36Z</cp:lastPrinted>
  <dcterms:created xsi:type="dcterms:W3CDTF">2019-11-13T07:18:23Z</dcterms:created>
  <dcterms:modified xsi:type="dcterms:W3CDTF">2020-03-02T16:18:23Z</dcterms:modified>
</cp:coreProperties>
</file>