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6" r:id="rId5"/>
    <p:sldId id="297" r:id="rId6"/>
    <p:sldId id="298" r:id="rId7"/>
    <p:sldId id="262" r:id="rId8"/>
    <p:sldId id="261" r:id="rId9"/>
    <p:sldId id="265" r:id="rId10"/>
    <p:sldId id="301" r:id="rId11"/>
    <p:sldId id="299" r:id="rId12"/>
    <p:sldId id="302" r:id="rId13"/>
    <p:sldId id="308" r:id="rId14"/>
    <p:sldId id="275" r:id="rId15"/>
    <p:sldId id="279" r:id="rId16"/>
    <p:sldId id="277" r:id="rId17"/>
    <p:sldId id="306" r:id="rId18"/>
    <p:sldId id="303" r:id="rId19"/>
    <p:sldId id="309" r:id="rId20"/>
    <p:sldId id="305" r:id="rId21"/>
    <p:sldId id="300" r:id="rId22"/>
    <p:sldId id="269" r:id="rId23"/>
    <p:sldId id="310" r:id="rId24"/>
    <p:sldId id="307" r:id="rId25"/>
    <p:sldId id="311" r:id="rId26"/>
    <p:sldId id="304" r:id="rId27"/>
    <p:sldId id="315" r:id="rId28"/>
    <p:sldId id="316" r:id="rId29"/>
    <p:sldId id="312" r:id="rId30"/>
    <p:sldId id="271" r:id="rId31"/>
    <p:sldId id="313" r:id="rId32"/>
    <p:sldId id="270" r:id="rId33"/>
    <p:sldId id="272" r:id="rId34"/>
    <p:sldId id="273" r:id="rId35"/>
    <p:sldId id="278" r:id="rId36"/>
    <p:sldId id="314" r:id="rId37"/>
    <p:sldId id="259" r:id="rId38"/>
    <p:sldId id="260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Обменный</a:t>
            </a:r>
            <a:r>
              <a:rPr lang="ru-RU" baseline="0" dirty="0"/>
              <a:t> к</a:t>
            </a:r>
            <a:r>
              <a:rPr lang="ru-RU" dirty="0"/>
              <a:t>урс </a:t>
            </a:r>
            <a:r>
              <a:rPr lang="en-US" dirty="0"/>
              <a:t>USD/RUB, </a:t>
            </a:r>
            <a:r>
              <a:rPr lang="ru-RU" dirty="0"/>
              <a:t>январь</a:t>
            </a:r>
            <a:r>
              <a:rPr lang="ru-RU" baseline="0" dirty="0"/>
              <a:t> 2019 года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'CurrExchange'!$A$2:$A$366</c:f>
              <c:numCache>
                <c:formatCode>m/d/yyyy</c:formatCode>
                <c:ptCount val="365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  <c:pt idx="181">
                  <c:v>43647</c:v>
                </c:pt>
                <c:pt idx="182">
                  <c:v>43648</c:v>
                </c:pt>
                <c:pt idx="183">
                  <c:v>43649</c:v>
                </c:pt>
                <c:pt idx="184">
                  <c:v>43650</c:v>
                </c:pt>
                <c:pt idx="185">
                  <c:v>43651</c:v>
                </c:pt>
                <c:pt idx="186">
                  <c:v>43652</c:v>
                </c:pt>
                <c:pt idx="187">
                  <c:v>43653</c:v>
                </c:pt>
                <c:pt idx="188">
                  <c:v>43654</c:v>
                </c:pt>
                <c:pt idx="189">
                  <c:v>43655</c:v>
                </c:pt>
                <c:pt idx="190">
                  <c:v>43656</c:v>
                </c:pt>
                <c:pt idx="191">
                  <c:v>43657</c:v>
                </c:pt>
                <c:pt idx="192">
                  <c:v>43658</c:v>
                </c:pt>
                <c:pt idx="193">
                  <c:v>43659</c:v>
                </c:pt>
                <c:pt idx="194">
                  <c:v>43660</c:v>
                </c:pt>
                <c:pt idx="195">
                  <c:v>43661</c:v>
                </c:pt>
                <c:pt idx="196">
                  <c:v>43662</c:v>
                </c:pt>
                <c:pt idx="197">
                  <c:v>43663</c:v>
                </c:pt>
                <c:pt idx="198">
                  <c:v>43664</c:v>
                </c:pt>
                <c:pt idx="199">
                  <c:v>43665</c:v>
                </c:pt>
                <c:pt idx="200">
                  <c:v>43666</c:v>
                </c:pt>
                <c:pt idx="201">
                  <c:v>43667</c:v>
                </c:pt>
                <c:pt idx="202">
                  <c:v>43668</c:v>
                </c:pt>
                <c:pt idx="203">
                  <c:v>43669</c:v>
                </c:pt>
                <c:pt idx="204">
                  <c:v>43670</c:v>
                </c:pt>
                <c:pt idx="205">
                  <c:v>43671</c:v>
                </c:pt>
                <c:pt idx="206">
                  <c:v>43672</c:v>
                </c:pt>
                <c:pt idx="207">
                  <c:v>43673</c:v>
                </c:pt>
                <c:pt idx="208">
                  <c:v>43674</c:v>
                </c:pt>
                <c:pt idx="209">
                  <c:v>43675</c:v>
                </c:pt>
                <c:pt idx="210">
                  <c:v>43676</c:v>
                </c:pt>
                <c:pt idx="211">
                  <c:v>43677</c:v>
                </c:pt>
                <c:pt idx="212">
                  <c:v>43678</c:v>
                </c:pt>
                <c:pt idx="213">
                  <c:v>43679</c:v>
                </c:pt>
                <c:pt idx="214">
                  <c:v>43680</c:v>
                </c:pt>
                <c:pt idx="215">
                  <c:v>43681</c:v>
                </c:pt>
                <c:pt idx="216">
                  <c:v>43682</c:v>
                </c:pt>
                <c:pt idx="217">
                  <c:v>43683</c:v>
                </c:pt>
                <c:pt idx="218">
                  <c:v>43684</c:v>
                </c:pt>
                <c:pt idx="219">
                  <c:v>43685</c:v>
                </c:pt>
                <c:pt idx="220">
                  <c:v>43686</c:v>
                </c:pt>
                <c:pt idx="221">
                  <c:v>43687</c:v>
                </c:pt>
                <c:pt idx="222">
                  <c:v>43688</c:v>
                </c:pt>
                <c:pt idx="223">
                  <c:v>43689</c:v>
                </c:pt>
                <c:pt idx="224">
                  <c:v>43690</c:v>
                </c:pt>
                <c:pt idx="225">
                  <c:v>43691</c:v>
                </c:pt>
                <c:pt idx="226">
                  <c:v>43692</c:v>
                </c:pt>
                <c:pt idx="227">
                  <c:v>43693</c:v>
                </c:pt>
                <c:pt idx="228">
                  <c:v>43694</c:v>
                </c:pt>
                <c:pt idx="229">
                  <c:v>43695</c:v>
                </c:pt>
                <c:pt idx="230">
                  <c:v>43696</c:v>
                </c:pt>
                <c:pt idx="231">
                  <c:v>43697</c:v>
                </c:pt>
                <c:pt idx="232">
                  <c:v>43698</c:v>
                </c:pt>
                <c:pt idx="233">
                  <c:v>43699</c:v>
                </c:pt>
                <c:pt idx="234">
                  <c:v>43700</c:v>
                </c:pt>
                <c:pt idx="235">
                  <c:v>43701</c:v>
                </c:pt>
                <c:pt idx="236">
                  <c:v>43702</c:v>
                </c:pt>
                <c:pt idx="237">
                  <c:v>43703</c:v>
                </c:pt>
                <c:pt idx="238">
                  <c:v>43704</c:v>
                </c:pt>
                <c:pt idx="239">
                  <c:v>43705</c:v>
                </c:pt>
                <c:pt idx="240">
                  <c:v>43706</c:v>
                </c:pt>
                <c:pt idx="241">
                  <c:v>43707</c:v>
                </c:pt>
                <c:pt idx="242">
                  <c:v>43708</c:v>
                </c:pt>
                <c:pt idx="243">
                  <c:v>43709</c:v>
                </c:pt>
                <c:pt idx="244">
                  <c:v>43710</c:v>
                </c:pt>
                <c:pt idx="245">
                  <c:v>43711</c:v>
                </c:pt>
                <c:pt idx="246">
                  <c:v>43712</c:v>
                </c:pt>
                <c:pt idx="247">
                  <c:v>43713</c:v>
                </c:pt>
                <c:pt idx="248">
                  <c:v>43714</c:v>
                </c:pt>
                <c:pt idx="249">
                  <c:v>43715</c:v>
                </c:pt>
                <c:pt idx="250">
                  <c:v>43716</c:v>
                </c:pt>
                <c:pt idx="251">
                  <c:v>43717</c:v>
                </c:pt>
                <c:pt idx="252">
                  <c:v>43718</c:v>
                </c:pt>
                <c:pt idx="253">
                  <c:v>43719</c:v>
                </c:pt>
                <c:pt idx="254">
                  <c:v>43720</c:v>
                </c:pt>
                <c:pt idx="255">
                  <c:v>43721</c:v>
                </c:pt>
                <c:pt idx="256">
                  <c:v>43722</c:v>
                </c:pt>
                <c:pt idx="257">
                  <c:v>43723</c:v>
                </c:pt>
                <c:pt idx="258">
                  <c:v>43724</c:v>
                </c:pt>
                <c:pt idx="259">
                  <c:v>43725</c:v>
                </c:pt>
                <c:pt idx="260">
                  <c:v>43726</c:v>
                </c:pt>
                <c:pt idx="261">
                  <c:v>43727</c:v>
                </c:pt>
                <c:pt idx="262">
                  <c:v>43728</c:v>
                </c:pt>
                <c:pt idx="263">
                  <c:v>43729</c:v>
                </c:pt>
                <c:pt idx="264">
                  <c:v>43730</c:v>
                </c:pt>
                <c:pt idx="265">
                  <c:v>43731</c:v>
                </c:pt>
                <c:pt idx="266">
                  <c:v>43732</c:v>
                </c:pt>
                <c:pt idx="267">
                  <c:v>43733</c:v>
                </c:pt>
                <c:pt idx="268">
                  <c:v>43734</c:v>
                </c:pt>
                <c:pt idx="269">
                  <c:v>43735</c:v>
                </c:pt>
                <c:pt idx="270">
                  <c:v>43736</c:v>
                </c:pt>
                <c:pt idx="271">
                  <c:v>43737</c:v>
                </c:pt>
                <c:pt idx="272">
                  <c:v>43738</c:v>
                </c:pt>
                <c:pt idx="273">
                  <c:v>43739</c:v>
                </c:pt>
                <c:pt idx="274">
                  <c:v>43740</c:v>
                </c:pt>
                <c:pt idx="275">
                  <c:v>43741</c:v>
                </c:pt>
                <c:pt idx="276">
                  <c:v>43742</c:v>
                </c:pt>
                <c:pt idx="277">
                  <c:v>43743</c:v>
                </c:pt>
                <c:pt idx="278">
                  <c:v>43744</c:v>
                </c:pt>
                <c:pt idx="279">
                  <c:v>43745</c:v>
                </c:pt>
                <c:pt idx="280">
                  <c:v>43746</c:v>
                </c:pt>
                <c:pt idx="281">
                  <c:v>43747</c:v>
                </c:pt>
                <c:pt idx="282">
                  <c:v>43748</c:v>
                </c:pt>
                <c:pt idx="283">
                  <c:v>43749</c:v>
                </c:pt>
                <c:pt idx="284">
                  <c:v>43750</c:v>
                </c:pt>
                <c:pt idx="285">
                  <c:v>43751</c:v>
                </c:pt>
                <c:pt idx="286">
                  <c:v>43752</c:v>
                </c:pt>
                <c:pt idx="287">
                  <c:v>43753</c:v>
                </c:pt>
                <c:pt idx="288">
                  <c:v>43754</c:v>
                </c:pt>
                <c:pt idx="289">
                  <c:v>43755</c:v>
                </c:pt>
                <c:pt idx="290">
                  <c:v>43756</c:v>
                </c:pt>
                <c:pt idx="291">
                  <c:v>43757</c:v>
                </c:pt>
                <c:pt idx="292">
                  <c:v>43758</c:v>
                </c:pt>
                <c:pt idx="293">
                  <c:v>43759</c:v>
                </c:pt>
                <c:pt idx="294">
                  <c:v>43760</c:v>
                </c:pt>
                <c:pt idx="295">
                  <c:v>43761</c:v>
                </c:pt>
                <c:pt idx="296">
                  <c:v>43762</c:v>
                </c:pt>
                <c:pt idx="297">
                  <c:v>43763</c:v>
                </c:pt>
                <c:pt idx="298">
                  <c:v>43764</c:v>
                </c:pt>
                <c:pt idx="299">
                  <c:v>43765</c:v>
                </c:pt>
                <c:pt idx="300">
                  <c:v>43766</c:v>
                </c:pt>
                <c:pt idx="301">
                  <c:v>43767</c:v>
                </c:pt>
                <c:pt idx="302">
                  <c:v>43768</c:v>
                </c:pt>
                <c:pt idx="303">
                  <c:v>43769</c:v>
                </c:pt>
                <c:pt idx="304">
                  <c:v>43770</c:v>
                </c:pt>
                <c:pt idx="305">
                  <c:v>43771</c:v>
                </c:pt>
                <c:pt idx="306">
                  <c:v>43772</c:v>
                </c:pt>
                <c:pt idx="307">
                  <c:v>43773</c:v>
                </c:pt>
                <c:pt idx="308">
                  <c:v>43774</c:v>
                </c:pt>
                <c:pt idx="309">
                  <c:v>43775</c:v>
                </c:pt>
                <c:pt idx="310">
                  <c:v>43776</c:v>
                </c:pt>
                <c:pt idx="311">
                  <c:v>43777</c:v>
                </c:pt>
                <c:pt idx="312">
                  <c:v>43778</c:v>
                </c:pt>
                <c:pt idx="313">
                  <c:v>43779</c:v>
                </c:pt>
                <c:pt idx="314">
                  <c:v>43780</c:v>
                </c:pt>
                <c:pt idx="315">
                  <c:v>43781</c:v>
                </c:pt>
                <c:pt idx="316">
                  <c:v>43782</c:v>
                </c:pt>
                <c:pt idx="317">
                  <c:v>43783</c:v>
                </c:pt>
                <c:pt idx="318">
                  <c:v>43784</c:v>
                </c:pt>
                <c:pt idx="319">
                  <c:v>43785</c:v>
                </c:pt>
                <c:pt idx="320">
                  <c:v>43786</c:v>
                </c:pt>
                <c:pt idx="321">
                  <c:v>43787</c:v>
                </c:pt>
                <c:pt idx="322">
                  <c:v>43788</c:v>
                </c:pt>
                <c:pt idx="323">
                  <c:v>43789</c:v>
                </c:pt>
                <c:pt idx="324">
                  <c:v>43790</c:v>
                </c:pt>
                <c:pt idx="325">
                  <c:v>43791</c:v>
                </c:pt>
                <c:pt idx="326">
                  <c:v>43792</c:v>
                </c:pt>
                <c:pt idx="327">
                  <c:v>43793</c:v>
                </c:pt>
                <c:pt idx="328">
                  <c:v>43794</c:v>
                </c:pt>
                <c:pt idx="329">
                  <c:v>43795</c:v>
                </c:pt>
                <c:pt idx="330">
                  <c:v>43796</c:v>
                </c:pt>
                <c:pt idx="331">
                  <c:v>43797</c:v>
                </c:pt>
                <c:pt idx="332">
                  <c:v>43798</c:v>
                </c:pt>
                <c:pt idx="333">
                  <c:v>43799</c:v>
                </c:pt>
                <c:pt idx="334">
                  <c:v>43800</c:v>
                </c:pt>
                <c:pt idx="335">
                  <c:v>43801</c:v>
                </c:pt>
                <c:pt idx="336">
                  <c:v>43802</c:v>
                </c:pt>
                <c:pt idx="337">
                  <c:v>43803</c:v>
                </c:pt>
                <c:pt idx="338">
                  <c:v>43804</c:v>
                </c:pt>
                <c:pt idx="339">
                  <c:v>43805</c:v>
                </c:pt>
                <c:pt idx="340">
                  <c:v>43806</c:v>
                </c:pt>
                <c:pt idx="341">
                  <c:v>43807</c:v>
                </c:pt>
                <c:pt idx="342">
                  <c:v>43808</c:v>
                </c:pt>
                <c:pt idx="343">
                  <c:v>43809</c:v>
                </c:pt>
                <c:pt idx="344">
                  <c:v>43810</c:v>
                </c:pt>
                <c:pt idx="345">
                  <c:v>43811</c:v>
                </c:pt>
                <c:pt idx="346">
                  <c:v>43812</c:v>
                </c:pt>
                <c:pt idx="347">
                  <c:v>43813</c:v>
                </c:pt>
                <c:pt idx="348">
                  <c:v>43814</c:v>
                </c:pt>
                <c:pt idx="349">
                  <c:v>43815</c:v>
                </c:pt>
                <c:pt idx="350">
                  <c:v>43816</c:v>
                </c:pt>
                <c:pt idx="351">
                  <c:v>43817</c:v>
                </c:pt>
                <c:pt idx="352">
                  <c:v>43818</c:v>
                </c:pt>
                <c:pt idx="353">
                  <c:v>43819</c:v>
                </c:pt>
                <c:pt idx="354">
                  <c:v>43820</c:v>
                </c:pt>
                <c:pt idx="355">
                  <c:v>43821</c:v>
                </c:pt>
                <c:pt idx="356">
                  <c:v>43822</c:v>
                </c:pt>
                <c:pt idx="357">
                  <c:v>43823</c:v>
                </c:pt>
                <c:pt idx="358">
                  <c:v>43824</c:v>
                </c:pt>
                <c:pt idx="359">
                  <c:v>43825</c:v>
                </c:pt>
                <c:pt idx="360">
                  <c:v>43826</c:v>
                </c:pt>
                <c:pt idx="361">
                  <c:v>43827</c:v>
                </c:pt>
                <c:pt idx="362">
                  <c:v>43828</c:v>
                </c:pt>
                <c:pt idx="363">
                  <c:v>43829</c:v>
                </c:pt>
                <c:pt idx="364">
                  <c:v>43830</c:v>
                </c:pt>
              </c:numCache>
            </c:numRef>
          </c:cat>
          <c:val>
            <c:numRef>
              <c:f>'CurrExchange'!$B$2:$B$32</c:f>
              <c:numCache>
                <c:formatCode>General</c:formatCode>
                <c:ptCount val="31"/>
                <c:pt idx="0">
                  <c:v>69.56</c:v>
                </c:pt>
                <c:pt idx="1">
                  <c:v>69.53</c:v>
                </c:pt>
                <c:pt idx="2">
                  <c:v>69.290000000000006</c:v>
                </c:pt>
                <c:pt idx="3">
                  <c:v>68.78</c:v>
                </c:pt>
                <c:pt idx="4">
                  <c:v>68.25</c:v>
                </c:pt>
                <c:pt idx="5">
                  <c:v>68.180000000000007</c:v>
                </c:pt>
                <c:pt idx="6">
                  <c:v>67.78</c:v>
                </c:pt>
                <c:pt idx="7">
                  <c:v>67.16</c:v>
                </c:pt>
                <c:pt idx="8">
                  <c:v>66.98</c:v>
                </c:pt>
                <c:pt idx="9">
                  <c:v>66.92</c:v>
                </c:pt>
                <c:pt idx="10">
                  <c:v>66.94</c:v>
                </c:pt>
                <c:pt idx="11">
                  <c:v>66.95</c:v>
                </c:pt>
                <c:pt idx="12">
                  <c:v>66.95</c:v>
                </c:pt>
                <c:pt idx="13">
                  <c:v>67</c:v>
                </c:pt>
                <c:pt idx="14">
                  <c:v>67.08</c:v>
                </c:pt>
                <c:pt idx="15">
                  <c:v>66.95</c:v>
                </c:pt>
                <c:pt idx="16">
                  <c:v>66.599999999999994</c:v>
                </c:pt>
                <c:pt idx="17">
                  <c:v>66.45</c:v>
                </c:pt>
                <c:pt idx="18">
                  <c:v>66.33</c:v>
                </c:pt>
                <c:pt idx="19">
                  <c:v>66.33</c:v>
                </c:pt>
                <c:pt idx="20">
                  <c:v>66.34</c:v>
                </c:pt>
                <c:pt idx="21">
                  <c:v>66.41</c:v>
                </c:pt>
                <c:pt idx="22">
                  <c:v>66.400000000000006</c:v>
                </c:pt>
                <c:pt idx="23">
                  <c:v>66.13</c:v>
                </c:pt>
                <c:pt idx="24">
                  <c:v>65.92</c:v>
                </c:pt>
                <c:pt idx="25">
                  <c:v>65.930000000000007</c:v>
                </c:pt>
                <c:pt idx="26">
                  <c:v>65.930000000000007</c:v>
                </c:pt>
                <c:pt idx="27">
                  <c:v>65.930000000000007</c:v>
                </c:pt>
                <c:pt idx="28">
                  <c:v>66.12</c:v>
                </c:pt>
                <c:pt idx="29">
                  <c:v>66.11</c:v>
                </c:pt>
                <c:pt idx="30">
                  <c:v>65.680000000000007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67-45FB-A733-03F869CF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9556480"/>
        <c:axId val="1349576448"/>
      </c:lineChart>
      <c:dateAx>
        <c:axId val="1349556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76448"/>
        <c:crosses val="autoZero"/>
        <c:auto val="1"/>
        <c:lblOffset val="100"/>
        <c:baseTimeUnit val="days"/>
      </c:dateAx>
      <c:valAx>
        <c:axId val="134957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5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Обменный курс </a:t>
            </a:r>
            <a:r>
              <a:rPr lang="en-US"/>
              <a:t>USD/RUB,</a:t>
            </a:r>
            <a:r>
              <a:rPr lang="en-US" baseline="0"/>
              <a:t> </a:t>
            </a:r>
            <a:r>
              <a:rPr lang="ru-RU" baseline="0"/>
              <a:t>август 2019 года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'CurrExchange'!$A$214:$A$244</c:f>
              <c:numCache>
                <c:formatCode>m/d/yyyy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'CurrExchange'!$B$214:$B$244</c:f>
              <c:numCache>
                <c:formatCode>General</c:formatCode>
                <c:ptCount val="31"/>
                <c:pt idx="0">
                  <c:v>63.61</c:v>
                </c:pt>
                <c:pt idx="1">
                  <c:v>64.28</c:v>
                </c:pt>
                <c:pt idx="2">
                  <c:v>64.930000000000007</c:v>
                </c:pt>
                <c:pt idx="3">
                  <c:v>64.930000000000007</c:v>
                </c:pt>
                <c:pt idx="4">
                  <c:v>65.02</c:v>
                </c:pt>
                <c:pt idx="5">
                  <c:v>65.180000000000007</c:v>
                </c:pt>
                <c:pt idx="6">
                  <c:v>65.19</c:v>
                </c:pt>
                <c:pt idx="7">
                  <c:v>65.180000000000007</c:v>
                </c:pt>
                <c:pt idx="8">
                  <c:v>65.22</c:v>
                </c:pt>
                <c:pt idx="9">
                  <c:v>65.31</c:v>
                </c:pt>
                <c:pt idx="10">
                  <c:v>65.31</c:v>
                </c:pt>
                <c:pt idx="11">
                  <c:v>65.41</c:v>
                </c:pt>
                <c:pt idx="12">
                  <c:v>65.5</c:v>
                </c:pt>
                <c:pt idx="13">
                  <c:v>65.39</c:v>
                </c:pt>
                <c:pt idx="14">
                  <c:v>65.73</c:v>
                </c:pt>
                <c:pt idx="15">
                  <c:v>66.099999999999994</c:v>
                </c:pt>
                <c:pt idx="16">
                  <c:v>66.19</c:v>
                </c:pt>
                <c:pt idx="17">
                  <c:v>66.19</c:v>
                </c:pt>
                <c:pt idx="18">
                  <c:v>66.41</c:v>
                </c:pt>
                <c:pt idx="19">
                  <c:v>66.790000000000006</c:v>
                </c:pt>
                <c:pt idx="20">
                  <c:v>66.48</c:v>
                </c:pt>
                <c:pt idx="21">
                  <c:v>65.88</c:v>
                </c:pt>
                <c:pt idx="22">
                  <c:v>65.680000000000007</c:v>
                </c:pt>
                <c:pt idx="23">
                  <c:v>65.8</c:v>
                </c:pt>
                <c:pt idx="24">
                  <c:v>65.8</c:v>
                </c:pt>
                <c:pt idx="25">
                  <c:v>65.92</c:v>
                </c:pt>
                <c:pt idx="26">
                  <c:v>66.13</c:v>
                </c:pt>
                <c:pt idx="27">
                  <c:v>66.489999999999995</c:v>
                </c:pt>
                <c:pt idx="28">
                  <c:v>66.680000000000007</c:v>
                </c:pt>
                <c:pt idx="29">
                  <c:v>66.599999999999994</c:v>
                </c:pt>
                <c:pt idx="30">
                  <c:v>66.59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2B-401C-AEEC-0A7884F38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560"/>
        <c:axId val="657744"/>
      </c:lineChart>
      <c:dateAx>
        <c:axId val="668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744"/>
        <c:crosses val="autoZero"/>
        <c:auto val="1"/>
        <c:lblOffset val="100"/>
        <c:baseTimeUnit val="days"/>
      </c:dateAx>
      <c:valAx>
        <c:axId val="65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[Лекция.xlsx]CurrExchange!Сводная таблица1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Среднемесячные значения</a:t>
            </a:r>
            <a:r>
              <a:rPr lang="ru-RU" baseline="0"/>
              <a:t> обменного курса </a:t>
            </a:r>
            <a:r>
              <a:rPr lang="en-US" baseline="0"/>
              <a:t>USD/RUB, 2019 </a:t>
            </a:r>
            <a:r>
              <a:rPr lang="ru-RU" baseline="0"/>
              <a:t>год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'CurrExchange'!$E$19</c:f>
              <c:strCache>
                <c:ptCount val="1"/>
                <c:pt idx="0">
                  <c:v>Итог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'CurrExchange'!$D$20:$D$32</c:f>
              <c:strCache>
                <c:ptCount val="12"/>
                <c:pt idx="0">
                  <c:v>янв</c:v>
                </c:pt>
                <c:pt idx="1">
                  <c:v>фев</c:v>
                </c:pt>
                <c:pt idx="2">
                  <c:v>мар</c:v>
                </c:pt>
                <c:pt idx="3">
                  <c:v>апр</c:v>
                </c:pt>
                <c:pt idx="4">
                  <c:v>май</c:v>
                </c:pt>
                <c:pt idx="5">
                  <c:v>июн</c:v>
                </c:pt>
                <c:pt idx="6">
                  <c:v>июл</c:v>
                </c:pt>
                <c:pt idx="7">
                  <c:v>авг</c:v>
                </c:pt>
                <c:pt idx="8">
                  <c:v>сен</c:v>
                </c:pt>
                <c:pt idx="9">
                  <c:v>окт</c:v>
                </c:pt>
                <c:pt idx="10">
                  <c:v>ноя</c:v>
                </c:pt>
                <c:pt idx="11">
                  <c:v>дек</c:v>
                </c:pt>
              </c:strCache>
            </c:strRef>
          </c:cat>
          <c:val>
            <c:numRef>
              <c:f>'CurrExchange'!$E$20:$E$32</c:f>
              <c:numCache>
                <c:formatCode>General</c:formatCode>
                <c:ptCount val="12"/>
                <c:pt idx="0">
                  <c:v>66.997096774193565</c:v>
                </c:pt>
                <c:pt idx="1">
                  <c:v>65.811785714285733</c:v>
                </c:pt>
                <c:pt idx="2">
                  <c:v>65.21064516129033</c:v>
                </c:pt>
                <c:pt idx="3">
                  <c:v>64.601000000000013</c:v>
                </c:pt>
                <c:pt idx="4">
                  <c:v>64.869032258064522</c:v>
                </c:pt>
                <c:pt idx="5">
                  <c:v>64.186333333333337</c:v>
                </c:pt>
                <c:pt idx="6">
                  <c:v>63.202580645161312</c:v>
                </c:pt>
                <c:pt idx="7">
                  <c:v>65.674838709677417</c:v>
                </c:pt>
                <c:pt idx="8">
                  <c:v>64.948333333333338</c:v>
                </c:pt>
                <c:pt idx="9">
                  <c:v>64.316451612903236</c:v>
                </c:pt>
                <c:pt idx="10">
                  <c:v>63.847333333333331</c:v>
                </c:pt>
                <c:pt idx="11">
                  <c:v>62.903548387096784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C-414F-A1EE-6F9ACED05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193792"/>
        <c:axId val="442194208"/>
      </c:lineChart>
      <c:catAx>
        <c:axId val="4421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4208"/>
        <c:crosses val="autoZero"/>
        <c:auto val="1"/>
        <c:lblAlgn val="ctr"/>
        <c:lblOffset val="100"/>
        <c:noMultiLvlLbl val="0"/>
      </c:catAx>
      <c:valAx>
        <c:axId val="44219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Компоненты!$C$6</c:f>
              <c:strCache>
                <c:ptCount val="1"/>
                <c:pt idx="0">
                  <c:v>f(t)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1.5909448818897637E-2"/>
                  <c:y val="-0.313708442694663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Компоненты!$B$7:$B$30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Компоненты!$C$7:$C$30</c:f>
              <c:numCache>
                <c:formatCode>General</c:formatCode>
                <c:ptCount val="24"/>
                <c:pt idx="0">
                  <c:v>8</c:v>
                </c:pt>
                <c:pt idx="1">
                  <c:v>7.6</c:v>
                </c:pt>
                <c:pt idx="2">
                  <c:v>7.2</c:v>
                </c:pt>
                <c:pt idx="3">
                  <c:v>6.8</c:v>
                </c:pt>
                <c:pt idx="4">
                  <c:v>6.4</c:v>
                </c:pt>
                <c:pt idx="5">
                  <c:v>6</c:v>
                </c:pt>
                <c:pt idx="6">
                  <c:v>5.6</c:v>
                </c:pt>
                <c:pt idx="7">
                  <c:v>5.1999999999999993</c:v>
                </c:pt>
                <c:pt idx="8">
                  <c:v>4.8</c:v>
                </c:pt>
                <c:pt idx="9">
                  <c:v>4.4000000000000004</c:v>
                </c:pt>
                <c:pt idx="10">
                  <c:v>4</c:v>
                </c:pt>
                <c:pt idx="11">
                  <c:v>3.5999999999999996</c:v>
                </c:pt>
                <c:pt idx="12">
                  <c:v>3.1999999999999993</c:v>
                </c:pt>
                <c:pt idx="13">
                  <c:v>2.8</c:v>
                </c:pt>
                <c:pt idx="14">
                  <c:v>2.3999999999999995</c:v>
                </c:pt>
                <c:pt idx="15">
                  <c:v>2</c:v>
                </c:pt>
                <c:pt idx="16">
                  <c:v>1.5999999999999996</c:v>
                </c:pt>
                <c:pt idx="17">
                  <c:v>1.1999999999999993</c:v>
                </c:pt>
                <c:pt idx="18">
                  <c:v>0.79999999999999982</c:v>
                </c:pt>
                <c:pt idx="19">
                  <c:v>0.39999999999999947</c:v>
                </c:pt>
                <c:pt idx="20">
                  <c:v>0</c:v>
                </c:pt>
                <c:pt idx="21">
                  <c:v>-0.40000000000000036</c:v>
                </c:pt>
                <c:pt idx="22">
                  <c:v>-0.80000000000000071</c:v>
                </c:pt>
                <c:pt idx="23">
                  <c:v>-1.2000000000000011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7F-4A23-AB3A-C00FE03E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181519"/>
        <c:axId val="1559192335"/>
      </c:scatterChart>
      <c:valAx>
        <c:axId val="1559181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92335"/>
        <c:crosses val="autoZero"/>
        <c:crossBetween val="midCat"/>
      </c:valAx>
      <c:valAx>
        <c:axId val="155919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81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Компоненты!$C$34</c:f>
              <c:strCache>
                <c:ptCount val="1"/>
                <c:pt idx="0">
                  <c:v>c(t)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Компоненты!$B$35:$B$58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Компоненты!$C$35:$C$58</c:f>
              <c:numCache>
                <c:formatCode>General</c:formatCode>
                <c:ptCount val="24"/>
                <c:pt idx="0">
                  <c:v>8</c:v>
                </c:pt>
                <c:pt idx="1">
                  <c:v>9</c:v>
                </c:pt>
                <c:pt idx="2">
                  <c:v>15</c:v>
                </c:pt>
                <c:pt idx="3">
                  <c:v>9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15</c:v>
                </c:pt>
                <c:pt idx="8">
                  <c:v>9</c:v>
                </c:pt>
                <c:pt idx="9">
                  <c:v>3</c:v>
                </c:pt>
                <c:pt idx="10">
                  <c:v>8</c:v>
                </c:pt>
                <c:pt idx="11">
                  <c:v>9</c:v>
                </c:pt>
                <c:pt idx="12">
                  <c:v>15</c:v>
                </c:pt>
                <c:pt idx="13">
                  <c:v>9</c:v>
                </c:pt>
                <c:pt idx="14">
                  <c:v>3</c:v>
                </c:pt>
                <c:pt idx="15">
                  <c:v>8</c:v>
                </c:pt>
                <c:pt idx="16">
                  <c:v>9</c:v>
                </c:pt>
                <c:pt idx="17">
                  <c:v>15</c:v>
                </c:pt>
                <c:pt idx="18">
                  <c:v>9</c:v>
                </c:pt>
                <c:pt idx="19">
                  <c:v>3</c:v>
                </c:pt>
                <c:pt idx="20">
                  <c:v>8</c:v>
                </c:pt>
                <c:pt idx="21">
                  <c:v>9</c:v>
                </c:pt>
                <c:pt idx="22">
                  <c:v>15</c:v>
                </c:pt>
                <c:pt idx="23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0-4FDF-B902-526F54641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346159"/>
        <c:axId val="1361348239"/>
      </c:scatterChart>
      <c:valAx>
        <c:axId val="1361346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8239"/>
        <c:crosses val="autoZero"/>
        <c:crossBetween val="midCat"/>
      </c:valAx>
      <c:valAx>
        <c:axId val="136134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6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5887267822865413E-2"/>
          <c:y val="0.16161220043572985"/>
          <c:w val="0.85987676913520139"/>
          <c:h val="0.79045751633986927"/>
        </c:manualLayout>
      </c:layout>
      <c:scatterChart>
        <c:scatterStyle val="lineMarker"/>
        <c:varyColors val="0"/>
        <c:ser>
          <c:idx val="0"/>
          <c:order val="0"/>
          <c:tx>
            <c:strRef>
              <c:f>Компоненты!$C$62</c:f>
              <c:strCache>
                <c:ptCount val="1"/>
                <c:pt idx="0">
                  <c:v>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Компоненты!$B$63:$B$86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Компоненты!$C$63:$C$86</c:f>
              <c:numCache>
                <c:formatCode>General</c:formatCode>
                <c:ptCount val="24"/>
                <c:pt idx="0">
                  <c:v>0.45064321472592928</c:v>
                </c:pt>
                <c:pt idx="1">
                  <c:v>0</c:v>
                </c:pt>
                <c:pt idx="2">
                  <c:v>-0.70198808047357442</c:v>
                </c:pt>
                <c:pt idx="3">
                  <c:v>1.8177876409612033</c:v>
                </c:pt>
                <c:pt idx="4">
                  <c:v>0</c:v>
                </c:pt>
                <c:pt idx="5">
                  <c:v>1.8956028647853134</c:v>
                </c:pt>
                <c:pt idx="6">
                  <c:v>0.23039024266806651</c:v>
                </c:pt>
                <c:pt idx="7">
                  <c:v>0.83614698397867493</c:v>
                </c:pt>
                <c:pt idx="8">
                  <c:v>-0.47852929247174392</c:v>
                </c:pt>
                <c:pt idx="9">
                  <c:v>-1.395873867070613</c:v>
                </c:pt>
                <c:pt idx="10">
                  <c:v>1.2513789935363868</c:v>
                </c:pt>
                <c:pt idx="11">
                  <c:v>0</c:v>
                </c:pt>
                <c:pt idx="12">
                  <c:v>0</c:v>
                </c:pt>
                <c:pt idx="13">
                  <c:v>0.19849855169274688</c:v>
                </c:pt>
                <c:pt idx="14">
                  <c:v>-1.5976185120535775</c:v>
                </c:pt>
                <c:pt idx="15">
                  <c:v>-0.94014802566822864</c:v>
                </c:pt>
                <c:pt idx="16">
                  <c:v>-6.4146861695904001E-3</c:v>
                </c:pt>
                <c:pt idx="17">
                  <c:v>2.1173359502550655</c:v>
                </c:pt>
                <c:pt idx="18">
                  <c:v>-1.7517231919653746</c:v>
                </c:pt>
                <c:pt idx="19">
                  <c:v>-2.2971071622251249</c:v>
                </c:pt>
                <c:pt idx="20">
                  <c:v>0.20099047655838354</c:v>
                </c:pt>
                <c:pt idx="21">
                  <c:v>-1.4943493711746525E-3</c:v>
                </c:pt>
                <c:pt idx="22">
                  <c:v>-1.4260514095907304</c:v>
                </c:pt>
                <c:pt idx="23">
                  <c:v>-1.0408744282152076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54-4569-A11C-216F29B24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8210815"/>
        <c:axId val="948218303"/>
      </c:scatterChart>
      <c:valAx>
        <c:axId val="948210815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8303"/>
        <c:crosses val="autoZero"/>
        <c:crossBetween val="midCat"/>
      </c:valAx>
      <c:valAx>
        <c:axId val="94821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0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</a:t>
            </a:r>
            <a:r>
              <a:rPr lang="ru-RU" dirty="0"/>
              <a:t>(</a:t>
            </a:r>
            <a:r>
              <a:rPr lang="en-US" dirty="0"/>
              <a:t>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Компоненты!$C$91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Компоненты!$B$92:$B$115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Компоненты!$C$92:$C$115</c:f>
              <c:numCache>
                <c:formatCode>General</c:formatCode>
                <c:ptCount val="24"/>
                <c:pt idx="0">
                  <c:v>16.450643214725929</c:v>
                </c:pt>
                <c:pt idx="1">
                  <c:v>16.600000000000001</c:v>
                </c:pt>
                <c:pt idx="2">
                  <c:v>21.498011919526427</c:v>
                </c:pt>
                <c:pt idx="3">
                  <c:v>17.617787640961204</c:v>
                </c:pt>
                <c:pt idx="4">
                  <c:v>9.4</c:v>
                </c:pt>
                <c:pt idx="5">
                  <c:v>15.895602864785314</c:v>
                </c:pt>
                <c:pt idx="6">
                  <c:v>14.830390242668066</c:v>
                </c:pt>
                <c:pt idx="7">
                  <c:v>21.036146983978675</c:v>
                </c:pt>
                <c:pt idx="8">
                  <c:v>13.321470707528256</c:v>
                </c:pt>
                <c:pt idx="9">
                  <c:v>6.0041261329293878</c:v>
                </c:pt>
                <c:pt idx="10">
                  <c:v>13.251378993536386</c:v>
                </c:pt>
                <c:pt idx="11">
                  <c:v>12.6</c:v>
                </c:pt>
                <c:pt idx="12">
                  <c:v>18.2</c:v>
                </c:pt>
                <c:pt idx="13">
                  <c:v>11.998498551692748</c:v>
                </c:pt>
                <c:pt idx="14">
                  <c:v>3.8023814879464219</c:v>
                </c:pt>
                <c:pt idx="15">
                  <c:v>9.0598519743317709</c:v>
                </c:pt>
                <c:pt idx="16">
                  <c:v>10.59358531383041</c:v>
                </c:pt>
                <c:pt idx="17">
                  <c:v>18.317335950255064</c:v>
                </c:pt>
                <c:pt idx="18">
                  <c:v>8.0482768080346254</c:v>
                </c:pt>
                <c:pt idx="19">
                  <c:v>1.1028928377748746</c:v>
                </c:pt>
                <c:pt idx="20">
                  <c:v>8.200990476558383</c:v>
                </c:pt>
                <c:pt idx="21">
                  <c:v>8.5985056506288249</c:v>
                </c:pt>
                <c:pt idx="22">
                  <c:v>12.773948590409269</c:v>
                </c:pt>
                <c:pt idx="23">
                  <c:v>6.7591255717847911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CB-4A30-ABDB-DA3B72C6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764383"/>
        <c:axId val="1537373951"/>
      </c:scatterChart>
      <c:valAx>
        <c:axId val="1548764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7373951"/>
        <c:crosses val="autoZero"/>
        <c:crossBetween val="midCat"/>
      </c:valAx>
      <c:valAx>
        <c:axId val="153737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8764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urrencyrates.com/ru/exchange-rate-history/USD-JPY/2018/cb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15" y="3021072"/>
            <a:ext cx="8584602" cy="67720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Тема 2. Семинар 2.1. Модели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99" y="5136608"/>
            <a:ext cx="8692178" cy="6772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доцент Департамента анализа данных и машинного обучения</a:t>
            </a:r>
            <a:br>
              <a:rPr lang="ru-RU" sz="1800" dirty="0"/>
            </a:br>
            <a:r>
              <a:rPr lang="ru-RU" sz="1800" dirty="0"/>
              <a:t>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2" y="2193924"/>
            <a:ext cx="8261795" cy="74324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«Компьютерное моделирование </a:t>
            </a:r>
          </a:p>
          <a:p>
            <a:pPr marL="0" indent="0" algn="ctr">
              <a:buNone/>
            </a:pPr>
            <a:r>
              <a:rPr lang="ru-RU" dirty="0"/>
              <a:t>экономических и финансовых систем»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31222" y="6032706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0D0E1-2187-4650-8F61-2DB7B910744E}"/>
              </a:ext>
            </a:extLst>
          </p:cNvPr>
          <p:cNvSpPr txBox="1"/>
          <p:nvPr/>
        </p:nvSpPr>
        <p:spPr>
          <a:xfrm>
            <a:off x="2444749" y="4190825"/>
            <a:ext cx="401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21.09.2021. </a:t>
            </a:r>
            <a:r>
              <a:rPr lang="ru-RU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ПИ20-1м. В4/3302(кк)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755BA793-D116-4569-82F8-33885E3E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4211" y="6356351"/>
            <a:ext cx="80113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/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98248C9-29CD-42C4-9CF0-15A955963439}"/>
              </a:ext>
            </a:extLst>
          </p:cNvPr>
          <p:cNvSpPr txBox="1"/>
          <p:nvPr/>
        </p:nvSpPr>
        <p:spPr>
          <a:xfrm>
            <a:off x="408732" y="1461984"/>
            <a:ext cx="458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Средний темп роста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45243-88AB-4E8E-88E9-A253AED94980}"/>
              </a:ext>
            </a:extLst>
          </p:cNvPr>
          <p:cNvSpPr txBox="1"/>
          <p:nvPr/>
        </p:nvSpPr>
        <p:spPr>
          <a:xfrm>
            <a:off x="408732" y="3169841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</a:t>
            </a:r>
            <a:r>
              <a:rPr lang="ru-RU" dirty="0"/>
              <a:t>число равных интервалов в периоде,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/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blipFill>
                <a:blip r:embed="rId3"/>
                <a:stretch>
                  <a:fillRect l="-14545" r="-7273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08F9E7-229F-4468-90C6-DA9D4C1748B3}"/>
              </a:ext>
            </a:extLst>
          </p:cNvPr>
          <p:cNvSpPr txBox="1"/>
          <p:nvPr/>
        </p:nvSpPr>
        <p:spPr>
          <a:xfrm>
            <a:off x="4905553" y="3185965"/>
            <a:ext cx="36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– темп роста цепной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ru-RU" dirty="0"/>
              <a:t>го интервала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/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blipFill>
                <a:blip r:embed="rId4"/>
                <a:stretch>
                  <a:fillRect l="-4520" r="-452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/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59619C-0F45-4848-AA88-B6FC8966F1D2}"/>
              </a:ext>
            </a:extLst>
          </p:cNvPr>
          <p:cNvSpPr txBox="1"/>
          <p:nvPr/>
        </p:nvSpPr>
        <p:spPr>
          <a:xfrm>
            <a:off x="490451" y="4877698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– </a:t>
            </a:r>
            <a:r>
              <a:rPr lang="ru-RU" i="1" dirty="0"/>
              <a:t>число измерений уровня ряда, </a:t>
            </a:r>
            <a:r>
              <a:rPr lang="en-US" i="1" dirty="0"/>
              <a:t>m=n-1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/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б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6844" y="6356351"/>
            <a:ext cx="51850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/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а) убывающая тенденция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;</a:t>
                </a:r>
              </a:p>
              <a:p>
                <a:r>
                  <a:rPr lang="ru-RU" sz="1600" dirty="0"/>
                  <a:t>б) циклические (сезонные) колебания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  <a:p>
                <a:r>
                  <a:rPr lang="ru-RU" sz="1600" dirty="0"/>
                  <a:t>в) случайные колебания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blipFill>
                <a:blip r:embed="rId2"/>
                <a:stretch>
                  <a:fillRect l="-725" t="-2190" b="-8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0BC1183-81CC-495A-925D-1A2448A31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87893"/>
              </p:ext>
            </p:extLst>
          </p:nvPr>
        </p:nvGraphicFramePr>
        <p:xfrm>
          <a:off x="130630" y="997863"/>
          <a:ext cx="4258952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E88AA725-9839-4C08-BB6A-81E9320BE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16831"/>
              </p:ext>
            </p:extLst>
          </p:nvPr>
        </p:nvGraphicFramePr>
        <p:xfrm>
          <a:off x="4648134" y="997863"/>
          <a:ext cx="4365236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D700EF46-5E96-4C7B-9406-B5B5C026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83909"/>
              </p:ext>
            </p:extLst>
          </p:nvPr>
        </p:nvGraphicFramePr>
        <p:xfrm>
          <a:off x="130630" y="3941197"/>
          <a:ext cx="4258952" cy="274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BEDFEA-D454-45C8-A0BF-41275FE37513}"/>
              </a:ext>
            </a:extLst>
          </p:cNvPr>
          <p:cNvSpPr txBox="1"/>
          <p:nvPr/>
        </p:nvSpPr>
        <p:spPr>
          <a:xfrm>
            <a:off x="1894300" y="628135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E5CE0-C858-40B5-B2D4-EEAD12CA26F6}"/>
              </a:ext>
            </a:extLst>
          </p:cNvPr>
          <p:cNvSpPr txBox="1"/>
          <p:nvPr/>
        </p:nvSpPr>
        <p:spPr>
          <a:xfrm>
            <a:off x="1894300" y="351305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EE7E7-0866-46BC-874A-07C1EA48E0C7}"/>
              </a:ext>
            </a:extLst>
          </p:cNvPr>
          <p:cNvSpPr txBox="1"/>
          <p:nvPr/>
        </p:nvSpPr>
        <p:spPr>
          <a:xfrm>
            <a:off x="6559815" y="351624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б)</a:t>
            </a:r>
          </a:p>
        </p:txBody>
      </p:sp>
    </p:spTree>
    <p:extLst>
      <p:ext uri="{BB962C8B-B14F-4D97-AF65-F5344CB8AC3E}">
        <p14:creationId xmlns:p14="http://schemas.microsoft.com/office/powerpoint/2010/main" val="28310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2770" y="6356351"/>
            <a:ext cx="89257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/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blipFill>
                <a:blip r:embed="rId2"/>
                <a:stretch>
                  <a:fillRect l="-2878" r="-360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/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blipFill>
                <a:blip r:embed="rId3"/>
                <a:stretch>
                  <a:fillRect l="-2572" t="-2222" r="-418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CCE4D52D-F8EA-4482-877E-B9D400BFB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792034"/>
              </p:ext>
            </p:extLst>
          </p:nvPr>
        </p:nvGraphicFramePr>
        <p:xfrm>
          <a:off x="1512916" y="1862137"/>
          <a:ext cx="6026727" cy="313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7F0F9C-FDC0-4635-A41E-31AF89385778}"/>
              </a:ext>
            </a:extLst>
          </p:cNvPr>
          <p:cNvSpPr txBox="1"/>
          <p:nvPr/>
        </p:nvSpPr>
        <p:spPr>
          <a:xfrm>
            <a:off x="2611237" y="1191778"/>
            <a:ext cx="39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Аддитивная модель временного ряда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31B695D4-E6DE-4550-B266-66222BB6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98607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2.  Загрузка данных временного ряда на лист </a:t>
            </a:r>
            <a:r>
              <a:rPr lang="en-US" altLang="ru-RU" sz="3000" b="1" dirty="0">
                <a:solidFill>
                  <a:schemeClr val="tx2"/>
                </a:solidFill>
              </a:rPr>
              <a:t>Excel</a:t>
            </a:r>
            <a:endParaRPr lang="ru-RU" altLang="ru-RU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A75344-4294-42F6-A5CD-7B4FA948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5418" y="6356351"/>
            <a:ext cx="83993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EA899B-967E-4C0F-A8F7-76528877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Источник с нестандартной структурой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F9E98-5649-4448-BF8F-FC67AE9C7234}"/>
              </a:ext>
            </a:extLst>
          </p:cNvPr>
          <p:cNvSpPr txBox="1"/>
          <p:nvPr/>
        </p:nvSpPr>
        <p:spPr>
          <a:xfrm>
            <a:off x="256703" y="5876310"/>
            <a:ext cx="854594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ru-RU" sz="17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7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07269D-7F72-46C4-B333-507EF9566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" y="1046787"/>
            <a:ext cx="8223399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2F2CD7-4FEC-49DD-8AB0-140BE4DD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5"/>
            <a:ext cx="8891451" cy="5611133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Подключиться к источнику.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верхние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нижние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Применить фильтр для исключения заголовков («История …»).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индекса.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деления на 2 с остатком.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сведение на основе столбца деления с остатком.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колонке [0] сведенного столбца выполнить команду «Заполнение вниз».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колонки [1] применить фильтр, исключив значения «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столбец индекса.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 столбцы: [0] в [Дата] и [1] в [Курс].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столбце [Дата] добавить префикс «2019 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[Дата] с текстового на «дата».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[Курс] с текстового на «десятичное число с языком», т. е. используя локаль.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Обратить строки, чтобы январь оказался сверху, а декабрь внизу.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A2A2CE-2A62-4F68-837F-F24D8AD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9782" y="6356351"/>
            <a:ext cx="12555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FF781B-01DE-4171-959F-322F631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Шаги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0372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Код алгоритма на языке </a:t>
            </a:r>
            <a:r>
              <a:rPr lang="en-US" dirty="0"/>
              <a:t>M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5B4062-6C61-470E-9FAE-E5E809AB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" y="1150403"/>
            <a:ext cx="8920144" cy="45571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98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AD394-F9A7-4B35-89E2-4F6667C07678}"/>
              </a:ext>
            </a:extLst>
          </p:cNvPr>
          <p:cNvSpPr txBox="1"/>
          <p:nvPr/>
        </p:nvSpPr>
        <p:spPr>
          <a:xfrm>
            <a:off x="210381" y="5705813"/>
            <a:ext cx="8452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обработки временного ряда в </a:t>
            </a:r>
            <a:r>
              <a:rPr lang="en-US" sz="2000" dirty="0"/>
              <a:t>Power Query </a:t>
            </a:r>
            <a:r>
              <a:rPr lang="ru-RU" sz="2000" dirty="0"/>
              <a:t>помещаем на лист</a:t>
            </a:r>
            <a:r>
              <a:rPr lang="en-US" sz="2000" dirty="0"/>
              <a:t>. </a:t>
            </a:r>
            <a:r>
              <a:rPr lang="ru-RU" sz="2000" dirty="0"/>
              <a:t>Дальнейшие действия по обработки и моделированию данных производим </a:t>
            </a:r>
            <a:r>
              <a:rPr lang="ru-RU" sz="2000"/>
              <a:t>на листе.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0072" y="6356351"/>
            <a:ext cx="7752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r>
              <a:rPr lang="ru-RU" dirty="0"/>
              <a:t>Результат на листе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6666CD-FD22-473D-B8F0-2F05D6D3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398094"/>
            <a:ext cx="7559695" cy="4061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2C082-E438-40E4-9D2F-92A6D4B9C3C2}"/>
              </a:ext>
            </a:extLst>
          </p:cNvPr>
          <p:cNvSpPr txBox="1"/>
          <p:nvPr/>
        </p:nvSpPr>
        <p:spPr>
          <a:xfrm>
            <a:off x="3060177" y="5182907"/>
            <a:ext cx="529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https://freecurrencyrates.com/ru/exchange-rate-history/USD-JPY/2018/cbr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670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3.  Методы исследования регулярных компонент временного ряда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92769"/>
            <a:ext cx="68712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  <a:p>
            <a:r>
              <a:rPr lang="en-US" altLang="ru-RU" sz="2400" b="1" dirty="0">
                <a:solidFill>
                  <a:schemeClr val="tx2"/>
                </a:solidFill>
              </a:rPr>
              <a:t>3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2</a:t>
            </a:r>
            <a:r>
              <a:rPr lang="ru-RU" altLang="ru-RU" sz="2400" b="1" dirty="0">
                <a:solidFill>
                  <a:schemeClr val="tx2"/>
                </a:solidFill>
              </a:rPr>
              <a:t>. 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14991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.1. Линия тренда и ее параметры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541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55592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Освоить приемы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  <a:p>
            <a:r>
              <a:rPr lang="ru-RU" dirty="0">
                <a:latin typeface="+mj-lt"/>
              </a:rPr>
              <a:t>Изучить технологии сглаживания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F381EA-0A29-4EAA-8464-1A61FA16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02DA9-50C5-4206-8D3E-485BB916E017}"/>
              </a:ext>
            </a:extLst>
          </p:cNvPr>
          <p:cNvSpPr txBox="1"/>
          <p:nvPr/>
        </p:nvSpPr>
        <p:spPr>
          <a:xfrm>
            <a:off x="202222" y="6033185"/>
            <a:ext cx="85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 данных: </a:t>
            </a:r>
            <a:r>
              <a:rPr lang="ru-RU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8498A-FDBA-468B-92B2-59446DA4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8" y="1725782"/>
            <a:ext cx="8108383" cy="34064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FF1886A5-D1BA-4312-B455-148753086179}"/>
              </a:ext>
            </a:extLst>
          </p:cNvPr>
          <p:cNvSpPr txBox="1">
            <a:spLocks/>
          </p:cNvSpPr>
          <p:nvPr/>
        </p:nvSpPr>
        <p:spPr>
          <a:xfrm>
            <a:off x="3262679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344823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b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00000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97368" b="-3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97368" b="-2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49587" b="-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56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8E8A78-5A40-4712-82E4-1865A2C29F41}"/>
              </a:ext>
            </a:extLst>
          </p:cNvPr>
          <p:cNvSpPr txBox="1"/>
          <p:nvPr/>
        </p:nvSpPr>
        <p:spPr>
          <a:xfrm>
            <a:off x="598517" y="1379913"/>
            <a:ext cx="74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построения линии тренда осуществляем поиск соответствующей аналитической формы, например:</a:t>
            </a:r>
            <a:endParaRPr lang="ru-RU" dirty="0"/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ECFD287C-5607-4AC3-A4AA-236D62A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0589" y="6356351"/>
            <a:ext cx="684760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9E63CDAA-AA1D-453D-8AD8-74900F9E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99244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6049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</a:t>
            </a:r>
            <a:r>
              <a:rPr lang="ru-RU" altLang="ru-RU" sz="2400" b="1" dirty="0">
                <a:solidFill>
                  <a:schemeClr val="tx2"/>
                </a:solidFill>
              </a:rPr>
              <a:t>2.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420748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9" y="1420308"/>
            <a:ext cx="7399661" cy="296443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/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месяц, </m:t>
                      </m:r>
                      <m:acc>
                        <m:accPr>
                          <m:chr m:val="̅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общий средний месячный уровень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/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абс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blipFill>
                <a:blip r:embed="rId4"/>
                <a:stretch>
                  <a:fillRect l="-2672" t="-6667" r="-18321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/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абс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1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982" y="6356351"/>
            <a:ext cx="10523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" y="1360584"/>
            <a:ext cx="2967040" cy="11886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3F1FF1-AD87-4B3C-9303-FFD922BE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643396"/>
            <a:ext cx="4669941" cy="27129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94735-52EF-4EFD-AC59-FEE503AE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81" y="136058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4.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58" y="2951946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4. Моделирование тенденции временного ряда при наличии структурных изменений</a:t>
            </a:r>
            <a:endParaRPr lang="ru-RU" alt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5" y="1606916"/>
            <a:ext cx="7040389" cy="4931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1012122" y="1114184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Кусочно-линейная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83739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565782-4072-4232-BC7A-C73A5468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1280812"/>
            <a:ext cx="8306959" cy="4296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43" y="4611530"/>
            <a:ext cx="2756936" cy="1931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520" y="6259635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</p:spTree>
    <p:extLst>
      <p:ext uri="{BB962C8B-B14F-4D97-AF65-F5344CB8AC3E}">
        <p14:creationId xmlns:p14="http://schemas.microsoft.com/office/powerpoint/2010/main" val="361007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5.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58" y="2951946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5. Сглаживание временного ряда</a:t>
            </a:r>
            <a:endParaRPr lang="ru-RU" alt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264"/>
            <a:ext cx="8229600" cy="3942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Учебные вопросы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Понятие временного ряда, его основные характеристики и компоненты</a:t>
            </a:r>
            <a:endParaRPr lang="en-US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Загрузка данных временного ряда на лист </a:t>
            </a:r>
            <a:r>
              <a:rPr lang="en-US" altLang="ru-RU" sz="2400" b="1" dirty="0">
                <a:solidFill>
                  <a:schemeClr val="tx2"/>
                </a:solidFill>
              </a:rPr>
              <a:t>Excel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Методы исследования регулярных компонент временного ряда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Моделирование тенденции временного ряда при наличии структурных изменений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Сглаживание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Адаптивные методы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70880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594860" imgH="3192810" progId="Excel.Chart.8">
                  <p:embed/>
                </p:oleObj>
              </mc:Choice>
              <mc:Fallback>
                <p:oleObj name="Диаграмма" r:id="rId2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2971709" imgH="3009839" progId="Excel.Chart.8">
                  <p:embed/>
                </p:oleObj>
              </mc:Choice>
              <mc:Fallback>
                <p:oleObj name="Диаграмма" r:id="rId2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243339" y="1917492"/>
            <a:ext cx="335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Отчет сводной таблицы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63184F-9F7D-471A-927C-988A84B5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9" y="2412656"/>
            <a:ext cx="8754697" cy="34485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4447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4F0455-FD4D-4DE9-BECD-78CBF634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6" y="1706319"/>
            <a:ext cx="8318444" cy="4958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482656" y="1109998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Экспоненциальное сглаживание и гистограмма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157334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7464"/>
            <a:ext cx="8058150" cy="47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3200" b="1" dirty="0">
                <a:solidFill>
                  <a:schemeClr val="tx2"/>
                </a:solidFill>
              </a:rPr>
              <a:t>Введение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Основные цели исследования временного ряда: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Определение природы ряда.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Прогнозирование – предсказание будущих значений по настоящим и прошлым значениям.</a:t>
            </a:r>
          </a:p>
        </p:txBody>
      </p:sp>
    </p:spTree>
    <p:extLst>
      <p:ext uri="{BB962C8B-B14F-4D97-AF65-F5344CB8AC3E}">
        <p14:creationId xmlns:p14="http://schemas.microsoft.com/office/powerpoint/2010/main" val="20602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010A-F3E5-47D0-A44F-830C5188BA89}"/>
              </a:ext>
            </a:extLst>
          </p:cNvPr>
          <p:cNvSpPr txBox="1"/>
          <p:nvPr/>
        </p:nvSpPr>
        <p:spPr>
          <a:xfrm>
            <a:off x="2515089" y="1347293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цены доллара в рублях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EA230-B82A-4C34-8CB1-1416BA88F6FC}"/>
              </a:ext>
            </a:extLst>
          </p:cNvPr>
          <p:cNvSpPr txBox="1"/>
          <p:nvPr/>
        </p:nvSpPr>
        <p:spPr>
          <a:xfrm>
            <a:off x="1486932" y="194563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январе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48CD8-6E94-4702-8A36-8177964AC564}"/>
              </a:ext>
            </a:extLst>
          </p:cNvPr>
          <p:cNvSpPr txBox="1"/>
          <p:nvPr/>
        </p:nvSpPr>
        <p:spPr>
          <a:xfrm>
            <a:off x="6126479" y="1965246"/>
            <a:ext cx="13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августе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E654B1F-599F-4511-9254-ED528B4DE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09592"/>
              </p:ext>
            </p:extLst>
          </p:nvPr>
        </p:nvGraphicFramePr>
        <p:xfrm>
          <a:off x="144975" y="2543969"/>
          <a:ext cx="4310647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075DC064-38C4-4D32-B148-EDF56127A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73452"/>
              </p:ext>
            </p:extLst>
          </p:nvPr>
        </p:nvGraphicFramePr>
        <p:xfrm>
          <a:off x="4765473" y="2543968"/>
          <a:ext cx="4233552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3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6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93AB06-48A9-4BB3-A510-B8843B0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5" y="1886523"/>
            <a:ext cx="8344309" cy="1220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3F6F2-ACEF-449D-B0BA-F578C4442648}"/>
              </a:ext>
            </a:extLst>
          </p:cNvPr>
          <p:cNvSpPr txBox="1"/>
          <p:nvPr/>
        </p:nvSpPr>
        <p:spPr>
          <a:xfrm>
            <a:off x="1260652" y="999942"/>
            <a:ext cx="703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среднемесячных значений цены доллара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792596B-1885-4250-A10E-085D09C1F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55272"/>
              </p:ext>
            </p:extLst>
          </p:nvPr>
        </p:nvGraphicFramePr>
        <p:xfrm>
          <a:off x="2049776" y="3106956"/>
          <a:ext cx="5191125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1.  Понятие временного ряда, </a:t>
            </a:r>
          </a:p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	его основные характеристики</a:t>
            </a:r>
            <a:br>
              <a:rPr lang="ru-RU" altLang="ru-RU" sz="3000" b="1" dirty="0">
                <a:solidFill>
                  <a:schemeClr val="tx2"/>
                </a:solidFill>
              </a:rPr>
            </a:br>
            <a:r>
              <a:rPr lang="ru-RU" altLang="ru-RU" sz="3000" b="1" dirty="0">
                <a:solidFill>
                  <a:schemeClr val="tx2"/>
                </a:solidFill>
              </a:rPr>
              <a:t>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b="1" i="1" dirty="0"/>
              <a:t>Временной ряд  -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dirty="0"/>
              <a:t>упорядоченная последовательность числовых</a:t>
            </a:r>
            <a:r>
              <a:rPr lang="en-US" altLang="zh-CN" dirty="0"/>
              <a:t> </a:t>
            </a:r>
            <a:r>
              <a:rPr lang="ru-RU" altLang="zh-CN" dirty="0"/>
              <a:t>значений, характеризующих изменение некоторого признака (например, цены валюты) во времени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ru-RU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>
                <a:ea typeface="SimSun" panose="02010600030101010101" pitchFamily="2" charset="-122"/>
              </a:rPr>
              <a:t>t :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: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0384" y="6356351"/>
            <a:ext cx="1274965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временного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2863124"/>
            <a:ext cx="527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(цепной)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отношение абсолютного прироста к уровню предыдущего периода или момента времени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2035152"/>
            <a:ext cx="4965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(цепной) ‒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1240188"/>
            <a:ext cx="4716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(цепной)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двух соседних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/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blipFill>
                <a:blip r:embed="rId2"/>
                <a:stretch>
                  <a:fillRect l="-3629" r="-80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/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/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id="{8DD0BA31-DC87-4AC6-B949-68B9EAEE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3920269"/>
            <a:ext cx="4524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(базовый)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текущего и базового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/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blipFill>
                <a:blip r:embed="rId5"/>
                <a:stretch>
                  <a:fillRect l="-3571" r="-1786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80971551-98EE-4972-B8A2-3CFC619A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4709538"/>
            <a:ext cx="4279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(базовый)</a:t>
            </a:r>
            <a:endParaRPr lang="ru-RU" alt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/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2">
            <a:extLst>
              <a:ext uri="{FF2B5EF4-FFF2-40B4-BE49-F238E27FC236}">
                <a16:creationId xmlns:a16="http://schemas.microsoft.com/office/drawing/2014/main" id="{C54D628F-EC89-40B7-BA8F-A097376C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5429867"/>
            <a:ext cx="4728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(базовый)</a:t>
            </a:r>
            <a:endParaRPr lang="ru-RU" altLang="ru-RU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/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пб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1298</Words>
  <Application>Microsoft Office PowerPoint</Application>
  <PresentationFormat>Экран (4:3)</PresentationFormat>
  <Paragraphs>218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Open Sans</vt:lpstr>
      <vt:lpstr>Segoe UI</vt:lpstr>
      <vt:lpstr>Segoe UI Light</vt:lpstr>
      <vt:lpstr>Times New Roman</vt:lpstr>
      <vt:lpstr>Wingdings</vt:lpstr>
      <vt:lpstr>Тема Office</vt:lpstr>
      <vt:lpstr>Диаграмма</vt:lpstr>
      <vt:lpstr>Тема 2. Семинар 2.1. Модели временных рядов</vt:lpstr>
      <vt:lpstr>Цель и задачи</vt:lpstr>
      <vt:lpstr>Учебные вопросы</vt:lpstr>
      <vt:lpstr>Введение</vt:lpstr>
      <vt:lpstr>Введение</vt:lpstr>
      <vt:lpstr>Введение</vt:lpstr>
      <vt:lpstr>Вопрос 1</vt:lpstr>
      <vt:lpstr>Понятие, характеристики и компоненты</vt:lpstr>
      <vt:lpstr>Обобщенные характеристики уровней временного ряда</vt:lpstr>
      <vt:lpstr>Обобщенные характеристики уровней ряда</vt:lpstr>
      <vt:lpstr>Понятие, характеристики и компоненты</vt:lpstr>
      <vt:lpstr>Понятие, характеристики и компоненты</vt:lpstr>
      <vt:lpstr>Вопрос 2</vt:lpstr>
      <vt:lpstr>Источник с нестандартной структурой данных</vt:lpstr>
      <vt:lpstr>Шаги алгоритма</vt:lpstr>
      <vt:lpstr>Код алгоритма на языке M</vt:lpstr>
      <vt:lpstr>Результат на листе</vt:lpstr>
      <vt:lpstr>Вопрос 3</vt:lpstr>
      <vt:lpstr>3.1. Линия тренда и ее параметры</vt:lpstr>
      <vt:lpstr>Презентация PowerPoint</vt:lpstr>
      <vt:lpstr>3.1. Линия тренда и ее параметры</vt:lpstr>
      <vt:lpstr>Выбор линии тренда</vt:lpstr>
      <vt:lpstr>3.2. Способы расчета сезонной динамики</vt:lpstr>
      <vt:lpstr>3.2. Способы расчета сезонной динамики</vt:lpstr>
      <vt:lpstr>3.2. Способы расчета сезонной динамики</vt:lpstr>
      <vt:lpstr>Вопрос 4.</vt:lpstr>
      <vt:lpstr>Тест Грегори Чоу</vt:lpstr>
      <vt:lpstr>Тест Грегори Чоу</vt:lpstr>
      <vt:lpstr>Вопрос 5.</vt:lpstr>
      <vt:lpstr>Адаптивные методы</vt:lpstr>
      <vt:lpstr>Выбор линии тренда</vt:lpstr>
      <vt:lpstr>Изучение остатков модели</vt:lpstr>
      <vt:lpstr>Экспоненциальное сглаживание</vt:lpstr>
      <vt:lpstr>Гистограмма остатков</vt:lpstr>
      <vt:lpstr>Данные на листе</vt:lpstr>
      <vt:lpstr>Данные на листе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76</cp:revision>
  <dcterms:created xsi:type="dcterms:W3CDTF">2020-10-19T17:07:30Z</dcterms:created>
  <dcterms:modified xsi:type="dcterms:W3CDTF">2021-09-21T14:05:47Z</dcterms:modified>
</cp:coreProperties>
</file>