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62" r:id="rId11"/>
    <p:sldId id="274" r:id="rId12"/>
    <p:sldId id="277" r:id="rId13"/>
    <p:sldId id="272" r:id="rId14"/>
    <p:sldId id="273" r:id="rId15"/>
    <p:sldId id="278" r:id="rId16"/>
    <p:sldId id="281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75" r:id="rId26"/>
    <p:sldId id="288" r:id="rId27"/>
    <p:sldId id="26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</a:p>
          <a:p>
            <a:pPr algn="ctr" defTabSz="9138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mvsmirnov@fa.ru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readthedocs.io/en/latest/install/notebook-classic.html" TargetMode="External"/><Relationship Id="rId2" Type="http://schemas.openxmlformats.org/officeDocument/2006/relationships/hyperlink" Target="http://i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conomics.niv.ru/doc/dictionary/big-economic/fc/slovar-192-4.htm#zag-4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4%D1%80%D0%B5%D0%B2%D0%BD%D0%B5%D0%B3%D1%80%D0%B5%D1%87%D0%B5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0BF4-347F-40C7-B46A-D74321C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62" y="2530623"/>
            <a:ext cx="8570068" cy="1152635"/>
          </a:xfrm>
        </p:spPr>
        <p:txBody>
          <a:bodyPr>
            <a:normAutofit fontScale="90000"/>
          </a:bodyPr>
          <a:lstStyle/>
          <a:p>
            <a:pPr marL="1166813" indent="-1166813" algn="l"/>
            <a:r>
              <a:rPr lang="ru-RU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Тема 1. Знакомство с современным стеком информационных технологий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CA413-D000-4260-8455-E5327305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661607"/>
            <a:ext cx="8203474" cy="677209"/>
          </a:xfrm>
        </p:spPr>
        <p:txBody>
          <a:bodyPr>
            <a:normAutofit/>
          </a:bodyPr>
          <a:lstStyle/>
          <a:p>
            <a:r>
              <a:rPr lang="ru-RU" sz="2000" dirty="0"/>
              <a:t>Доцент Департамента анализа данных и машинного обучения </a:t>
            </a:r>
            <a:br>
              <a:rPr lang="ru-RU" sz="2000" dirty="0"/>
            </a:br>
            <a:r>
              <a:rPr lang="ru-RU" sz="20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ACDA4-12BD-4B02-9317-9CE34901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C18CB-D59C-4164-8305-FE055E7C2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826" y="2193925"/>
            <a:ext cx="8793804" cy="49626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2000" dirty="0"/>
              <a:t>Дисциплина «Инструментальная поддержка анализа финансово-экономических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AC5D5F8-2A75-4AD5-B147-81433F4A8573}"/>
              </a:ext>
            </a:extLst>
          </p:cNvPr>
          <p:cNvSpPr txBox="1">
            <a:spLocks/>
          </p:cNvSpPr>
          <p:nvPr/>
        </p:nvSpPr>
        <p:spPr>
          <a:xfrm>
            <a:off x="3057388" y="5027413"/>
            <a:ext cx="3029222" cy="442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200">
                <a:latin typeface="+mj-lt"/>
              </a:rPr>
              <a:t>Лекция</a:t>
            </a:r>
            <a:endParaRPr lang="ru-RU" sz="2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11CDA-7BB4-474F-B886-75BDED658E42}"/>
              </a:ext>
            </a:extLst>
          </p:cNvPr>
          <p:cNvSpPr txBox="1"/>
          <p:nvPr/>
        </p:nvSpPr>
        <p:spPr>
          <a:xfrm>
            <a:off x="531223" y="3874704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ru-RU" dirty="0"/>
              <a:t>февраля 2021 года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B25E6-0E6F-4FF5-A11B-593476A443CB}"/>
              </a:ext>
            </a:extLst>
          </p:cNvPr>
          <p:cNvSpPr txBox="1"/>
          <p:nvPr/>
        </p:nvSpPr>
        <p:spPr>
          <a:xfrm>
            <a:off x="531223" y="43273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Поток:</a:t>
            </a:r>
            <a:r>
              <a:rPr lang="ru-RU" dirty="0"/>
              <a:t>ПМ18-1, ПМ18-2, ПМ18-3, ПМ18-4</a:t>
            </a:r>
          </a:p>
        </p:txBody>
      </p:sp>
    </p:spTree>
    <p:extLst>
      <p:ext uri="{BB962C8B-B14F-4D97-AF65-F5344CB8AC3E}">
        <p14:creationId xmlns:p14="http://schemas.microsoft.com/office/powerpoint/2010/main" val="28644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2344" y="6356351"/>
            <a:ext cx="1053005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10</a:t>
            </a:fld>
            <a:endParaRPr lang="ru-RU" sz="1600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B9502817-4414-4F85-9704-EE512C2B194A}"/>
              </a:ext>
            </a:extLst>
          </p:cNvPr>
          <p:cNvSpPr txBox="1">
            <a:spLocks/>
          </p:cNvSpPr>
          <p:nvPr/>
        </p:nvSpPr>
        <p:spPr>
          <a:xfrm>
            <a:off x="3317728" y="145372"/>
            <a:ext cx="5640778" cy="725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2. </a:t>
            </a:r>
            <a:r>
              <a:rPr lang="en-US" dirty="0" err="1"/>
              <a:t>iPython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F8CB8-9E00-4F70-B2DC-7B8AAED6E5B2}"/>
              </a:ext>
            </a:extLst>
          </p:cNvPr>
          <p:cNvSpPr txBox="1"/>
          <p:nvPr/>
        </p:nvSpPr>
        <p:spPr>
          <a:xfrm>
            <a:off x="632595" y="2828836"/>
            <a:ext cx="80594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0" indent="-1524000"/>
            <a:r>
              <a:rPr lang="ru-RU" sz="2800" dirty="0"/>
              <a:t>Вопрос 2. Основы работы в интерактивной среде </a:t>
            </a:r>
            <a:r>
              <a:rPr lang="en-US" sz="2800" dirty="0" err="1"/>
              <a:t>iPython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0396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D53E47-D5E2-46EB-8974-64D15D9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z="1600" smtClean="0"/>
              <a:t>11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DEB623-AC03-4CEB-9C6F-E8ACB45E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2. </a:t>
            </a:r>
            <a:r>
              <a:rPr lang="en-US" dirty="0" err="1"/>
              <a:t>iPython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03EE2-5CE9-454B-AABE-0E2077727D20}"/>
              </a:ext>
            </a:extLst>
          </p:cNvPr>
          <p:cNvSpPr txBox="1"/>
          <p:nvPr/>
        </p:nvSpPr>
        <p:spPr>
          <a:xfrm>
            <a:off x="241738" y="1419173"/>
            <a:ext cx="87716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Интерактивная среда "чтение-оценка-вывод" (</a:t>
            </a:r>
            <a:r>
              <a:rPr lang="ru-RU" sz="2000" dirty="0" err="1"/>
              <a:t>read-evaluate-print-loop</a:t>
            </a:r>
            <a:r>
              <a:rPr lang="ru-RU" sz="2000" dirty="0"/>
              <a:t> REPL) </a:t>
            </a:r>
            <a:r>
              <a:rPr lang="ru-RU" sz="2000" dirty="0" err="1"/>
              <a:t>iPython</a:t>
            </a:r>
            <a:r>
              <a:rPr lang="ru-RU" sz="2000" dirty="0"/>
              <a:t> </a:t>
            </a:r>
            <a:r>
              <a:rPr lang="ru-RU" sz="2000" dirty="0">
                <a:hlinkClick r:id="rId2"/>
              </a:rPr>
              <a:t>http://ipython.org/</a:t>
            </a:r>
            <a:endParaRPr lang="ru-RU" sz="2000" dirty="0"/>
          </a:p>
          <a:p>
            <a:r>
              <a:rPr lang="ru-RU" sz="2000" dirty="0"/>
              <a:t>Установка Юпитер Ноутбук </a:t>
            </a:r>
            <a:r>
              <a:rPr lang="ru-RU" sz="2000" dirty="0">
                <a:hlinkClick r:id="rId3"/>
              </a:rPr>
              <a:t>https://jupyter.readthedocs.io/en/latest/install/notebook-classic.html</a:t>
            </a:r>
            <a:endParaRPr lang="ru-RU" sz="2000" dirty="0"/>
          </a:p>
          <a:p>
            <a:r>
              <a:rPr lang="ru-RU" sz="2000" dirty="0"/>
              <a:t>Для освоения и работы с ноутбуком </a:t>
            </a:r>
            <a:r>
              <a:rPr lang="ru-RU" sz="2000" dirty="0" err="1"/>
              <a:t>iPython</a:t>
            </a:r>
            <a:r>
              <a:rPr lang="ru-RU" sz="2000" dirty="0"/>
              <a:t>, рекомендуется пакет программ Анаконда (</a:t>
            </a:r>
            <a:r>
              <a:rPr lang="ru-RU" sz="2000" dirty="0" err="1"/>
              <a:t>Anaconda</a:t>
            </a:r>
            <a:r>
              <a:rPr lang="ru-RU" sz="2000" dirty="0"/>
              <a:t>).</a:t>
            </a:r>
          </a:p>
          <a:p>
            <a:r>
              <a:rPr lang="ru-RU" sz="2000" dirty="0">
                <a:hlinkClick r:id="rId4"/>
              </a:rPr>
              <a:t>https://www.anaconda.com/products/individual</a:t>
            </a:r>
            <a:endParaRPr lang="ru-RU" sz="2000" dirty="0"/>
          </a:p>
          <a:p>
            <a:r>
              <a:rPr lang="ru-RU" sz="2000" dirty="0"/>
              <a:t>Анаконда содержит Пайтон, Юпитер ноутбук и другие часто используемые приложения для научных вычислений и обработки данных.</a:t>
            </a:r>
          </a:p>
          <a:p>
            <a:r>
              <a:rPr lang="ru-RU" sz="2000" dirty="0"/>
              <a:t>Порядок установки и запуска интерактивной среды Юпитер ноутбук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Загрузить Анаконда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Установить Анаконда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Запустить Юпитер ноутбук. Для этого использовать команду меню, либо консольную команду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=&gt; </a:t>
            </a:r>
            <a:r>
              <a:rPr lang="ru-RU" sz="2000" dirty="0" err="1"/>
              <a:t>jupyter</a:t>
            </a:r>
            <a:r>
              <a:rPr lang="ru-RU" sz="2000" dirty="0"/>
              <a:t> </a:t>
            </a:r>
            <a:r>
              <a:rPr lang="ru-RU" sz="2000" dirty="0" err="1"/>
              <a:t>notebook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383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5B99B9-27BE-4685-8A60-38771094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z="1600" smtClean="0"/>
              <a:t>12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B6DB14F-B3E7-44CE-95C0-B793F76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2. </a:t>
            </a:r>
            <a:r>
              <a:rPr lang="en-US" dirty="0" err="1"/>
              <a:t>iPython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A6B8C3-2839-429D-A3A7-B5608E5D7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3" y="1782185"/>
            <a:ext cx="7315834" cy="438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19BDB-AEEA-4510-86D3-A4FA0044B0A3}"/>
              </a:ext>
            </a:extLst>
          </p:cNvPr>
          <p:cNvSpPr txBox="1"/>
          <p:nvPr/>
        </p:nvSpPr>
        <p:spPr>
          <a:xfrm>
            <a:off x="365760" y="1232394"/>
            <a:ext cx="367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iPython</a:t>
            </a:r>
            <a:r>
              <a:rPr lang="en-US" dirty="0"/>
              <a:t> – </a:t>
            </a:r>
            <a:r>
              <a:rPr lang="ru-RU" dirty="0"/>
              <a:t>элемент стека технологий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78F64-01D4-450F-BC64-33D0722E1099}"/>
              </a:ext>
            </a:extLst>
          </p:cNvPr>
          <p:cNvSpPr txBox="1"/>
          <p:nvPr/>
        </p:nvSpPr>
        <p:spPr>
          <a:xfrm>
            <a:off x="2382368" y="6352144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 технологий для обработки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90638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" y="2823121"/>
            <a:ext cx="7787641" cy="1612245"/>
          </a:xfrm>
        </p:spPr>
        <p:txBody>
          <a:bodyPr>
            <a:noAutofit/>
          </a:bodyPr>
          <a:lstStyle/>
          <a:p>
            <a:pPr marL="1524000" indent="-1524000">
              <a:lnSpc>
                <a:spcPct val="100000"/>
              </a:lnSpc>
              <a:buNone/>
            </a:pPr>
            <a:r>
              <a:rPr lang="ru-RU" dirty="0"/>
              <a:t>Вопрос 3.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Подготовительные операции для выполнения анализа данных: загрузка, трансформация, очистка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3668" y="6356351"/>
            <a:ext cx="1231681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13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3. Подготовительные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26287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4DB5117-67EE-4B45-8D33-C7D622C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3. Подготовительные операции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8DDDEB-8795-4AD0-8D7B-74436DF2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84" y="2291596"/>
            <a:ext cx="4715565" cy="3934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188A43-ECDB-43F0-9DA2-3AF6FEEC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0814" y="6356351"/>
            <a:ext cx="1084536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t>14</a:t>
            </a:fld>
            <a:endParaRPr lang="ru-R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4DD7D-4B18-49F6-8008-525E44313CC4}"/>
              </a:ext>
            </a:extLst>
          </p:cNvPr>
          <p:cNvSpPr txBox="1"/>
          <p:nvPr/>
        </p:nvSpPr>
        <p:spPr>
          <a:xfrm>
            <a:off x="210632" y="2291596"/>
            <a:ext cx="3469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Задача.</a:t>
            </a:r>
          </a:p>
          <a:p>
            <a:r>
              <a:rPr lang="ru-RU" dirty="0"/>
              <a:t>Имеются данные о студентах в текстовом файле</a:t>
            </a:r>
            <a:r>
              <a:rPr lang="en-US" dirty="0"/>
              <a:t> </a:t>
            </a:r>
            <a:r>
              <a:rPr lang="ru-RU" dirty="0"/>
              <a:t>Студенты</a:t>
            </a:r>
            <a:r>
              <a:rPr lang="en-US" dirty="0"/>
              <a:t>.txt</a:t>
            </a:r>
            <a:r>
              <a:rPr lang="ru-RU" dirty="0"/>
              <a:t>. Имена студентов и названия групп  в одном столбце. Также присутствуют дополнительные сведения в заголовке, пробельные строки. </a:t>
            </a:r>
          </a:p>
          <a:p>
            <a:endParaRPr lang="ru-RU" dirty="0"/>
          </a:p>
          <a:p>
            <a:r>
              <a:rPr lang="ru-RU" dirty="0"/>
              <a:t>Очистить данные от дополнительных сведений и пустых строк, разместить имена студентов и названия групп в разных столбцах.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690EC-53D3-41E3-A82A-1658B64A1DF9}"/>
              </a:ext>
            </a:extLst>
          </p:cNvPr>
          <p:cNvSpPr txBox="1"/>
          <p:nvPr/>
        </p:nvSpPr>
        <p:spPr>
          <a:xfrm>
            <a:off x="210632" y="1482039"/>
            <a:ext cx="436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подготовительной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53483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E3950EE-9F7A-42EE-B0C0-E046D8CB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Алгоритм решения задачи</a:t>
            </a:r>
          </a:p>
          <a:p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/>
              <a:t>Импортировать данные из текстового файла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ru-RU" sz="2400" dirty="0"/>
              <a:t>Удалить верхние и нижние строки, не содержащие данных</a:t>
            </a:r>
          </a:p>
          <a:p>
            <a:pPr marL="514350" indent="-514350">
              <a:buAutoNum type="arabicPeriod"/>
            </a:pPr>
            <a:r>
              <a:rPr lang="ru-RU" sz="2400" dirty="0"/>
              <a:t>Создать столбец группы</a:t>
            </a:r>
          </a:p>
          <a:p>
            <a:pPr marL="514350" indent="-514350">
              <a:buAutoNum type="arabicPeriod"/>
            </a:pPr>
            <a:r>
              <a:rPr lang="ru-RU" sz="2400" dirty="0"/>
              <a:t>Столбец группы заполнить вниз</a:t>
            </a:r>
          </a:p>
          <a:p>
            <a:pPr marL="514350" indent="-514350">
              <a:buAutoNum type="arabicPeriod"/>
            </a:pPr>
            <a:r>
              <a:rPr lang="ru-RU" sz="2400" dirty="0"/>
              <a:t>По столбцу, содержащему имена студентов, применить фильтр, исключив записи с названиями групп и пустыми строками </a:t>
            </a:r>
          </a:p>
          <a:p>
            <a:pPr marL="514350" indent="-514350">
              <a:buAutoNum type="arabicPeriod"/>
            </a:pPr>
            <a:r>
              <a:rPr lang="ru-RU" sz="2400" dirty="0"/>
              <a:t>Присвоить имена столбцам: «Студенты», «Группы»</a:t>
            </a:r>
          </a:p>
          <a:p>
            <a:pPr marL="514350" indent="-514350">
              <a:buAutoNum type="arabicPeriod"/>
            </a:pPr>
            <a:r>
              <a:rPr lang="ru-RU" sz="2400" dirty="0"/>
              <a:t>Сохранить результат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1A2263-7BEA-45F7-A93C-53CDB3A7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D62BA7-253D-4EB7-8F0A-A3CC8F20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83075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F5AFF92-F73F-4885-B2E3-A90A7B09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687" y="2695897"/>
            <a:ext cx="4080626" cy="7331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Решение в </a:t>
            </a:r>
            <a:r>
              <a:rPr lang="en-US" dirty="0"/>
              <a:t>Excel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38E337-63D3-499B-BB20-74ECD98C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243504D1-86E6-4608-97D9-F9768F8D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741BF380-DC28-4AC9-86EC-4226C3EF8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026473" y="3707598"/>
            <a:ext cx="1091054" cy="11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3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98870"/>
            <a:ext cx="8891451" cy="50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1-1. Импорт из текстового файла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0823E3F-0110-4523-94EB-447A6B41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45" y="1670119"/>
            <a:ext cx="6655707" cy="4868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68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98870"/>
            <a:ext cx="8891451" cy="50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1</a:t>
            </a:r>
            <a:r>
              <a:rPr lang="en-US" sz="2400" dirty="0"/>
              <a:t>-2</a:t>
            </a:r>
            <a:r>
              <a:rPr lang="ru-RU" sz="2400" dirty="0"/>
              <a:t>. Импорт из текстового файла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CC0852-6233-41F2-8340-0CA4339A1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4" y="1775057"/>
            <a:ext cx="7607029" cy="3795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0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98870"/>
            <a:ext cx="8891451" cy="50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dirty="0"/>
              <a:t>2</a:t>
            </a:r>
            <a:r>
              <a:rPr lang="ru-RU" sz="2400" dirty="0"/>
              <a:t>. Удаление верхних и нижних строк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E9680F-7CE9-4711-873E-AEF7E8A9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1" y="1872925"/>
            <a:ext cx="7629896" cy="4116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29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7BF1C3-50E8-4698-BD98-7DA953E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E13A7-B7A9-4E38-BB55-8AB0681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1B3304-D93B-4A6E-84DA-2D26C81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05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Изучить понятия, подходы и инструменты в сфере обработки и анализа данных.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понятия и определения в сфере обработки и анализа данных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Ознакомиться с современными информационными технологиями обработки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5981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98870"/>
            <a:ext cx="8891451" cy="50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3. Создание столбца группы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189B26-D432-4A73-809D-45548BC2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9" y="1775057"/>
            <a:ext cx="8518020" cy="4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7" y="1035634"/>
            <a:ext cx="5341653" cy="50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4. Заполнение вниз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EE03C8B-A1BB-496A-ACA8-85430DCE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1" y="2355244"/>
            <a:ext cx="7157315" cy="3292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223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7" y="1035634"/>
            <a:ext cx="7078090" cy="50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5. Применение фильтра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43668A-4502-4EDB-84C4-6308C42A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95" y="1721636"/>
            <a:ext cx="4802032" cy="4817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178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2" y="2812320"/>
            <a:ext cx="7078090" cy="50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dirty="0"/>
              <a:t>7</a:t>
            </a:r>
            <a:r>
              <a:rPr lang="ru-RU" sz="2400" dirty="0"/>
              <a:t>-1. Загрузка результата на лист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05391A-0473-4872-935B-169BF6FF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42" y="3523981"/>
            <a:ext cx="6882913" cy="2926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F70435-7B08-47F6-8FE6-E257D749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61" y="1620583"/>
            <a:ext cx="4337074" cy="655516"/>
          </a:xfrm>
          <a:prstGeom prst="rect">
            <a:avLst/>
          </a:prstGeom>
        </p:spPr>
      </p:pic>
      <p:sp>
        <p:nvSpPr>
          <p:cNvPr id="10" name="Объект 1">
            <a:extLst>
              <a:ext uri="{FF2B5EF4-FFF2-40B4-BE49-F238E27FC236}">
                <a16:creationId xmlns:a16="http://schemas.microsoft.com/office/drawing/2014/main" id="{05798030-9EF5-4B27-9451-3C66255C274A}"/>
              </a:ext>
            </a:extLst>
          </p:cNvPr>
          <p:cNvSpPr txBox="1">
            <a:spLocks/>
          </p:cNvSpPr>
          <p:nvPr/>
        </p:nvSpPr>
        <p:spPr>
          <a:xfrm>
            <a:off x="227872" y="1028217"/>
            <a:ext cx="8398892" cy="65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Шаг 6. Переименование столбца с именами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367999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296E97-8F97-4687-80B2-4A0AE95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7" y="1035634"/>
            <a:ext cx="3771472" cy="147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7-2. Отображение </a:t>
            </a:r>
          </a:p>
          <a:p>
            <a:pPr marL="0" indent="0">
              <a:buNone/>
            </a:pPr>
            <a:r>
              <a:rPr lang="ru-RU" sz="2400" dirty="0"/>
              <a:t>	результата на листе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E13435-C789-49B7-8F34-68E564C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42C80E-6D79-4650-B4EB-0189D79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2B9F19-DA7E-4E43-B78C-BF4F7A7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78" y="1165210"/>
            <a:ext cx="3628202" cy="5373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184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07A9B-5AAC-4AFC-88BC-14DADA3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2842D-8FBF-4EFD-83D2-C543B8E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Подготовительные операции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96DD2B-65C1-4802-BCCB-F0D9D92BE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1339305"/>
            <a:ext cx="1734125" cy="480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24BB4-7D66-46A5-ADEB-8029FF3B4F06}"/>
              </a:ext>
            </a:extLst>
          </p:cNvPr>
          <p:cNvSpPr txBox="1"/>
          <p:nvPr/>
        </p:nvSpPr>
        <p:spPr>
          <a:xfrm>
            <a:off x="3053805" y="1819524"/>
            <a:ext cx="26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Решение в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926956-8287-4183-ADAA-04E25553D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" y="2600492"/>
            <a:ext cx="8992349" cy="26217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F6C1C0-D644-4484-97A3-D375847478F3}"/>
              </a:ext>
            </a:extLst>
          </p:cNvPr>
          <p:cNvSpPr txBox="1"/>
          <p:nvPr/>
        </p:nvSpPr>
        <p:spPr>
          <a:xfrm>
            <a:off x="8333215" y="28024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1, 2, 6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2ACA0-A295-46CE-82FE-495F16E412CE}"/>
              </a:ext>
            </a:extLst>
          </p:cNvPr>
          <p:cNvSpPr txBox="1"/>
          <p:nvPr/>
        </p:nvSpPr>
        <p:spPr>
          <a:xfrm>
            <a:off x="6384923" y="303562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3, 6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02170-FFD0-4B15-98BB-9202C9CC49F9}"/>
              </a:ext>
            </a:extLst>
          </p:cNvPr>
          <p:cNvSpPr txBox="1"/>
          <p:nvPr/>
        </p:nvSpPr>
        <p:spPr>
          <a:xfrm>
            <a:off x="4053373" y="3171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8FFBD-E498-4DF1-9B1C-E36770AAC11A}"/>
              </a:ext>
            </a:extLst>
          </p:cNvPr>
          <p:cNvSpPr txBox="1"/>
          <p:nvPr/>
        </p:nvSpPr>
        <p:spPr>
          <a:xfrm>
            <a:off x="5656312" y="329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A1A03-101E-48B6-A0D7-C04CED15B3EB}"/>
              </a:ext>
            </a:extLst>
          </p:cNvPr>
          <p:cNvSpPr txBox="1"/>
          <p:nvPr/>
        </p:nvSpPr>
        <p:spPr>
          <a:xfrm>
            <a:off x="6498736" y="3483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3144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07A9B-5AAC-4AFC-88BC-14DADA3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2842D-8FBF-4EFD-83D2-C543B8E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9AE2E-F385-47B6-B5E8-FD8F4D3947D0}"/>
              </a:ext>
            </a:extLst>
          </p:cNvPr>
          <p:cNvSpPr txBox="1"/>
          <p:nvPr/>
        </p:nvSpPr>
        <p:spPr>
          <a:xfrm>
            <a:off x="352147" y="2156838"/>
            <a:ext cx="84397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ru-RU" sz="2000" dirty="0"/>
              <a:t>Соловьев В. И. </a:t>
            </a:r>
            <a:r>
              <a:rPr lang="ru-RU" sz="2000" dirty="0">
                <a:effectLst/>
              </a:rPr>
              <a:t>Анализ данных в экономике: теория вероятностей, прикладная статистика, обработка и визуализация данных в </a:t>
            </a:r>
            <a:r>
              <a:rPr lang="ru-RU" sz="2000" dirty="0" err="1">
                <a:effectLst/>
              </a:rPr>
              <a:t>Microsoft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Excel</a:t>
            </a:r>
            <a:r>
              <a:rPr lang="ru-RU" sz="2000" dirty="0">
                <a:effectLst/>
              </a:rPr>
              <a:t>. </a:t>
            </a:r>
            <a:r>
              <a:rPr lang="ru-RU" sz="2000" dirty="0"/>
              <a:t>Финансовый университет</a:t>
            </a:r>
            <a:r>
              <a:rPr lang="en-US" sz="2000" dirty="0"/>
              <a:t>,</a:t>
            </a:r>
            <a:r>
              <a:rPr lang="ru-RU" sz="2000" dirty="0"/>
              <a:t> 2019.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/>
              <a:t>Гисин</a:t>
            </a:r>
            <a:r>
              <a:rPr lang="ru-RU" sz="2000" dirty="0"/>
              <a:t> В. Б., Диденко А. С. , </a:t>
            </a:r>
            <a:r>
              <a:rPr lang="ru-RU" sz="2000" dirty="0" err="1"/>
              <a:t>Путко</a:t>
            </a:r>
            <a:r>
              <a:rPr lang="ru-RU" sz="2000" dirty="0"/>
              <a:t> Б. А. Математические основы финансовой экономики. Учебное пособие. Прометей. 2018.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/>
              <a:t>Александрова</a:t>
            </a:r>
            <a:r>
              <a:rPr lang="en-US" sz="2000" dirty="0"/>
              <a:t> </a:t>
            </a:r>
            <a:r>
              <a:rPr lang="ru-RU" sz="2000" dirty="0"/>
              <a:t>И. А., </a:t>
            </a:r>
            <a:r>
              <a:rPr lang="ru-RU" sz="2000" dirty="0" err="1"/>
              <a:t>Балджы</a:t>
            </a:r>
            <a:r>
              <a:rPr lang="ru-RU" sz="2000" dirty="0"/>
              <a:t> А. С., Хрипунова М. Б. Математика на </a:t>
            </a:r>
            <a:r>
              <a:rPr lang="ru-RU" sz="2000" dirty="0" err="1"/>
              <a:t>Python</a:t>
            </a:r>
            <a:r>
              <a:rPr lang="ru-RU" sz="2000" dirty="0"/>
              <a:t>. Прометей. 2018.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Д. А., </a:t>
            </a: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О. А., Берзин Д. В., Иванюк В. А.,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Левченко К. Г., </a:t>
            </a:r>
            <a:r>
              <a:rPr lang="ru-RU" sz="2000" dirty="0" err="1">
                <a:effectLst/>
              </a:rPr>
              <a:t>Сунчалин</a:t>
            </a:r>
            <a:r>
              <a:rPr lang="ru-RU" sz="2000" dirty="0">
                <a:effectLst/>
              </a:rPr>
              <a:t> А. М., </a:t>
            </a:r>
            <a:r>
              <a:rPr lang="ru-RU" sz="2000" dirty="0" err="1">
                <a:effectLst/>
              </a:rPr>
              <a:t>Утакаева</a:t>
            </a:r>
            <a:r>
              <a:rPr lang="ru-RU" sz="2000" dirty="0">
                <a:effectLst/>
              </a:rPr>
              <a:t> И. Х.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Практическое применение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методов кластеризации,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классификации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аппроксимации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на основе нейронных сетей</a:t>
            </a:r>
            <a:r>
              <a:rPr lang="en-US" sz="2000" dirty="0"/>
              <a:t>. </a:t>
            </a:r>
            <a:r>
              <a:rPr lang="ru-RU" sz="2000" dirty="0"/>
              <a:t>Финансовый университет, 2020.</a:t>
            </a:r>
            <a:endParaRPr lang="ru-RU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CE9CD-3BB2-42D4-90BF-492D1E555EF0}"/>
              </a:ext>
            </a:extLst>
          </p:cNvPr>
          <p:cNvSpPr txBox="1"/>
          <p:nvPr/>
        </p:nvSpPr>
        <p:spPr>
          <a:xfrm>
            <a:off x="3239588" y="1393793"/>
            <a:ext cx="1558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46461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8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FB9AB6-07F2-4107-A473-94914DE2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1525003"/>
            <a:ext cx="8891451" cy="462706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Учебные вопросы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Понятия и определения в сфере обработки и анализа данных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Основы работы в интерактивной среде программирования </a:t>
            </a:r>
            <a:r>
              <a:rPr lang="en-US" dirty="0" err="1"/>
              <a:t>iPython</a:t>
            </a:r>
            <a:endParaRPr lang="ru-RU" dirty="0"/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Подготовительные операции для выполнения анализа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566AB5-0F6F-4518-8E92-DE6E71C3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FBD002-81AC-4222-B9FD-58E8699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42516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" y="2823121"/>
            <a:ext cx="7787641" cy="1369500"/>
          </a:xfrm>
        </p:spPr>
        <p:txBody>
          <a:bodyPr>
            <a:normAutofit/>
          </a:bodyPr>
          <a:lstStyle/>
          <a:p>
            <a:pPr marL="1524000" indent="-1524000">
              <a:lnSpc>
                <a:spcPct val="100000"/>
              </a:lnSpc>
              <a:buNone/>
            </a:pPr>
            <a:r>
              <a:rPr lang="ru-RU" dirty="0"/>
              <a:t>Вопрос 1. Понятия и определения в сфере обработки и анализа данных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pPr/>
              <a:t>4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Понятия и определения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8848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8DA835-B8B0-4B6D-BD9E-071CB12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pPr/>
              <a:t>5</a:t>
            </a:fld>
            <a:endParaRPr lang="ru-RU" sz="1600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316C8E4D-9DF1-4B03-B4B2-26B0B6CE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592" y="123461"/>
            <a:ext cx="5640778" cy="605879"/>
          </a:xfrm>
        </p:spPr>
        <p:txBody>
          <a:bodyPr>
            <a:normAutofit fontScale="90000"/>
          </a:bodyPr>
          <a:lstStyle/>
          <a:p>
            <a:r>
              <a:rPr lang="ru-RU" dirty="0"/>
              <a:t>Понятия и определения в сфере обработки и анализа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8D3C2-EC4E-493C-A463-E519CD19BCE7}"/>
              </a:ext>
            </a:extLst>
          </p:cNvPr>
          <p:cNvSpPr txBox="1"/>
          <p:nvPr/>
        </p:nvSpPr>
        <p:spPr>
          <a:xfrm>
            <a:off x="173736" y="2160112"/>
            <a:ext cx="87690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9750"/>
            <a:r>
              <a:rPr lang="ru-RU" sz="2000" dirty="0"/>
              <a:t>АНАЛИЗ ДАННЫХ - направление статистических исследований, включающее комплекс методов обработки многомерной системы данных наблюдений, характеризующейся многими признаками. </a:t>
            </a:r>
          </a:p>
          <a:p>
            <a:endParaRPr lang="ru-RU" sz="2000" dirty="0"/>
          </a:p>
          <a:p>
            <a:pPr indent="539750"/>
            <a:r>
              <a:rPr lang="ru-RU" sz="2000" dirty="0"/>
              <a:t>Задачи А.Д. классифицируются: </a:t>
            </a:r>
          </a:p>
          <a:p>
            <a:pPr indent="539750"/>
            <a:r>
              <a:rPr lang="ru-RU" sz="2000" dirty="0"/>
              <a:t>по типам - описание одних признаков через другие и конструирование новых признаков;</a:t>
            </a:r>
          </a:p>
          <a:p>
            <a:pPr indent="539750"/>
            <a:r>
              <a:rPr lang="ru-RU" sz="2000" dirty="0"/>
              <a:t>по формальному языку представления информации - количественный анализ (результаты представляются в формульном виде) и качественный анализ (информация представляется в терминах группировок, упорядочений).</a:t>
            </a:r>
            <a:br>
              <a:rPr lang="ru-RU" sz="2000" dirty="0">
                <a:effectLst/>
              </a:rPr>
            </a:b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Источник: </a:t>
            </a:r>
            <a:r>
              <a:rPr lang="ru-RU" sz="2000" dirty="0">
                <a:effectLst/>
                <a:hlinkClick r:id="rId2"/>
              </a:rPr>
              <a:t>http://economics.niv.ru/doc/dictionary/big-economic/fc/slovar-192-4.htm#zag-498</a:t>
            </a:r>
            <a:endParaRPr lang="ru-RU" sz="20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67987-8FE6-4D6D-AA6E-650825F504D0}"/>
              </a:ext>
            </a:extLst>
          </p:cNvPr>
          <p:cNvSpPr txBox="1"/>
          <p:nvPr/>
        </p:nvSpPr>
        <p:spPr>
          <a:xfrm>
            <a:off x="173736" y="1520664"/>
            <a:ext cx="392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Большой экономический словарь:</a:t>
            </a:r>
          </a:p>
        </p:txBody>
      </p:sp>
    </p:spTree>
    <p:extLst>
      <p:ext uri="{BB962C8B-B14F-4D97-AF65-F5344CB8AC3E}">
        <p14:creationId xmlns:p14="http://schemas.microsoft.com/office/powerpoint/2010/main" val="295659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8DA835-B8B0-4B6D-BD9E-071CB12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pPr/>
              <a:t>6</a:t>
            </a:fld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8D3C2-EC4E-493C-A463-E519CD19BCE7}"/>
              </a:ext>
            </a:extLst>
          </p:cNvPr>
          <p:cNvSpPr txBox="1"/>
          <p:nvPr/>
        </p:nvSpPr>
        <p:spPr>
          <a:xfrm>
            <a:off x="173736" y="2059528"/>
            <a:ext cx="87690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9750"/>
            <a:r>
              <a:rPr lang="ru-RU" sz="2000" b="1" dirty="0" err="1"/>
              <a:t>Ана́лиз</a:t>
            </a:r>
            <a:r>
              <a:rPr lang="ru-RU" sz="2000" dirty="0"/>
              <a:t> (</a:t>
            </a:r>
            <a:r>
              <a:rPr lang="ru-RU" sz="2000" dirty="0">
                <a:hlinkClick r:id="rId2" tooltip="Древнегреческий язык"/>
              </a:rPr>
              <a:t>др.-греч.</a:t>
            </a:r>
            <a:r>
              <a:rPr lang="ru-RU" sz="2000" dirty="0"/>
              <a:t> </a:t>
            </a:r>
            <a:r>
              <a:rPr lang="ru-RU" sz="2000" dirty="0" err="1">
                <a:effectLst/>
                <a:latin typeface="palatino linotype" panose="02040502050505030304" pitchFamily="18" charset="0"/>
              </a:rPr>
              <a:t>ἀνάλυσις</a:t>
            </a:r>
            <a:r>
              <a:rPr lang="ru-RU" sz="2000" dirty="0"/>
              <a:t> «разложение, разделение, расчленение, разборка») — метод исследования, характеризующийся выделением и изучением отдельных частей объектов исследования.</a:t>
            </a:r>
          </a:p>
          <a:p>
            <a:endParaRPr lang="ru-RU" sz="2000" dirty="0">
              <a:effectLst/>
            </a:endParaRPr>
          </a:p>
          <a:p>
            <a:pPr indent="539750"/>
            <a:r>
              <a:rPr lang="ru-RU" sz="2000" b="1" dirty="0"/>
              <a:t>Анализ данных</a:t>
            </a:r>
            <a:r>
              <a:rPr lang="ru-RU" sz="2000" dirty="0"/>
              <a:t>: </a:t>
            </a:r>
          </a:p>
          <a:p>
            <a:pPr indent="539750"/>
            <a:r>
              <a:rPr lang="ru-RU" sz="2000" dirty="0"/>
              <a:t>это область математики и информатики, занимающаяся построением и исследованием наиболее общих математических методов и вычислительных алгоритмов извлечения знаний из экспериментальных данных.</a:t>
            </a:r>
          </a:p>
          <a:p>
            <a:pPr indent="539750"/>
            <a:r>
              <a:rPr lang="ru-RU" sz="2000" dirty="0"/>
              <a:t>процесс исследования, фильтрации, преобразования и моделирования данных с целью извлечения полезной информации и принятия решений.</a:t>
            </a:r>
          </a:p>
          <a:p>
            <a:endParaRPr lang="ru-RU" sz="2000" dirty="0"/>
          </a:p>
          <a:p>
            <a:r>
              <a:rPr lang="ru-RU" sz="1600" dirty="0"/>
              <a:t> /Материал из Википедии/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67987-8FE6-4D6D-AA6E-650825F504D0}"/>
              </a:ext>
            </a:extLst>
          </p:cNvPr>
          <p:cNvSpPr txBox="1"/>
          <p:nvPr/>
        </p:nvSpPr>
        <p:spPr>
          <a:xfrm>
            <a:off x="173736" y="1349415"/>
            <a:ext cx="17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Определения: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C2E4ACB1-E97B-4C46-8530-282B3BB0C5EF}"/>
              </a:ext>
            </a:extLst>
          </p:cNvPr>
          <p:cNvSpPr txBox="1">
            <a:spLocks/>
          </p:cNvSpPr>
          <p:nvPr/>
        </p:nvSpPr>
        <p:spPr>
          <a:xfrm>
            <a:off x="3372592" y="123461"/>
            <a:ext cx="5640778" cy="7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Понятия и определения в сфере обработки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711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8DA835-B8B0-4B6D-BD9E-071CB12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2948" y="6369413"/>
            <a:ext cx="1090422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7</a:t>
            </a:fld>
            <a:endParaRPr lang="ru-RU" sz="16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C2E4ACB1-E97B-4C46-8530-282B3BB0C5EF}"/>
              </a:ext>
            </a:extLst>
          </p:cNvPr>
          <p:cNvSpPr txBox="1">
            <a:spLocks/>
          </p:cNvSpPr>
          <p:nvPr/>
        </p:nvSpPr>
        <p:spPr>
          <a:xfrm>
            <a:off x="3372592" y="123461"/>
            <a:ext cx="5640778" cy="7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Понятия и определения в сфере обработки и анализа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F330A-F74E-45BB-99E6-9560608116E8}"/>
              </a:ext>
            </a:extLst>
          </p:cNvPr>
          <p:cNvSpPr txBox="1"/>
          <p:nvPr/>
        </p:nvSpPr>
        <p:spPr>
          <a:xfrm>
            <a:off x="210313" y="1508485"/>
            <a:ext cx="5982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«Информация - нефть 21 века, а аналитика - двигатель внутреннего сгорания»</a:t>
            </a:r>
            <a:r>
              <a:rPr lang="en-US" sz="2000" dirty="0"/>
              <a:t> </a:t>
            </a:r>
            <a:r>
              <a:rPr lang="ru-RU" sz="2000" dirty="0"/>
              <a:t>/П. </a:t>
            </a:r>
            <a:r>
              <a:rPr lang="ru-RU" sz="2000" dirty="0" err="1"/>
              <a:t>Сондергард</a:t>
            </a:r>
            <a:r>
              <a:rPr lang="ru-RU" sz="2000" dirty="0"/>
              <a:t>, </a:t>
            </a:r>
            <a:r>
              <a:rPr lang="ru-RU" sz="2000" dirty="0" err="1"/>
              <a:t>Гартнер</a:t>
            </a:r>
            <a:r>
              <a:rPr lang="ru-RU" sz="2000" dirty="0"/>
              <a:t> </a:t>
            </a:r>
            <a:r>
              <a:rPr lang="ru-RU" sz="2000" dirty="0" err="1"/>
              <a:t>рисерч</a:t>
            </a:r>
            <a:r>
              <a:rPr lang="ru-RU" sz="2000" dirty="0"/>
              <a:t>/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2A2A5E-A241-4723-B414-B2FC451D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14" y="754000"/>
            <a:ext cx="1942568" cy="1806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7B5397-27F1-4C5D-BD55-1F07B13A5DCC}"/>
              </a:ext>
            </a:extLst>
          </p:cNvPr>
          <p:cNvSpPr txBox="1"/>
          <p:nvPr/>
        </p:nvSpPr>
        <p:spPr>
          <a:xfrm>
            <a:off x="210313" y="3367788"/>
            <a:ext cx="6272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/>
            </a:lvl1pPr>
          </a:lstStyle>
          <a:p>
            <a:r>
              <a:rPr lang="ru-RU" dirty="0"/>
              <a:t>«Данные - это драгоценность, и они прослужат дольше, чем сами системы» /Тим Бернерс-Ли, изобретатель всемирной паутины/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0DA2A19-D24C-409F-964D-9E8D03BE5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92"/>
          <a:stretch/>
        </p:blipFill>
        <p:spPr>
          <a:xfrm>
            <a:off x="6687614" y="2697397"/>
            <a:ext cx="1942568" cy="1806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285F11-D6C6-4124-9A65-D858A17C0CA4}"/>
              </a:ext>
            </a:extLst>
          </p:cNvPr>
          <p:cNvSpPr txBox="1"/>
          <p:nvPr/>
        </p:nvSpPr>
        <p:spPr>
          <a:xfrm>
            <a:off x="236200" y="5180777"/>
            <a:ext cx="62727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/>
            </a:lvl1pPr>
          </a:lstStyle>
          <a:p>
            <a:r>
              <a:rPr lang="ru-RU" dirty="0"/>
              <a:t>Цель - превратить данные в информацию, а информацию - в понимание» /К. </a:t>
            </a:r>
            <a:r>
              <a:rPr lang="ru-RU" dirty="0" err="1"/>
              <a:t>Фиорина</a:t>
            </a:r>
            <a:r>
              <a:rPr lang="ru-RU" dirty="0"/>
              <a:t>, генеральный директор Хьюлет-Паккард/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B4ED0A0-1D4F-41A3-BC3F-05DDBF65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14" y="4661547"/>
            <a:ext cx="2010347" cy="20729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B5C711-D322-4634-A99F-163487D9CCD7}"/>
              </a:ext>
            </a:extLst>
          </p:cNvPr>
          <p:cNvSpPr txBox="1"/>
          <p:nvPr/>
        </p:nvSpPr>
        <p:spPr>
          <a:xfrm>
            <a:off x="210313" y="6395984"/>
            <a:ext cx="6272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70C0"/>
                </a:solidFill>
              </a:rPr>
              <a:t>https://data-flair.training/blogs/data-science-big-data-quotes/</a:t>
            </a:r>
          </a:p>
        </p:txBody>
      </p:sp>
    </p:spTree>
    <p:extLst>
      <p:ext uri="{BB962C8B-B14F-4D97-AF65-F5344CB8AC3E}">
        <p14:creationId xmlns:p14="http://schemas.microsoft.com/office/powerpoint/2010/main" val="31129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8DA835-B8B0-4B6D-BD9E-071CB12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112" y="6356351"/>
            <a:ext cx="761238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8</a:t>
            </a:fld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8D3C2-EC4E-493C-A463-E519CD19BCE7}"/>
              </a:ext>
            </a:extLst>
          </p:cNvPr>
          <p:cNvSpPr txBox="1"/>
          <p:nvPr/>
        </p:nvSpPr>
        <p:spPr>
          <a:xfrm>
            <a:off x="237744" y="1152144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/>
            </a:lvl1pPr>
          </a:lstStyle>
          <a:p>
            <a:r>
              <a:rPr lang="ru-RU" dirty="0"/>
              <a:t>Понятие набора данных (</a:t>
            </a:r>
            <a:r>
              <a:rPr lang="en-US" dirty="0"/>
              <a:t>dataset) </a:t>
            </a: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C2E4ACB1-E97B-4C46-8530-282B3BB0C5EF}"/>
              </a:ext>
            </a:extLst>
          </p:cNvPr>
          <p:cNvSpPr txBox="1">
            <a:spLocks/>
          </p:cNvSpPr>
          <p:nvPr/>
        </p:nvSpPr>
        <p:spPr>
          <a:xfrm>
            <a:off x="3372592" y="123461"/>
            <a:ext cx="5640778" cy="7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Понятия и определения в сфере обработки и анализа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41478-E229-49D3-A9B1-86AD21B25374}"/>
              </a:ext>
            </a:extLst>
          </p:cNvPr>
          <p:cNvSpPr txBox="1"/>
          <p:nvPr/>
        </p:nvSpPr>
        <p:spPr>
          <a:xfrm>
            <a:off x="237744" y="1653951"/>
            <a:ext cx="8775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Набор данных, </a:t>
            </a:r>
            <a:r>
              <a:rPr lang="en-US" sz="2000" b="1" dirty="0"/>
              <a:t>Data set</a:t>
            </a:r>
            <a:endParaRPr lang="ru-RU" sz="2000" b="1" dirty="0"/>
          </a:p>
          <a:p>
            <a:r>
              <a:rPr lang="ru-RU" sz="2000" dirty="0"/>
              <a:t>Идентифицированная совокупность физических записей, организованная одним из установленных в системе обработки данных способов и представляющая файлы или части файлов в среде хранения</a:t>
            </a:r>
            <a:r>
              <a:rPr lang="en-US" sz="2000" dirty="0"/>
              <a:t>.</a:t>
            </a:r>
            <a:r>
              <a:rPr lang="ru-RU" sz="2000" dirty="0"/>
              <a:t> /ГОСТ 20886-85/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77787-884B-4E9F-8DFA-501A51079387}"/>
              </a:ext>
            </a:extLst>
          </p:cNvPr>
          <p:cNvSpPr txBox="1"/>
          <p:nvPr/>
        </p:nvSpPr>
        <p:spPr>
          <a:xfrm>
            <a:off x="237744" y="3079087"/>
            <a:ext cx="85130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/>
            </a:lvl1pPr>
          </a:lstStyle>
          <a:p>
            <a:r>
              <a:rPr lang="ru-RU" dirty="0"/>
              <a:t>Набор данных</a:t>
            </a:r>
            <a:endParaRPr lang="en-US" dirty="0"/>
          </a:p>
          <a:p>
            <a:r>
              <a:rPr lang="ru-RU" b="0" dirty="0"/>
              <a:t>Множество элементов данных, объединенных в отдельное целое для решения определенной задачи. Чаще всего набор данных представляется в виде файла, сообщения либо блока данных. /Гипертекстовый энциклопедический словарь по информатике Э. </a:t>
            </a:r>
            <a:r>
              <a:rPr lang="ru-RU" b="0" dirty="0" err="1"/>
              <a:t>Якубайтиса</a:t>
            </a:r>
            <a:r>
              <a:rPr lang="ru-RU" b="0" dirty="0"/>
              <a:t>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4C689-6022-4ACC-AAC8-87078CF4B426}"/>
              </a:ext>
            </a:extLst>
          </p:cNvPr>
          <p:cNvSpPr txBox="1"/>
          <p:nvPr/>
        </p:nvSpPr>
        <p:spPr>
          <a:xfrm>
            <a:off x="237744" y="4933162"/>
            <a:ext cx="8513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/>
            </a:lvl1pPr>
          </a:lstStyle>
          <a:p>
            <a:r>
              <a:rPr lang="ru-RU" dirty="0"/>
              <a:t>Набор данных</a:t>
            </a:r>
          </a:p>
          <a:p>
            <a:r>
              <a:rPr lang="ru-RU" b="0" dirty="0"/>
              <a:t>коллекция из логических записей, хранящихся в виде кортежа. /Википедия/</a:t>
            </a:r>
            <a:endParaRPr lang="en-US" b="0" dirty="0"/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95569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78D3C2-EC4E-493C-A463-E519CD19BCE7}"/>
              </a:ext>
            </a:extLst>
          </p:cNvPr>
          <p:cNvSpPr txBox="1"/>
          <p:nvPr/>
        </p:nvSpPr>
        <p:spPr>
          <a:xfrm>
            <a:off x="184187" y="2665634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/>
            </a:lvl1pPr>
          </a:lstStyle>
          <a:p>
            <a:r>
              <a:rPr lang="ru-RU" dirty="0"/>
              <a:t>Понятие набора данных (</a:t>
            </a:r>
            <a:r>
              <a:rPr lang="en-US" dirty="0"/>
              <a:t>dataset) </a:t>
            </a: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C2E4ACB1-E97B-4C46-8530-282B3BB0C5EF}"/>
              </a:ext>
            </a:extLst>
          </p:cNvPr>
          <p:cNvSpPr txBox="1">
            <a:spLocks/>
          </p:cNvSpPr>
          <p:nvPr/>
        </p:nvSpPr>
        <p:spPr>
          <a:xfrm>
            <a:off x="3372592" y="123461"/>
            <a:ext cx="5640778" cy="7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Понятия и определения в сфере обработки и анализа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41478-E229-49D3-A9B1-86AD21B25374}"/>
              </a:ext>
            </a:extLst>
          </p:cNvPr>
          <p:cNvSpPr txBox="1"/>
          <p:nvPr/>
        </p:nvSpPr>
        <p:spPr>
          <a:xfrm>
            <a:off x="184187" y="3156931"/>
            <a:ext cx="8775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Набор данных, </a:t>
            </a:r>
            <a:r>
              <a:rPr lang="en-US" sz="2000" b="1" dirty="0"/>
              <a:t>Data set</a:t>
            </a:r>
            <a:endParaRPr lang="ru-RU" sz="2000" b="1" dirty="0"/>
          </a:p>
          <a:p>
            <a:r>
              <a:rPr lang="ru-RU" sz="2000" dirty="0"/>
              <a:t>В рамках дисциплины под набором данных будем понимать связанные данные как информационный объект, который может управляться компьютером как единое целое.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8DA835-B8B0-4B6D-BD9E-071CB12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112" y="6293900"/>
            <a:ext cx="761238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23465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1089</Words>
  <Application>Microsoft Office PowerPoint</Application>
  <PresentationFormat>Экран (4:3)</PresentationFormat>
  <Paragraphs>146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palatino linotype</vt:lpstr>
      <vt:lpstr>Segoe UI Light</vt:lpstr>
      <vt:lpstr>Segoe UI Semibold</vt:lpstr>
      <vt:lpstr>Тема Office</vt:lpstr>
      <vt:lpstr>Тема 1. Знакомство с современным стеком информационных технологий анализа данных</vt:lpstr>
      <vt:lpstr>Цель и задачи</vt:lpstr>
      <vt:lpstr>Учебные вопросы</vt:lpstr>
      <vt:lpstr>Вопрос 1. Понятия и определения</vt:lpstr>
      <vt:lpstr>Понятия и определения в сфере обработки и анализа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 2. iPython</vt:lpstr>
      <vt:lpstr>Вопрос 2. iPython</vt:lpstr>
      <vt:lpstr>Вопрос 3. Подготовительные операции</vt:lpstr>
      <vt:lpstr>Вопрос 3. 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Подготовительные операции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Знакомство с современным стеком информационных технологий анализа данных</dc:title>
  <dc:creator>Михаил Смирнов</dc:creator>
  <cp:lastModifiedBy>Михаил Смирнов</cp:lastModifiedBy>
  <cp:revision>38</cp:revision>
  <dcterms:created xsi:type="dcterms:W3CDTF">2021-02-05T20:08:55Z</dcterms:created>
  <dcterms:modified xsi:type="dcterms:W3CDTF">2021-02-25T04:57:00Z</dcterms:modified>
</cp:coreProperties>
</file>