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7" r:id="rId5"/>
    <p:sldId id="289" r:id="rId6"/>
    <p:sldId id="292" r:id="rId7"/>
    <p:sldId id="290" r:id="rId8"/>
    <p:sldId id="291" r:id="rId9"/>
    <p:sldId id="293" r:id="rId10"/>
    <p:sldId id="295" r:id="rId11"/>
    <p:sldId id="296" r:id="rId12"/>
    <p:sldId id="294" r:id="rId13"/>
    <p:sldId id="304" r:id="rId14"/>
    <p:sldId id="305" r:id="rId15"/>
    <p:sldId id="297" r:id="rId16"/>
    <p:sldId id="298" r:id="rId17"/>
    <p:sldId id="299" r:id="rId18"/>
    <p:sldId id="300" r:id="rId19"/>
    <p:sldId id="301" r:id="rId20"/>
    <p:sldId id="307" r:id="rId21"/>
    <p:sldId id="308" r:id="rId22"/>
    <p:sldId id="309" r:id="rId23"/>
    <p:sldId id="303" r:id="rId24"/>
    <p:sldId id="302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288" r:id="rId36"/>
    <p:sldId id="264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Смирнов" initials="МС" lastIdx="1" clrIdx="0">
    <p:extLst>
      <p:ext uri="{19B8F6BF-5375-455C-9EA6-DF929625EA0E}">
        <p15:presenceInfo xmlns:p15="http://schemas.microsoft.com/office/powerpoint/2012/main" userId="61b183376f95c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06.03.2021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06.03.2021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06.03.2021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3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mvsmirnov@fa.ru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E0BF4-347F-40C7-B46A-D74321C2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2690191"/>
            <a:ext cx="8203474" cy="677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66813" indent="-1166813" algn="l"/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Тема 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Введение в машинное обучение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FCA413-D000-4260-8455-E5327305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861704"/>
            <a:ext cx="8203474" cy="677209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Доцент Департамента анализа данных и машинного обучения </a:t>
            </a:r>
            <a:endParaRPr lang="en-US" sz="2000" dirty="0"/>
          </a:p>
          <a:p>
            <a:r>
              <a:rPr lang="ru-RU" sz="2000" dirty="0"/>
              <a:t>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9ACDA4-12BD-4B02-9317-9CE34901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4C18CB-D59C-4164-8305-FE055E7C2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826" y="2193925"/>
            <a:ext cx="8793804" cy="49626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2000" dirty="0"/>
              <a:t>Дисциплина «Инструментальная поддержка анализа финансово-экономических данных»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AC5D5F8-2A75-4AD5-B147-81433F4A8573}"/>
              </a:ext>
            </a:extLst>
          </p:cNvPr>
          <p:cNvSpPr txBox="1">
            <a:spLocks/>
          </p:cNvSpPr>
          <p:nvPr/>
        </p:nvSpPr>
        <p:spPr>
          <a:xfrm>
            <a:off x="3067117" y="4963121"/>
            <a:ext cx="3029222" cy="442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200" dirty="0">
                <a:latin typeface="+mj-lt"/>
              </a:rPr>
              <a:t>Лекция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1C6E5-554F-43FB-97CA-479EA99E798C}"/>
              </a:ext>
            </a:extLst>
          </p:cNvPr>
          <p:cNvSpPr txBox="1"/>
          <p:nvPr/>
        </p:nvSpPr>
        <p:spPr>
          <a:xfrm>
            <a:off x="531223" y="3739923"/>
            <a:ext cx="194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ru-RU" dirty="0"/>
              <a:t>марта 2021 года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8C657-4A2D-4146-B7C7-A32837CC875A}"/>
              </a:ext>
            </a:extLst>
          </p:cNvPr>
          <p:cNvSpPr txBox="1"/>
          <p:nvPr/>
        </p:nvSpPr>
        <p:spPr>
          <a:xfrm>
            <a:off x="531223" y="41925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Поток: </a:t>
            </a:r>
            <a:r>
              <a:rPr lang="ru-RU" dirty="0"/>
              <a:t>ПМ18-1, ПМ18-2, ПМ18-3, ПМ18-4</a:t>
            </a:r>
          </a:p>
        </p:txBody>
      </p:sp>
    </p:spTree>
    <p:extLst>
      <p:ext uri="{BB962C8B-B14F-4D97-AF65-F5344CB8AC3E}">
        <p14:creationId xmlns:p14="http://schemas.microsoft.com/office/powerpoint/2010/main" val="286441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10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2803C-3B15-4A18-AB7B-AEF4E03DB603}"/>
              </a:ext>
            </a:extLst>
          </p:cNvPr>
          <p:cNvSpPr txBox="1"/>
          <p:nvPr/>
        </p:nvSpPr>
        <p:spPr>
          <a:xfrm>
            <a:off x="417871" y="2644170"/>
            <a:ext cx="83082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Segoe Print" panose="02000600000000000000" pitchFamily="2" charset="0"/>
              </a:rPr>
              <a:t>В каком-то смысле машинное обучение - это не алгоритм решения конкретной задачи, а более общий подход к поиску решений для множества различных задач, учитывая данные о них.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CFF44-EF3F-4AE0-AB87-D8711F529E19}"/>
              </a:ext>
            </a:extLst>
          </p:cNvPr>
          <p:cNvSpPr txBox="1"/>
          <p:nvPr/>
        </p:nvSpPr>
        <p:spPr>
          <a:xfrm>
            <a:off x="417870" y="4557193"/>
            <a:ext cx="8308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baseline="0" dirty="0">
                <a:solidFill>
                  <a:srgbClr val="000000"/>
                </a:solidFill>
              </a:rPr>
              <a:t>Цитата по: 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</a:rPr>
              <a:t>Preparing for the Future of Artificial Intelligence</a:t>
            </a:r>
            <a:r>
              <a:rPr lang="ru-RU" sz="1800" b="0" i="1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i="1" dirty="0">
                <a:effectLst/>
              </a:rPr>
              <a:t>Executive Office of the President</a:t>
            </a:r>
            <a:r>
              <a:rPr lang="ru-RU" i="1" dirty="0">
                <a:effectLst/>
              </a:rPr>
              <a:t> </a:t>
            </a:r>
            <a:r>
              <a:rPr lang="en-US" i="1" dirty="0">
                <a:effectLst/>
              </a:rPr>
              <a:t>National Science and Technology Council</a:t>
            </a:r>
            <a:r>
              <a:rPr lang="ru-RU" i="1" dirty="0">
                <a:effectLst/>
              </a:rPr>
              <a:t> </a:t>
            </a:r>
            <a:r>
              <a:rPr lang="en-US" i="1" dirty="0">
                <a:effectLst/>
              </a:rPr>
              <a:t>Committee on Technology. USA. 2016.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4549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11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pic>
        <p:nvPicPr>
          <p:cNvPr id="9" name="Рисунок 8" descr="Изображение выглядит как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11FF3F6D-E909-4C42-908C-38F239136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79" y="3042741"/>
            <a:ext cx="5519641" cy="276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207892-E8EA-4519-A87B-AC3AC353EEC7}"/>
              </a:ext>
            </a:extLst>
          </p:cNvPr>
          <p:cNvSpPr txBox="1"/>
          <p:nvPr/>
        </p:nvSpPr>
        <p:spPr>
          <a:xfrm>
            <a:off x="675966" y="1638878"/>
            <a:ext cx="779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Связь понятий «Искусственный интеллект», «Машинное обучение», «Глубокое обучение»</a:t>
            </a:r>
          </a:p>
        </p:txBody>
      </p:sp>
    </p:spTree>
    <p:extLst>
      <p:ext uri="{BB962C8B-B14F-4D97-AF65-F5344CB8AC3E}">
        <p14:creationId xmlns:p14="http://schemas.microsoft.com/office/powerpoint/2010/main" val="59061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12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86C79-4EE7-4F13-A2E2-27E54466737C}"/>
              </a:ext>
            </a:extLst>
          </p:cNvPr>
          <p:cNvSpPr txBox="1"/>
          <p:nvPr/>
        </p:nvSpPr>
        <p:spPr>
          <a:xfrm>
            <a:off x="263013" y="1736547"/>
            <a:ext cx="8617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План мероприятий ("дорожная карта") Национальной технологической инициативы "</a:t>
            </a:r>
            <a:r>
              <a:rPr lang="ru-RU" dirty="0" err="1"/>
              <a:t>Автонет</a:t>
            </a:r>
            <a:r>
              <a:rPr lang="ru-RU" dirty="0"/>
              <a:t>" (приложение № 2 к протоколу заседания президиума Совета при Президенте РФ по модернизации экономики и инновационному развитию России от 24.04.2018 №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99FDF-B332-4F80-84D4-23145C7E950C}"/>
              </a:ext>
            </a:extLst>
          </p:cNvPr>
          <p:cNvSpPr txBox="1"/>
          <p:nvPr/>
        </p:nvSpPr>
        <p:spPr>
          <a:xfrm>
            <a:off x="563348" y="1135719"/>
            <a:ext cx="795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Нормативные документы Российской Федерации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A5E6F-31D7-483C-A75F-43DA73ABFEDB}"/>
              </a:ext>
            </a:extLst>
          </p:cNvPr>
          <p:cNvSpPr txBox="1"/>
          <p:nvPr/>
        </p:nvSpPr>
        <p:spPr>
          <a:xfrm>
            <a:off x="445832" y="3137594"/>
            <a:ext cx="82523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1338" algn="just"/>
            <a:r>
              <a:rPr lang="ru-RU" dirty="0"/>
              <a:t>«В автомобильной отрасли технологии машинного обучения в особенности актуальны при создании автономных автомобилей. Большинство автономных транспортных средств используют комбинацию сенсорных технологий, чтобы "видеть" дорогу. Датчики обнаружения расстояния, такие как лазеры и радары, сообщают расстояние до объектов, окружающих транспортное средство. Визуальные датчики, такие как камеры, распознают цвет и детали пейзажа. Многие производители беспилотных автомобилей разрабатывают системы глубокого обучения, которые учатся безопасно вести машину в различных условиях, основываясь на огромном количестве размеченных данных с датчиков».</a:t>
            </a:r>
          </a:p>
        </p:txBody>
      </p:sp>
    </p:spTree>
    <p:extLst>
      <p:ext uri="{BB962C8B-B14F-4D97-AF65-F5344CB8AC3E}">
        <p14:creationId xmlns:p14="http://schemas.microsoft.com/office/powerpoint/2010/main" val="228445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13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86C79-4EE7-4F13-A2E2-27E54466737C}"/>
              </a:ext>
            </a:extLst>
          </p:cNvPr>
          <p:cNvSpPr txBox="1"/>
          <p:nvPr/>
        </p:nvSpPr>
        <p:spPr>
          <a:xfrm>
            <a:off x="295670" y="1394845"/>
            <a:ext cx="8617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Указ Президента РФ от 10.10.2019 № 490 "О развитии искусственного интеллекта в Российской Федерации" (вместе с "Национальной стратегией развития искусственного интеллекта на период до 2030 года")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BCC97-7488-4E23-ADC2-FF38B8BD2CDC}"/>
              </a:ext>
            </a:extLst>
          </p:cNvPr>
          <p:cNvSpPr txBox="1"/>
          <p:nvPr/>
        </p:nvSpPr>
        <p:spPr>
          <a:xfrm>
            <a:off x="444816" y="948794"/>
            <a:ext cx="713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Нормативные документы Российской Федерации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2F4E0-1756-425C-A602-E2F355294FC3}"/>
              </a:ext>
            </a:extLst>
          </p:cNvPr>
          <p:cNvSpPr txBox="1"/>
          <p:nvPr/>
        </p:nvSpPr>
        <p:spPr>
          <a:xfrm>
            <a:off x="195944" y="2416167"/>
            <a:ext cx="88174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24. Основными задачами развития искусственного интеллекта являются:</a:t>
            </a:r>
          </a:p>
          <a:p>
            <a:pPr indent="342900" algn="just"/>
            <a:r>
              <a:rPr lang="ru-RU" sz="1800" b="0" dirty="0">
                <a:effectLst/>
                <a:latin typeface="Times New Roman" panose="02020603050405020304" pitchFamily="18" charset="0"/>
              </a:rPr>
              <a:t>а) поддержка научных исследований в целях обеспечения опережающего развития искусственного интеллекта;</a:t>
            </a:r>
            <a:endParaRPr lang="ru-RU" sz="1800" b="0" dirty="0">
              <a:effectLst/>
              <a:latin typeface="Verdana" panose="020B0604030504040204" pitchFamily="34" charset="0"/>
            </a:endParaRPr>
          </a:p>
          <a:p>
            <a:pPr indent="342900" algn="just"/>
            <a:r>
              <a:rPr lang="ru-RU" sz="1800" b="0" dirty="0">
                <a:effectLst/>
                <a:latin typeface="Times New Roman" panose="02020603050405020304" pitchFamily="18" charset="0"/>
              </a:rPr>
              <a:t>б) разработка и развитие программного обеспечения, в котором используются технологии искусственного интеллекта;</a:t>
            </a:r>
            <a:endParaRPr lang="ru-RU" sz="1800" b="0" dirty="0">
              <a:effectLst/>
              <a:latin typeface="Verdana" panose="020B0604030504040204" pitchFamily="34" charset="0"/>
            </a:endParaRPr>
          </a:p>
          <a:p>
            <a:pPr indent="342900" algn="just"/>
            <a:r>
              <a:rPr lang="ru-RU" sz="1800" b="0" dirty="0">
                <a:effectLst/>
                <a:latin typeface="Times New Roman" panose="02020603050405020304" pitchFamily="18" charset="0"/>
              </a:rPr>
              <a:t>в) повышение доступности и качества данных, необходимых для развития технологий искусственного интеллекта;</a:t>
            </a:r>
            <a:endParaRPr lang="ru-RU" sz="1800" b="0" dirty="0">
              <a:effectLst/>
              <a:latin typeface="Verdana" panose="020B0604030504040204" pitchFamily="34" charset="0"/>
            </a:endParaRPr>
          </a:p>
          <a:p>
            <a:pPr indent="342900" algn="just"/>
            <a:r>
              <a:rPr lang="ru-RU" sz="1800" b="0" dirty="0">
                <a:effectLst/>
                <a:latin typeface="Times New Roman" panose="02020603050405020304" pitchFamily="18" charset="0"/>
              </a:rPr>
              <a:t>г) повышение доступности аппаратного обеспечения, необходимого для решения задач в области искусственного интеллекта;</a:t>
            </a:r>
            <a:endParaRPr lang="ru-RU" sz="1800" b="0" dirty="0">
              <a:effectLst/>
              <a:latin typeface="Verdana" panose="020B0604030504040204" pitchFamily="34" charset="0"/>
            </a:endParaRPr>
          </a:p>
          <a:p>
            <a:pPr indent="342900" algn="just"/>
            <a:r>
              <a:rPr lang="ru-RU" sz="1800" b="0" dirty="0">
                <a:effectLst/>
                <a:latin typeface="Times New Roman" panose="02020603050405020304" pitchFamily="18" charset="0"/>
              </a:rPr>
              <a:t>д) повышение уровня обеспечения российского рынка технологий искусственного интеллекта квалифицированными кадрами и уровня информированности населения о возможных сферах использования таких технологий;</a:t>
            </a:r>
            <a:endParaRPr lang="ru-RU" sz="1800" b="0" dirty="0">
              <a:effectLst/>
              <a:latin typeface="Verdana" panose="020B0604030504040204" pitchFamily="34" charset="0"/>
            </a:endParaRPr>
          </a:p>
          <a:p>
            <a:pPr indent="342900" algn="just"/>
            <a:r>
              <a:rPr lang="ru-RU" sz="1800" b="0" dirty="0">
                <a:effectLst/>
                <a:latin typeface="Times New Roman" panose="02020603050405020304" pitchFamily="18" charset="0"/>
              </a:rPr>
              <a:t>е) создание комплексной системы регулирования общественных отношений, возникающих в связи с развитием и использованием технологий искусственного интеллекта.</a:t>
            </a:r>
            <a:endParaRPr lang="ru-RU" sz="1800" b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7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14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86C79-4EE7-4F13-A2E2-27E54466737C}"/>
              </a:ext>
            </a:extLst>
          </p:cNvPr>
          <p:cNvSpPr txBox="1"/>
          <p:nvPr/>
        </p:nvSpPr>
        <p:spPr>
          <a:xfrm>
            <a:off x="263013" y="1920895"/>
            <a:ext cx="8617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Указ Президента РФ от 01.12.2016 № 642 "О Стратегии научно-технологического развития Российской Федерации"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181D3-467C-4806-9D2D-F9CE186C8ED0}"/>
              </a:ext>
            </a:extLst>
          </p:cNvPr>
          <p:cNvSpPr txBox="1"/>
          <p:nvPr/>
        </p:nvSpPr>
        <p:spPr>
          <a:xfrm>
            <a:off x="563348" y="1135719"/>
            <a:ext cx="795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Нормативные документы Российской Федерации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06BF1-A440-4375-96CE-E1C690691B8B}"/>
              </a:ext>
            </a:extLst>
          </p:cNvPr>
          <p:cNvSpPr txBox="1"/>
          <p:nvPr/>
        </p:nvSpPr>
        <p:spPr>
          <a:xfrm>
            <a:off x="563348" y="3181939"/>
            <a:ext cx="78621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42900" algn="just"/>
            <a:r>
              <a:rPr lang="ru-RU" sz="1800" b="0" dirty="0">
                <a:effectLst/>
                <a:latin typeface="Times New Roman" panose="02020603050405020304" pitchFamily="18" charset="0"/>
              </a:rPr>
              <a:t>«В ближайшие 10 - 15 лет приоритетами научно-технологического развития Российской Федерации следует считать …</a:t>
            </a:r>
          </a:p>
          <a:p>
            <a:pPr indent="342900" algn="just"/>
            <a:r>
              <a:rPr lang="ru-RU" sz="1800" b="0" dirty="0">
                <a:effectLst/>
                <a:latin typeface="Times New Roman" panose="02020603050405020304" pitchFamily="18" charset="0"/>
              </a:rPr>
              <a:t>а) переход к передовым цифровым, интеллектуальным производственным технологиям, роботизированным системам, новым материалам и способам конструирования, создание систем обработки больших объемов данных, машинного обучения и искусственного интеллекта;»</a:t>
            </a:r>
            <a:endParaRPr lang="ru-RU" sz="1800" b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6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15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2. Постановкам задачи машинного обучения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26E3B-8E1B-45CE-BD66-397761EF0AD7}"/>
              </a:ext>
            </a:extLst>
          </p:cNvPr>
          <p:cNvSpPr txBox="1"/>
          <p:nvPr/>
        </p:nvSpPr>
        <p:spPr>
          <a:xfrm>
            <a:off x="786581" y="3063986"/>
            <a:ext cx="7964129" cy="540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600" dirty="0"/>
              <a:t>Вопрос 2. Постановка задачи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90739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9647" y="6356351"/>
            <a:ext cx="74786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16</a:t>
            </a:fld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2. Постановка задачи машинного обучения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0B7D6E-CABE-4910-966E-CAD54BCE7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0" y="1447587"/>
            <a:ext cx="7383160" cy="494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E1E2D5-18C0-4601-80C9-9744F9EBC63B}"/>
              </a:ext>
            </a:extLst>
          </p:cNvPr>
          <p:cNvSpPr txBox="1"/>
          <p:nvPr/>
        </p:nvSpPr>
        <p:spPr>
          <a:xfrm>
            <a:off x="830175" y="1021336"/>
            <a:ext cx="7237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u="none" strike="noStrike" baseline="0" dirty="0">
                <a:solidFill>
                  <a:srgbClr val="000080"/>
                </a:solidFill>
                <a:latin typeface="SFSX1200"/>
              </a:rPr>
              <a:t>Формальная </a:t>
            </a:r>
            <a:r>
              <a:rPr lang="ru-RU" sz="2000" b="0" i="0" u="none" strike="noStrike" baseline="0" dirty="0">
                <a:solidFill>
                  <a:srgbClr val="000080"/>
                </a:solidFill>
                <a:latin typeface="SFSX1200"/>
              </a:rPr>
              <a:t>постановка</a:t>
            </a:r>
            <a:r>
              <a:rPr lang="ru-RU" sz="2400" b="0" i="0" u="none" strike="noStrike" baseline="0" dirty="0">
                <a:solidFill>
                  <a:srgbClr val="000080"/>
                </a:solidFill>
                <a:latin typeface="SFSX1200"/>
              </a:rPr>
              <a:t> задачи машинного обучения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3035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17</a:t>
            </a:fld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2. Постановка задачи машинного обучения – объекты и признаки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133E22-F5B3-47F3-BE6A-AF0C82CD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1" y="1372992"/>
            <a:ext cx="7273635" cy="49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2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18</a:t>
            </a:fld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2. Постановка задачи машинного обучения – типы задач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4979DA-CFEA-408D-BF14-11CC2D3D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9" y="1687399"/>
            <a:ext cx="8040540" cy="42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19</a:t>
            </a:fld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2. Постановка задачи машинного обучения – обучение с учителем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49BBB0-9410-4B9C-ABB3-BE32D8E75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46" y="1222953"/>
            <a:ext cx="7643003" cy="52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3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17BF1C3-50E8-4698-BD98-7DA953E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3E13A7-B7A9-4E38-BB55-8AB0681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81B3304-D93B-4A6E-84DA-2D26C81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431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Изучить основы машинного обучения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понятия и определения в сфере машинного обучения.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Научиться формулировать задачи машинного обучения</a:t>
            </a:r>
            <a:r>
              <a:rPr lang="en-US" dirty="0">
                <a:latin typeface="+mj-lt"/>
              </a:rPr>
              <a:t>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Изучить подходы к решению основных типов задач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259814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B24302-0922-4A94-84C8-9E1F22BFD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4" y="972621"/>
            <a:ext cx="7464490" cy="562669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20</a:t>
            </a:fld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2. Постановка задачи машинного обучения – обучение с учителем</a:t>
            </a:r>
          </a:p>
        </p:txBody>
      </p:sp>
    </p:spTree>
    <p:extLst>
      <p:ext uri="{BB962C8B-B14F-4D97-AF65-F5344CB8AC3E}">
        <p14:creationId xmlns:p14="http://schemas.microsoft.com/office/powerpoint/2010/main" val="61018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21</a:t>
            </a:fld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2. Постановка задачи машинного обучения – функционал качества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E1DE663-2379-4A50-81BC-970B06AE2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6" y="1362333"/>
            <a:ext cx="7870758" cy="4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0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22</a:t>
            </a:fld>
            <a:endParaRPr lang="ru-RU" sz="16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2. Постановка задачи машинного обучения – проблема переобучения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CE3D8C-8088-4664-94DD-531922EF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81" y="1798939"/>
            <a:ext cx="6695238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2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" y="2823121"/>
            <a:ext cx="7787641" cy="853934"/>
          </a:xfrm>
        </p:spPr>
        <p:txBody>
          <a:bodyPr>
            <a:normAutofit fontScale="92500" lnSpcReduction="10000"/>
          </a:bodyPr>
          <a:lstStyle/>
          <a:p>
            <a:pPr marL="1524000" indent="-1524000">
              <a:lnSpc>
                <a:spcPct val="100000"/>
              </a:lnSpc>
              <a:buNone/>
            </a:pPr>
            <a:r>
              <a:rPr lang="ru-RU" dirty="0"/>
              <a:t>Вопрос 3. Примеры задач, решаемых методами машинного обучения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pPr/>
              <a:t>23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66813" indent="-1166813"/>
            <a:r>
              <a:rPr lang="ru-RU" dirty="0"/>
              <a:t>Вопрос 3. Примеры задач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11773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183EEC-414E-4831-818D-C0CEC33A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6" y="1675393"/>
            <a:ext cx="7380007" cy="497020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24</a:t>
            </a:fld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3. Примеры задач машинного обучения – классификация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3198A-21EB-439B-8120-9C358DD8EB71}"/>
              </a:ext>
            </a:extLst>
          </p:cNvPr>
          <p:cNvSpPr txBox="1"/>
          <p:nvPr/>
        </p:nvSpPr>
        <p:spPr>
          <a:xfrm>
            <a:off x="933061" y="1101013"/>
            <a:ext cx="6909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Пример. Задача классификации цветков Ириса. Фишер, 1936.</a:t>
            </a:r>
          </a:p>
        </p:txBody>
      </p:sp>
    </p:spTree>
    <p:extLst>
      <p:ext uri="{BB962C8B-B14F-4D97-AF65-F5344CB8AC3E}">
        <p14:creationId xmlns:p14="http://schemas.microsoft.com/office/powerpoint/2010/main" val="1256742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A83AB6-DC4C-4931-88E9-649F0E20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1" y="1553233"/>
            <a:ext cx="7584009" cy="498568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25</a:t>
            </a:fld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3. Примеры задач машинного обучения – регрессия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3198A-21EB-439B-8120-9C358DD8EB71}"/>
              </a:ext>
            </a:extLst>
          </p:cNvPr>
          <p:cNvSpPr txBox="1"/>
          <p:nvPr/>
        </p:nvSpPr>
        <p:spPr>
          <a:xfrm>
            <a:off x="933061" y="1101013"/>
            <a:ext cx="3156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Пример. Задача регрессии.</a:t>
            </a:r>
          </a:p>
        </p:txBody>
      </p:sp>
    </p:spTree>
    <p:extLst>
      <p:ext uri="{BB962C8B-B14F-4D97-AF65-F5344CB8AC3E}">
        <p14:creationId xmlns:p14="http://schemas.microsoft.com/office/powerpoint/2010/main" val="2286031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26</a:t>
            </a:fld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3. Примеры задач машинного обучения – мед. диагностика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3198A-21EB-439B-8120-9C358DD8EB71}"/>
              </a:ext>
            </a:extLst>
          </p:cNvPr>
          <p:cNvSpPr txBox="1"/>
          <p:nvPr/>
        </p:nvSpPr>
        <p:spPr>
          <a:xfrm>
            <a:off x="933061" y="1101013"/>
            <a:ext cx="496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Пример. Задача медицинской диагностики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5782DD0-EF4B-4CF4-9D72-A925A209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0" y="1859733"/>
            <a:ext cx="6583700" cy="43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8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27</a:t>
            </a:fld>
            <a:endParaRPr lang="ru-RU" sz="16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3. Примеры задач машинного обучения – мед. диагностика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3198A-21EB-439B-8120-9C358DD8EB71}"/>
              </a:ext>
            </a:extLst>
          </p:cNvPr>
          <p:cNvSpPr txBox="1"/>
          <p:nvPr/>
        </p:nvSpPr>
        <p:spPr>
          <a:xfrm>
            <a:off x="933061" y="1101013"/>
            <a:ext cx="6043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Пример. Задача принятия решения о выдаче кредита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96C6D8-3EFF-48AF-8E3F-5B4AA975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3" y="1859733"/>
            <a:ext cx="6737518" cy="45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9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28</a:t>
            </a:fld>
            <a:endParaRPr lang="ru-RU" sz="16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5" y="136524"/>
            <a:ext cx="5773782" cy="605879"/>
          </a:xfrm>
        </p:spPr>
        <p:txBody>
          <a:bodyPr>
            <a:normAutofit fontScale="90000"/>
          </a:bodyPr>
          <a:lstStyle/>
          <a:p>
            <a:pPr marL="1169988" indent="-1169988"/>
            <a:r>
              <a:rPr lang="ru-RU" dirty="0"/>
              <a:t>Вопрос 3. Примеры задач машинного обучения – мед. диагностика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3198A-21EB-439B-8120-9C358DD8EB71}"/>
              </a:ext>
            </a:extLst>
          </p:cNvPr>
          <p:cNvSpPr txBox="1"/>
          <p:nvPr/>
        </p:nvSpPr>
        <p:spPr>
          <a:xfrm>
            <a:off x="769404" y="1164675"/>
            <a:ext cx="5170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Пример. Задача привлечения абонентов сети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B56F4BA-9FAD-42B1-A50B-ADBE7A10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2" y="1859733"/>
            <a:ext cx="7488497" cy="45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D0BCD6-88DF-42FF-89D4-79FE058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F145A5-9DCF-4F35-80D2-97F8DBF0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8" y="1600428"/>
            <a:ext cx="7009248" cy="41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FB9AB6-07F2-4107-A473-94914DE2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992363"/>
            <a:ext cx="8891451" cy="321971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Учебные вопросы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Понятие машинного обучения и области его применения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Постановка задачи машинного обучения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Примеры задач, решаемых методами машинного обучения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566AB5-0F6F-4518-8E92-DE6E71C3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FBD002-81AC-4222-B9FD-58E8699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4251678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D0BCD6-88DF-42FF-89D4-79FE058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7610F5-B2F3-4176-9B3B-F6DC39899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66" y="1405190"/>
            <a:ext cx="6266667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26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D0BCD6-88DF-42FF-89D4-79FE058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31</a:t>
            </a:fld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AF90EA-BC48-47F0-87D8-2558E80E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2" y="1139750"/>
            <a:ext cx="7688623" cy="50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7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D0BCD6-88DF-42FF-89D4-79FE058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7D6771-BE89-4765-BA2E-C3BEAA07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38" y="1395666"/>
            <a:ext cx="600952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68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D0BCD6-88DF-42FF-89D4-79FE058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33</a:t>
            </a:fld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366BAB-2D2F-4C1E-91CB-B37726EC2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2" y="1670223"/>
            <a:ext cx="7727279" cy="43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D0BCD6-88DF-42FF-89D4-79FE058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708C0B-3DDC-48CF-83A1-2B65E9873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0" y="1409952"/>
            <a:ext cx="7608406" cy="4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06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A07A9B-5AAC-4AFC-88BC-14DADA3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22842D-8FBF-4EFD-83D2-C543B8E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9AE2E-F385-47B6-B5E8-FD8F4D3947D0}"/>
              </a:ext>
            </a:extLst>
          </p:cNvPr>
          <p:cNvSpPr txBox="1"/>
          <p:nvPr/>
        </p:nvSpPr>
        <p:spPr>
          <a:xfrm>
            <a:off x="352146" y="1699637"/>
            <a:ext cx="84397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ru-RU" sz="2000" dirty="0"/>
              <a:t>Воронцов К.</a:t>
            </a:r>
            <a:r>
              <a:rPr lang="en-US" sz="2000" dirty="0"/>
              <a:t> </a:t>
            </a:r>
            <a:r>
              <a:rPr lang="ru-RU" sz="2000" dirty="0"/>
              <a:t>В. </a:t>
            </a:r>
            <a:r>
              <a:rPr lang="ru-RU" sz="1800" b="0" i="0" u="none" strike="noStrike" baseline="0" dirty="0">
                <a:latin typeface="SFSS1728"/>
              </a:rPr>
              <a:t>Математические методы обучения по прецедентам.</a:t>
            </a:r>
            <a:r>
              <a:rPr lang="en-US" sz="1800" b="0" i="0" u="none" strike="noStrike" baseline="0" dirty="0">
                <a:latin typeface="SFSS1728"/>
              </a:rPr>
              <a:t>[</a:t>
            </a:r>
            <a:r>
              <a:rPr lang="ru-RU" sz="1800" b="0" i="0" u="none" strike="noStrike" baseline="0" dirty="0">
                <a:latin typeface="SFSS1728"/>
              </a:rPr>
              <a:t>Электронный ресурс</a:t>
            </a:r>
            <a:r>
              <a:rPr lang="en-US" sz="1800" b="0" i="0" u="none" strike="noStrike" baseline="0" dirty="0">
                <a:latin typeface="SFSS1728"/>
              </a:rPr>
              <a:t>] </a:t>
            </a:r>
            <a:r>
              <a:rPr lang="en-US" dirty="0">
                <a:latin typeface="SFSS1728"/>
              </a:rPr>
              <a:t>URL:</a:t>
            </a:r>
            <a:r>
              <a:rPr lang="ru-RU" sz="1800" b="0" i="0" u="none" strike="noStrike" baseline="0" dirty="0">
                <a:latin typeface="SFSS1728"/>
              </a:rPr>
              <a:t> </a:t>
            </a:r>
            <a:r>
              <a:rPr lang="en-GB" sz="1800" b="0" i="0" u="none" strike="noStrike" baseline="0" dirty="0">
                <a:latin typeface="SFTT1000"/>
              </a:rPr>
              <a:t>www.MachineLearning.ru</a:t>
            </a:r>
            <a:r>
              <a:rPr lang="en-GB" sz="1800" b="0" i="0" u="none" strike="noStrike" baseline="0" dirty="0">
                <a:latin typeface="SFRM1000"/>
              </a:rPr>
              <a:t>.</a:t>
            </a:r>
            <a:endParaRPr lang="ru-RU" sz="2000" dirty="0"/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ru-RU" sz="2000" dirty="0"/>
              <a:t>Соловьев В. И. </a:t>
            </a:r>
            <a:r>
              <a:rPr lang="ru-RU" sz="2000" dirty="0">
                <a:effectLst/>
              </a:rPr>
              <a:t>Анализ данных в экономике: теория вероятностей, прикладная статистика, обработка и визуализация данных в </a:t>
            </a:r>
            <a:r>
              <a:rPr lang="ru-RU" sz="2000" dirty="0" err="1">
                <a:effectLst/>
              </a:rPr>
              <a:t>Microsoft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Excel</a:t>
            </a:r>
            <a:r>
              <a:rPr lang="ru-RU" sz="2000" dirty="0">
                <a:effectLst/>
              </a:rPr>
              <a:t>. </a:t>
            </a:r>
            <a:r>
              <a:rPr lang="ru-RU" sz="2000" dirty="0"/>
              <a:t>Финансовый университет</a:t>
            </a:r>
            <a:r>
              <a:rPr lang="en-US" sz="2000" dirty="0"/>
              <a:t>,</a:t>
            </a:r>
            <a:r>
              <a:rPr lang="ru-RU" sz="2000" dirty="0"/>
              <a:t> 2019.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/>
              <a:t>Гисин</a:t>
            </a:r>
            <a:r>
              <a:rPr lang="ru-RU" sz="2000" dirty="0"/>
              <a:t> В. Б., Диденко А. С. , </a:t>
            </a:r>
            <a:r>
              <a:rPr lang="ru-RU" sz="2000" dirty="0" err="1"/>
              <a:t>Путко</a:t>
            </a:r>
            <a:r>
              <a:rPr lang="ru-RU" sz="2000" dirty="0"/>
              <a:t> Б. А. Математические основы финансовой экономики. Учебное пособие. Прометей. 2018.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/>
              <a:t>Александрова</a:t>
            </a:r>
            <a:r>
              <a:rPr lang="en-US" sz="2000" dirty="0"/>
              <a:t> </a:t>
            </a:r>
            <a:r>
              <a:rPr lang="ru-RU" sz="2000" dirty="0"/>
              <a:t>И. А., </a:t>
            </a:r>
            <a:r>
              <a:rPr lang="ru-RU" sz="2000" dirty="0" err="1"/>
              <a:t>Балджы</a:t>
            </a:r>
            <a:r>
              <a:rPr lang="ru-RU" sz="2000" dirty="0"/>
              <a:t> А. С., Хрипунова М. Б. Математика на </a:t>
            </a:r>
            <a:r>
              <a:rPr lang="ru-RU" sz="2000" dirty="0" err="1"/>
              <a:t>Python</a:t>
            </a:r>
            <a:r>
              <a:rPr lang="ru-RU" sz="2000" dirty="0"/>
              <a:t>. Прометей. 2018.</a:t>
            </a:r>
            <a:endParaRPr lang="en-US" sz="20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Д. А., </a:t>
            </a: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О. А., Берзин Д. В., Иванюк В. А.,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Левченко К. Г., </a:t>
            </a:r>
            <a:r>
              <a:rPr lang="ru-RU" sz="2000" dirty="0" err="1">
                <a:effectLst/>
              </a:rPr>
              <a:t>Сунчалин</a:t>
            </a:r>
            <a:r>
              <a:rPr lang="ru-RU" sz="2000" dirty="0">
                <a:effectLst/>
              </a:rPr>
              <a:t> А. М., </a:t>
            </a:r>
            <a:r>
              <a:rPr lang="ru-RU" sz="2000" dirty="0" err="1">
                <a:effectLst/>
              </a:rPr>
              <a:t>Утакаева</a:t>
            </a:r>
            <a:r>
              <a:rPr lang="ru-RU" sz="2000" dirty="0">
                <a:effectLst/>
              </a:rPr>
              <a:t> И. Х.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Практическое применение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методов кластеризации,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классификации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аппроксимации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на основе нейронных сетей</a:t>
            </a:r>
            <a:r>
              <a:rPr lang="en-US" sz="2000" dirty="0"/>
              <a:t>. </a:t>
            </a:r>
            <a:r>
              <a:rPr lang="ru-RU" sz="2000" dirty="0"/>
              <a:t>Финансовый университет, 2020.</a:t>
            </a:r>
            <a:endParaRPr lang="ru-RU" sz="20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CE9CD-3BB2-42D4-90BF-492D1E555EF0}"/>
              </a:ext>
            </a:extLst>
          </p:cNvPr>
          <p:cNvSpPr txBox="1"/>
          <p:nvPr/>
        </p:nvSpPr>
        <p:spPr>
          <a:xfrm>
            <a:off x="3792843" y="1111012"/>
            <a:ext cx="1558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464615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8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" y="2823121"/>
            <a:ext cx="7787641" cy="853934"/>
          </a:xfrm>
        </p:spPr>
        <p:txBody>
          <a:bodyPr>
            <a:normAutofit fontScale="92500" lnSpcReduction="10000"/>
          </a:bodyPr>
          <a:lstStyle/>
          <a:p>
            <a:pPr marL="1524000" indent="-1524000">
              <a:lnSpc>
                <a:spcPct val="100000"/>
              </a:lnSpc>
              <a:buNone/>
            </a:pPr>
            <a:r>
              <a:rPr lang="ru-RU" dirty="0"/>
              <a:t>Вопрос 1. Понятие машинного обучения и области его применения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pPr/>
              <a:t>4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88482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5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31102F6-BC4A-45A3-8992-4CA7CFF8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74" y="1628604"/>
            <a:ext cx="6007450" cy="4714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2318B6-D02C-4633-9658-9DB293EAFE12}"/>
              </a:ext>
            </a:extLst>
          </p:cNvPr>
          <p:cNvSpPr txBox="1"/>
          <p:nvPr/>
        </p:nvSpPr>
        <p:spPr>
          <a:xfrm>
            <a:off x="354916" y="1046011"/>
            <a:ext cx="8434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История искусственного интеллекта и области его применения</a:t>
            </a:r>
          </a:p>
        </p:txBody>
      </p:sp>
    </p:spTree>
    <p:extLst>
      <p:ext uri="{BB962C8B-B14F-4D97-AF65-F5344CB8AC3E}">
        <p14:creationId xmlns:p14="http://schemas.microsoft.com/office/powerpoint/2010/main" val="204836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6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318B6-D02C-4633-9658-9DB293EAFE12}"/>
              </a:ext>
            </a:extLst>
          </p:cNvPr>
          <p:cNvSpPr txBox="1"/>
          <p:nvPr/>
        </p:nvSpPr>
        <p:spPr>
          <a:xfrm>
            <a:off x="401569" y="1282777"/>
            <a:ext cx="4846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Определения машинного обучения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8699F9-F559-453C-8E76-D78E4FF1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66" y="1744442"/>
            <a:ext cx="6871847" cy="46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7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24933A-1AD5-41B6-A2E3-C26A1CEA9A4C}"/>
              </a:ext>
            </a:extLst>
          </p:cNvPr>
          <p:cNvSpPr/>
          <p:nvPr/>
        </p:nvSpPr>
        <p:spPr>
          <a:xfrm>
            <a:off x="1997243" y="2687206"/>
            <a:ext cx="3528486" cy="10006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/>
              <a:t>Узкий искусственный интеллект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3778C0-1E4D-45B2-8B14-00F47299E781}"/>
              </a:ext>
            </a:extLst>
          </p:cNvPr>
          <p:cNvSpPr/>
          <p:nvPr/>
        </p:nvSpPr>
        <p:spPr>
          <a:xfrm>
            <a:off x="1997241" y="3973717"/>
            <a:ext cx="3528487" cy="10006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/>
              <a:t>Общий искусственный интеллект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92345C-F2BC-4EC5-BDED-E79273C6F1C3}"/>
              </a:ext>
            </a:extLst>
          </p:cNvPr>
          <p:cNvSpPr/>
          <p:nvPr/>
        </p:nvSpPr>
        <p:spPr>
          <a:xfrm>
            <a:off x="1997242" y="5260228"/>
            <a:ext cx="3528486" cy="10006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/>
              <a:t>Искусственный </a:t>
            </a:r>
            <a:r>
              <a:rPr lang="ru-RU" sz="2400" dirty="0" err="1"/>
              <a:t>суперинтеллект</a:t>
            </a:r>
            <a:endParaRPr lang="ru-RU" sz="2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7D29F72-22DD-42AC-90A6-B2ED7344C838}"/>
              </a:ext>
            </a:extLst>
          </p:cNvPr>
          <p:cNvSpPr/>
          <p:nvPr/>
        </p:nvSpPr>
        <p:spPr>
          <a:xfrm>
            <a:off x="762330" y="1330338"/>
            <a:ext cx="5475804" cy="7787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/>
              <a:t>Виды искусственного интеллекта</a:t>
            </a:r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A37B24DB-A958-4B52-9030-20DCE18FE711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1094535" y="2284811"/>
            <a:ext cx="1078382" cy="7270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759B6A1B-2BA9-481A-BF1B-E6BE0777D01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51277" y="2928066"/>
            <a:ext cx="2364894" cy="7270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DF503CAD-61AF-421E-96F3-AAB13F980983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-191980" y="3571319"/>
            <a:ext cx="3651408" cy="7270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ABDF06-E22C-4331-BCB3-05DB3114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543322"/>
            <a:ext cx="34099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3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8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318B6-D02C-4633-9658-9DB293EAFE12}"/>
              </a:ext>
            </a:extLst>
          </p:cNvPr>
          <p:cNvSpPr txBox="1"/>
          <p:nvPr/>
        </p:nvSpPr>
        <p:spPr>
          <a:xfrm>
            <a:off x="364343" y="1183458"/>
            <a:ext cx="746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Узкий искусственный интеллект – примеры реализации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A1DF-60E6-427F-8EF7-7D445C276B75}"/>
              </a:ext>
            </a:extLst>
          </p:cNvPr>
          <p:cNvSpPr txBox="1"/>
          <p:nvPr/>
        </p:nvSpPr>
        <p:spPr>
          <a:xfrm>
            <a:off x="263594" y="1824232"/>
            <a:ext cx="862588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Поисковые запросы в Интернете: </a:t>
            </a:r>
            <a:r>
              <a:rPr lang="ru-RU" sz="2200" dirty="0" err="1"/>
              <a:t>Rankbrain</a:t>
            </a:r>
            <a:r>
              <a:rPr lang="en-US" sz="2200" dirty="0"/>
              <a:t>, </a:t>
            </a:r>
            <a:r>
              <a:rPr lang="ru-RU" sz="2200" dirty="0" err="1"/>
              <a:t>Search</a:t>
            </a:r>
            <a:r>
              <a:rPr lang="en-US" sz="2200" dirty="0"/>
              <a:t> (Google)</a:t>
            </a: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Виртуальные помощники: </a:t>
            </a:r>
            <a:r>
              <a:rPr lang="ru-RU" sz="2200" dirty="0" err="1"/>
              <a:t>Siri</a:t>
            </a:r>
            <a:r>
              <a:rPr lang="ru-RU" sz="2200" dirty="0"/>
              <a:t> </a:t>
            </a:r>
            <a:r>
              <a:rPr lang="en-US" sz="2200" dirty="0"/>
              <a:t>(</a:t>
            </a:r>
            <a:r>
              <a:rPr lang="ru-RU" sz="2200" dirty="0" err="1"/>
              <a:t>Apple</a:t>
            </a:r>
            <a:r>
              <a:rPr lang="en-US" sz="2200" dirty="0"/>
              <a:t>)</a:t>
            </a:r>
            <a:r>
              <a:rPr lang="ru-RU" sz="2200" dirty="0"/>
              <a:t>, </a:t>
            </a:r>
            <a:r>
              <a:rPr lang="ru-RU" sz="2200" dirty="0" err="1"/>
              <a:t>Alexa</a:t>
            </a:r>
            <a:r>
              <a:rPr lang="ru-RU" sz="2200" dirty="0"/>
              <a:t> </a:t>
            </a:r>
            <a:r>
              <a:rPr lang="en-US" sz="2200" dirty="0"/>
              <a:t>(</a:t>
            </a:r>
            <a:r>
              <a:rPr lang="ru-RU" sz="2200" dirty="0" err="1"/>
              <a:t>Amazon</a:t>
            </a:r>
            <a:r>
              <a:rPr lang="en-US" sz="2200" dirty="0"/>
              <a:t>)</a:t>
            </a:r>
            <a:r>
              <a:rPr lang="ru-RU" sz="2200" dirty="0"/>
              <a:t>, </a:t>
            </a:r>
            <a:r>
              <a:rPr lang="ru-RU" sz="2200" dirty="0" err="1"/>
              <a:t>Cortana</a:t>
            </a:r>
            <a:r>
              <a:rPr lang="ru-RU" sz="2200" dirty="0"/>
              <a:t> </a:t>
            </a:r>
            <a:r>
              <a:rPr lang="en-US" sz="2200" dirty="0"/>
              <a:t>(</a:t>
            </a:r>
            <a:r>
              <a:rPr lang="ru-RU" sz="2200" dirty="0" err="1"/>
              <a:t>Microsoft</a:t>
            </a:r>
            <a:r>
              <a:rPr lang="en-US" sz="2200"/>
              <a:t>)</a:t>
            </a: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err="1"/>
              <a:t>Watson</a:t>
            </a:r>
            <a:r>
              <a:rPr lang="ru-RU" sz="2200" dirty="0"/>
              <a:t> (IBM)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Программы распознавания изображений – лиц, предметов и т. 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Постановка диагноза и прогнозирования заболеваний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Производство и беспилотные роботы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Фильтры спама в электронной почте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Инструменты мониторинга социальных медиа для опасных материалов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Рекомендации в отношении развлекательных мероприятий или маркетингового контента, основанные на поведении, связанном с наблюдением / прослушиванием / покупками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Беспилотные автомобили</a:t>
            </a:r>
          </a:p>
        </p:txBody>
      </p:sp>
    </p:spTree>
    <p:extLst>
      <p:ext uri="{BB962C8B-B14F-4D97-AF65-F5344CB8AC3E}">
        <p14:creationId xmlns:p14="http://schemas.microsoft.com/office/powerpoint/2010/main" val="21385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5724" y="6356351"/>
            <a:ext cx="939625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9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Понятие машинного обучения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75C0-1796-4771-9CB0-149F4862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1" y="1862954"/>
            <a:ext cx="6615778" cy="3311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3930A0-6F02-44AB-BE96-86E9D496AF05}"/>
              </a:ext>
            </a:extLst>
          </p:cNvPr>
          <p:cNvSpPr txBox="1"/>
          <p:nvPr/>
        </p:nvSpPr>
        <p:spPr>
          <a:xfrm>
            <a:off x="1317332" y="5337960"/>
            <a:ext cx="6740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Источник: https://apro-software.com/machine-learning-and-deep-learning/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38534851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1096</Words>
  <Application>Microsoft Office PowerPoint</Application>
  <PresentationFormat>Экран (4:3)</PresentationFormat>
  <Paragraphs>134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9" baseType="lpstr">
      <vt:lpstr>Arial</vt:lpstr>
      <vt:lpstr>Calibri</vt:lpstr>
      <vt:lpstr>Calibri Light</vt:lpstr>
      <vt:lpstr>Segoe Print</vt:lpstr>
      <vt:lpstr>Segoe UI Light</vt:lpstr>
      <vt:lpstr>Segoe UI Semibold</vt:lpstr>
      <vt:lpstr>SFRM1000</vt:lpstr>
      <vt:lpstr>SFSS1728</vt:lpstr>
      <vt:lpstr>SFSX1200</vt:lpstr>
      <vt:lpstr>SFTT1000</vt:lpstr>
      <vt:lpstr>Times New Roman</vt:lpstr>
      <vt:lpstr>Verdana</vt:lpstr>
      <vt:lpstr>Тема Office</vt:lpstr>
      <vt:lpstr>Тема 3. Введение в машинное обучение</vt:lpstr>
      <vt:lpstr>Цель и задачи</vt:lpstr>
      <vt:lpstr>Учебные вопросы</vt:lpstr>
      <vt:lpstr>Вопрос 1. Понятие машинного обучения</vt:lpstr>
      <vt:lpstr>Вопрос 1. Понятие машинного обучения</vt:lpstr>
      <vt:lpstr>Вопрос 1. Понятие машинного обучения</vt:lpstr>
      <vt:lpstr>Вопрос 1. Понятие машинного обучения</vt:lpstr>
      <vt:lpstr>Вопрос 1. Понятие машинного обучения</vt:lpstr>
      <vt:lpstr>Вопрос 1. Понятие машинного обучения</vt:lpstr>
      <vt:lpstr>Вопрос 1. Понятие машинного обучения</vt:lpstr>
      <vt:lpstr>Вопрос 1. Понятие машинного обучения</vt:lpstr>
      <vt:lpstr>Вопрос 1. Понятие машинного обучения</vt:lpstr>
      <vt:lpstr>Вопрос 1. Понятие машинного обучения</vt:lpstr>
      <vt:lpstr>Вопрос 1. Понятие машинного обучения</vt:lpstr>
      <vt:lpstr>Вопрос 2. Постановкам задачи машинного обучения</vt:lpstr>
      <vt:lpstr>Вопрос 2. Постановка задачи машинного обучения</vt:lpstr>
      <vt:lpstr>Вопрос 2. Постановка задачи машинного обучения – объекты и признаки</vt:lpstr>
      <vt:lpstr>Вопрос 2. Постановка задачи машинного обучения – типы задач</vt:lpstr>
      <vt:lpstr>Вопрос 2. Постановка задачи машинного обучения – обучение с учителем</vt:lpstr>
      <vt:lpstr>Вопрос 2. Постановка задачи машинного обучения – обучение с учителем</vt:lpstr>
      <vt:lpstr>Вопрос 2. Постановка задачи машинного обучения – функционал качества</vt:lpstr>
      <vt:lpstr>Вопрос 2. Постановка задачи машинного обучения – проблема переобучения</vt:lpstr>
      <vt:lpstr>Вопрос 3. Примеры задач машинного обучения</vt:lpstr>
      <vt:lpstr>Вопрос 3. Примеры задач машинного обучения – классификация</vt:lpstr>
      <vt:lpstr>Вопрос 3. Примеры задач машинного обучения – регрессия</vt:lpstr>
      <vt:lpstr>Вопрос 3. Примеры задач машинного обучения – мед. диагностика</vt:lpstr>
      <vt:lpstr>Вопрос 3. Примеры задач машинного обучения – мед. диагностика</vt:lpstr>
      <vt:lpstr>Вопрос 3. Примеры задач машинного обучения – мед. диагностика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Знакомство с современным стеком информационных технологий анализа данных</dc:title>
  <dc:creator>Михаил Смирнов</dc:creator>
  <cp:lastModifiedBy>Михаил Смирнов</cp:lastModifiedBy>
  <cp:revision>90</cp:revision>
  <dcterms:created xsi:type="dcterms:W3CDTF">2021-02-05T20:08:55Z</dcterms:created>
  <dcterms:modified xsi:type="dcterms:W3CDTF">2021-03-06T08:55:48Z</dcterms:modified>
</cp:coreProperties>
</file>