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89" r:id="rId6"/>
    <p:sldId id="290" r:id="rId7"/>
    <p:sldId id="291" r:id="rId8"/>
    <p:sldId id="292" r:id="rId9"/>
    <p:sldId id="293" r:id="rId10"/>
    <p:sldId id="294" r:id="rId11"/>
    <p:sldId id="262" r:id="rId12"/>
    <p:sldId id="295" r:id="rId13"/>
    <p:sldId id="297" r:id="rId14"/>
    <p:sldId id="272" r:id="rId15"/>
    <p:sldId id="296" r:id="rId16"/>
    <p:sldId id="298" r:id="rId17"/>
    <p:sldId id="288" r:id="rId18"/>
    <p:sldId id="26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Смирнов" initials="МС" lastIdx="1" clrIdx="0">
    <p:extLst>
      <p:ext uri="{19B8F6BF-5375-455C-9EA6-DF929625EA0E}">
        <p15:presenceInfo xmlns:p15="http://schemas.microsoft.com/office/powerpoint/2012/main" userId="61b183376f95c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3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mvsmirnov@fa.ru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0BF4-347F-40C7-B46A-D74321C2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2690191"/>
            <a:ext cx="8203474" cy="677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66813" indent="-1166813" algn="l"/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Тема 2. Базовые технологии для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FCA413-D000-4260-8455-E5327305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861704"/>
            <a:ext cx="8203474" cy="677209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Доцент Департамента анализа данных и машинного обучения </a:t>
            </a:r>
            <a:endParaRPr lang="en-US" sz="2000" dirty="0"/>
          </a:p>
          <a:p>
            <a:r>
              <a:rPr lang="ru-RU" sz="20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ACDA4-12BD-4B02-9317-9CE34901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4C18CB-D59C-4164-8305-FE055E7C2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826" y="2193925"/>
            <a:ext cx="8793804" cy="49626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2000" dirty="0"/>
              <a:t>Дисциплина «Инструментальная поддержка анализа финансово-экономических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AC5D5F8-2A75-4AD5-B147-81433F4A8573}"/>
              </a:ext>
            </a:extLst>
          </p:cNvPr>
          <p:cNvSpPr txBox="1">
            <a:spLocks/>
          </p:cNvSpPr>
          <p:nvPr/>
        </p:nvSpPr>
        <p:spPr>
          <a:xfrm>
            <a:off x="3067117" y="4963121"/>
            <a:ext cx="3029222" cy="442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200" dirty="0">
                <a:latin typeface="+mj-lt"/>
              </a:rPr>
              <a:t>Лекция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1C6E5-554F-43FB-97CA-479EA99E798C}"/>
              </a:ext>
            </a:extLst>
          </p:cNvPr>
          <p:cNvSpPr txBox="1"/>
          <p:nvPr/>
        </p:nvSpPr>
        <p:spPr>
          <a:xfrm>
            <a:off x="531223" y="3739923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ru-RU" dirty="0"/>
              <a:t>февраля 2021 года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8C657-4A2D-4146-B7C7-A32837CC875A}"/>
              </a:ext>
            </a:extLst>
          </p:cNvPr>
          <p:cNvSpPr txBox="1"/>
          <p:nvPr/>
        </p:nvSpPr>
        <p:spPr>
          <a:xfrm>
            <a:off x="531223" y="41925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Поток:</a:t>
            </a:r>
            <a:r>
              <a:rPr lang="ru-RU" dirty="0"/>
              <a:t>ПМ18-1, ПМ18-2, ПМ18-3, ПМ18-4</a:t>
            </a:r>
          </a:p>
        </p:txBody>
      </p:sp>
    </p:spTree>
    <p:extLst>
      <p:ext uri="{BB962C8B-B14F-4D97-AF65-F5344CB8AC3E}">
        <p14:creationId xmlns:p14="http://schemas.microsoft.com/office/powerpoint/2010/main" val="28644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F1A0CE-F1AE-420D-AE21-19CB7889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4082BFC5-ABFF-436E-9BE5-CA5768C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Структуры данных в Пайтон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ED5BE1-2748-492C-88B0-55C933409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51" y="1711345"/>
            <a:ext cx="6675698" cy="41989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289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9049" y="6189925"/>
            <a:ext cx="1053005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11</a:t>
            </a:fld>
            <a:endParaRPr lang="ru-RU" sz="1600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B9502817-4414-4F85-9704-EE512C2B194A}"/>
              </a:ext>
            </a:extLst>
          </p:cNvPr>
          <p:cNvSpPr txBox="1">
            <a:spLocks/>
          </p:cNvSpPr>
          <p:nvPr/>
        </p:nvSpPr>
        <p:spPr>
          <a:xfrm>
            <a:off x="3051276" y="127133"/>
            <a:ext cx="5640778" cy="725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2. </a:t>
            </a:r>
            <a:r>
              <a:rPr lang="ru-RU" sz="2400" dirty="0"/>
              <a:t>Знакомство с библиотеками </a:t>
            </a:r>
            <a:r>
              <a:rPr lang="en-US" sz="2400" dirty="0"/>
              <a:t>NumPy</a:t>
            </a:r>
            <a:r>
              <a:rPr lang="ru-RU" sz="2400" dirty="0"/>
              <a:t> и </a:t>
            </a:r>
            <a:r>
              <a:rPr lang="en-US" sz="2400" dirty="0"/>
              <a:t>Pandas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F8CB8-9E00-4F70-B2DC-7B8AAED6E5B2}"/>
              </a:ext>
            </a:extLst>
          </p:cNvPr>
          <p:cNvSpPr txBox="1"/>
          <p:nvPr/>
        </p:nvSpPr>
        <p:spPr>
          <a:xfrm>
            <a:off x="632595" y="2828836"/>
            <a:ext cx="80594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0" indent="-1524000"/>
            <a:r>
              <a:rPr lang="ru-RU" sz="2800" dirty="0"/>
              <a:t>Вопрос 2. Знакомство с библиотеками </a:t>
            </a:r>
            <a:br>
              <a:rPr lang="en-US" sz="2800" dirty="0"/>
            </a:br>
            <a:r>
              <a:rPr lang="en-US" sz="2800" dirty="0"/>
              <a:t>NumPy</a:t>
            </a:r>
            <a:r>
              <a:rPr lang="ru-RU" sz="2800" dirty="0"/>
              <a:t> и </a:t>
            </a:r>
            <a:r>
              <a:rPr lang="en-US" sz="2800" dirty="0"/>
              <a:t>Pandas</a:t>
            </a:r>
            <a:endParaRPr lang="ru-RU" sz="2800" dirty="0"/>
          </a:p>
          <a:p>
            <a:pPr marL="1524000" indent="-152400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0396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2344" y="6356351"/>
            <a:ext cx="1053005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12</a:t>
            </a:fld>
            <a:endParaRPr lang="ru-RU" sz="1600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B9502817-4414-4F85-9704-EE512C2B194A}"/>
              </a:ext>
            </a:extLst>
          </p:cNvPr>
          <p:cNvSpPr txBox="1">
            <a:spLocks/>
          </p:cNvSpPr>
          <p:nvPr/>
        </p:nvSpPr>
        <p:spPr>
          <a:xfrm>
            <a:off x="3051276" y="127133"/>
            <a:ext cx="5640778" cy="725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2. </a:t>
            </a:r>
            <a:r>
              <a:rPr lang="ru-RU" sz="2400" dirty="0"/>
              <a:t>Знакомство с библиотеками </a:t>
            </a:r>
            <a:r>
              <a:rPr lang="en-US" sz="2400" dirty="0"/>
              <a:t>NumPy</a:t>
            </a:r>
            <a:r>
              <a:rPr lang="ru-RU" sz="2400" dirty="0"/>
              <a:t> и </a:t>
            </a:r>
            <a:r>
              <a:rPr lang="en-US" sz="2400" dirty="0"/>
              <a:t>Pandas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EAA50-ED38-4ABF-A547-2169A09DEA44}"/>
              </a:ext>
            </a:extLst>
          </p:cNvPr>
          <p:cNvSpPr txBox="1"/>
          <p:nvPr/>
        </p:nvSpPr>
        <p:spPr>
          <a:xfrm>
            <a:off x="221064" y="1818752"/>
            <a:ext cx="862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объекты </a:t>
            </a:r>
            <a:r>
              <a:rPr lang="ru-RU" dirty="0" err="1"/>
              <a:t>Pandas</a:t>
            </a:r>
            <a:r>
              <a:rPr lang="ru-RU" dirty="0"/>
              <a:t> - </a:t>
            </a:r>
            <a:r>
              <a:rPr lang="ru-RU" dirty="0" err="1"/>
              <a:t>Series</a:t>
            </a:r>
            <a:r>
              <a:rPr lang="ru-RU" dirty="0"/>
              <a:t> и </a:t>
            </a:r>
            <a:r>
              <a:rPr lang="ru-RU" dirty="0" err="1"/>
              <a:t>DataFrame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Series</a:t>
            </a:r>
            <a:r>
              <a:rPr lang="ru-RU" dirty="0"/>
              <a:t> - это структура данных, которую можно рассматривать, как одну колонку таблицы, это одномерный массив. Ранее мы изучили похожий одномерный массив - список, доступ к элементам которого осуществлялся по индексу, представляющему собой порядковый номер. В </a:t>
            </a:r>
            <a:r>
              <a:rPr lang="ru-RU" dirty="0" err="1"/>
              <a:t>Series</a:t>
            </a:r>
            <a:r>
              <a:rPr lang="ru-RU" dirty="0"/>
              <a:t> индексами могут быть не только порядковые номера, но и другие данные: даты, имена, идентификаторы различных объектов и т.д.</a:t>
            </a:r>
          </a:p>
          <a:p>
            <a:endParaRPr lang="ru-RU" dirty="0"/>
          </a:p>
          <a:p>
            <a:r>
              <a:rPr lang="ru-RU" dirty="0"/>
              <a:t>Создать </a:t>
            </a:r>
            <a:r>
              <a:rPr lang="ru-RU" dirty="0" err="1"/>
              <a:t>Series</a:t>
            </a:r>
            <a:r>
              <a:rPr lang="ru-RU" dirty="0"/>
              <a:t> можно с помощью команды </a:t>
            </a:r>
            <a:r>
              <a:rPr lang="ru-RU" dirty="0" err="1"/>
              <a:t>pd.Series</a:t>
            </a:r>
            <a:r>
              <a:rPr lang="ru-RU" dirty="0"/>
              <a:t>() (или </a:t>
            </a:r>
            <a:r>
              <a:rPr lang="ru-RU" dirty="0" err="1"/>
              <a:t>pandas.Series</a:t>
            </a:r>
            <a:r>
              <a:rPr lang="ru-RU" dirty="0"/>
              <a:t>(), если библиотека </a:t>
            </a:r>
            <a:r>
              <a:rPr lang="ru-RU" dirty="0" err="1"/>
              <a:t>pandas</a:t>
            </a:r>
            <a:r>
              <a:rPr lang="ru-RU" dirty="0"/>
              <a:t> импортирована без псевдонима).</a:t>
            </a:r>
          </a:p>
        </p:txBody>
      </p:sp>
    </p:spTree>
    <p:extLst>
      <p:ext uri="{BB962C8B-B14F-4D97-AF65-F5344CB8AC3E}">
        <p14:creationId xmlns:p14="http://schemas.microsoft.com/office/powerpoint/2010/main" val="80102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2344" y="6356351"/>
            <a:ext cx="1053005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13</a:t>
            </a:fld>
            <a:endParaRPr lang="ru-RU" sz="1600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B9502817-4414-4F85-9704-EE512C2B194A}"/>
              </a:ext>
            </a:extLst>
          </p:cNvPr>
          <p:cNvSpPr txBox="1">
            <a:spLocks/>
          </p:cNvSpPr>
          <p:nvPr/>
        </p:nvSpPr>
        <p:spPr>
          <a:xfrm>
            <a:off x="3051276" y="127133"/>
            <a:ext cx="5640778" cy="725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2. </a:t>
            </a:r>
            <a:r>
              <a:rPr lang="ru-RU" sz="2400" dirty="0"/>
              <a:t>Знакомство с библиотеками </a:t>
            </a:r>
            <a:r>
              <a:rPr lang="en-US" sz="2400" dirty="0"/>
              <a:t>NumPy</a:t>
            </a:r>
            <a:r>
              <a:rPr lang="ru-RU" sz="2400" dirty="0"/>
              <a:t> и </a:t>
            </a:r>
            <a:r>
              <a:rPr lang="en-US" sz="2400" dirty="0"/>
              <a:t>Pandas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5643-D2B9-4E0F-BC0F-A86D4DE67236}"/>
              </a:ext>
            </a:extLst>
          </p:cNvPr>
          <p:cNvSpPr txBox="1"/>
          <p:nvPr/>
        </p:nvSpPr>
        <p:spPr>
          <a:xfrm>
            <a:off x="257468" y="1236624"/>
            <a:ext cx="82578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Создание массивов </a:t>
            </a:r>
            <a:r>
              <a:rPr lang="ru-RU" dirty="0" err="1"/>
              <a:t>NumPy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Создать массив </a:t>
            </a:r>
            <a:r>
              <a:rPr lang="en-US" dirty="0"/>
              <a:t>N</a:t>
            </a:r>
            <a:r>
              <a:rPr lang="ru-RU" dirty="0" err="1"/>
              <a:t>um</a:t>
            </a:r>
            <a:r>
              <a:rPr lang="en-US" dirty="0"/>
              <a:t>P</a:t>
            </a:r>
            <a:r>
              <a:rPr lang="ru-RU" dirty="0"/>
              <a:t>y можно тремя способами:</a:t>
            </a:r>
          </a:p>
          <a:p>
            <a:endParaRPr lang="ru-RU" dirty="0"/>
          </a:p>
          <a:p>
            <a:r>
              <a:rPr lang="ru-RU" dirty="0"/>
              <a:t>    из списков или кортежей </a:t>
            </a:r>
            <a:r>
              <a:rPr lang="ru-RU" dirty="0" err="1"/>
              <a:t>Python</a:t>
            </a:r>
            <a:endParaRPr lang="en-US" dirty="0"/>
          </a:p>
          <a:p>
            <a:endParaRPr lang="ru-RU" dirty="0"/>
          </a:p>
          <a:p>
            <a:pPr marL="179388" indent="-179388"/>
            <a:r>
              <a:rPr lang="ru-RU" dirty="0"/>
              <a:t>    с помощью функций, которые предназначены для генерации массивов </a:t>
            </a:r>
            <a:r>
              <a:rPr lang="en-US" dirty="0"/>
              <a:t>N</a:t>
            </a:r>
            <a:r>
              <a:rPr lang="ru-RU" dirty="0" err="1"/>
              <a:t>um</a:t>
            </a:r>
            <a:r>
              <a:rPr lang="en-US" dirty="0"/>
              <a:t>P</a:t>
            </a:r>
            <a:r>
              <a:rPr lang="ru-RU" dirty="0"/>
              <a:t>y</a:t>
            </a:r>
            <a:r>
              <a:rPr lang="en-US" dirty="0"/>
              <a:t> </a:t>
            </a:r>
            <a:r>
              <a:rPr lang="ru-RU" dirty="0"/>
              <a:t>(например: </a:t>
            </a:r>
            <a:r>
              <a:rPr lang="ru-RU" dirty="0" err="1"/>
              <a:t>arange</a:t>
            </a:r>
            <a:r>
              <a:rPr lang="ru-RU" dirty="0"/>
              <a:t>, </a:t>
            </a:r>
            <a:r>
              <a:rPr lang="ru-RU" dirty="0" err="1"/>
              <a:t>linspace</a:t>
            </a:r>
            <a:r>
              <a:rPr lang="ru-RU" dirty="0"/>
              <a:t> и т.д.)</a:t>
            </a:r>
            <a:r>
              <a:rPr lang="en-US" dirty="0"/>
              <a:t>,</a:t>
            </a:r>
          </a:p>
          <a:p>
            <a:endParaRPr lang="ru-RU" dirty="0"/>
          </a:p>
          <a:p>
            <a:r>
              <a:rPr lang="ru-RU" dirty="0"/>
              <a:t>    из данных, хранящихся в файле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D325A7-2EBD-44C8-99B2-76B0CE7C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43" y="4587513"/>
            <a:ext cx="5654530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" y="2823121"/>
            <a:ext cx="7787641" cy="1281951"/>
          </a:xfrm>
        </p:spPr>
        <p:txBody>
          <a:bodyPr>
            <a:noAutofit/>
          </a:bodyPr>
          <a:lstStyle/>
          <a:p>
            <a:pPr marL="1524000" indent="-1524000">
              <a:lnSpc>
                <a:spcPct val="100000"/>
              </a:lnSpc>
              <a:buNone/>
            </a:pPr>
            <a:r>
              <a:rPr lang="ru-RU" dirty="0"/>
              <a:t>Вопрос 3.</a:t>
            </a:r>
            <a:r>
              <a:rPr lang="en-US" dirty="0"/>
              <a:t> </a:t>
            </a:r>
            <a:r>
              <a:rPr lang="ru-RU" dirty="0"/>
              <a:t>Подготовительные операции анализа данных с помощью </a:t>
            </a:r>
            <a:r>
              <a:rPr lang="en-US" dirty="0"/>
              <a:t>NumPy </a:t>
            </a:r>
            <a:r>
              <a:rPr lang="ru-RU" dirty="0"/>
              <a:t>и </a:t>
            </a:r>
            <a:r>
              <a:rPr lang="en-US" dirty="0"/>
              <a:t>Pandas</a:t>
            </a:r>
            <a:endParaRPr lang="ru-RU" dirty="0"/>
          </a:p>
          <a:p>
            <a:pPr marL="1524000" indent="-1524000">
              <a:lnSpc>
                <a:spcPct val="100000"/>
              </a:lnSpc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3668" y="6356351"/>
            <a:ext cx="1231681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14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3. Подготовительные операции с помощью </a:t>
            </a:r>
            <a:r>
              <a:rPr lang="en-US" dirty="0"/>
              <a:t>NumPy </a:t>
            </a:r>
            <a:r>
              <a:rPr lang="ru-RU" dirty="0"/>
              <a:t>и </a:t>
            </a:r>
            <a:r>
              <a:rPr lang="en-US" dirty="0"/>
              <a:t>Pandas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87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3668" y="6356351"/>
            <a:ext cx="1231681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15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3. Подготовительные операции с помощью </a:t>
            </a:r>
            <a:r>
              <a:rPr lang="en-US" dirty="0"/>
              <a:t>NumPy </a:t>
            </a:r>
            <a:r>
              <a:rPr lang="ru-RU" dirty="0"/>
              <a:t>и 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8FE0F11-641D-450A-87AA-5440A702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62" y="2266385"/>
            <a:ext cx="4945809" cy="2552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CAF23-9D9B-49D2-9F84-F7844ABF4CD8}"/>
              </a:ext>
            </a:extLst>
          </p:cNvPr>
          <p:cNvSpPr txBox="1"/>
          <p:nvPr/>
        </p:nvSpPr>
        <p:spPr>
          <a:xfrm>
            <a:off x="947394" y="5370624"/>
            <a:ext cx="70748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Срез без определенных границ позволяет получать проекцию по любым осям</a:t>
            </a:r>
          </a:p>
        </p:txBody>
      </p:sp>
    </p:spTree>
    <p:extLst>
      <p:ext uri="{BB962C8B-B14F-4D97-AF65-F5344CB8AC3E}">
        <p14:creationId xmlns:p14="http://schemas.microsoft.com/office/powerpoint/2010/main" val="419721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3668" y="6356351"/>
            <a:ext cx="1231681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16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 3. Подготовительные операции с помощью </a:t>
            </a:r>
            <a:r>
              <a:rPr lang="en-US" dirty="0"/>
              <a:t>NumPy </a:t>
            </a:r>
            <a:r>
              <a:rPr lang="ru-RU" dirty="0"/>
              <a:t>и </a:t>
            </a:r>
            <a:r>
              <a:rPr lang="en-US" dirty="0"/>
              <a:t>Pandas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6F12F9-7A36-4A41-B17A-6AA55E5FC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27" y="2263039"/>
            <a:ext cx="5364945" cy="2331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966A3-E8C9-4271-BF59-13E90A347031}"/>
              </a:ext>
            </a:extLst>
          </p:cNvPr>
          <p:cNvSpPr txBox="1"/>
          <p:nvPr/>
        </p:nvSpPr>
        <p:spPr>
          <a:xfrm>
            <a:off x="2285999" y="528288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Выполнение универсальной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56488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A07A9B-5AAC-4AFC-88BC-14DADA3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22842D-8FBF-4EFD-83D2-C543B8E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9AE2E-F385-47B6-B5E8-FD8F4D3947D0}"/>
              </a:ext>
            </a:extLst>
          </p:cNvPr>
          <p:cNvSpPr txBox="1"/>
          <p:nvPr/>
        </p:nvSpPr>
        <p:spPr>
          <a:xfrm>
            <a:off x="352147" y="2156838"/>
            <a:ext cx="84397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ru-RU" sz="2000" dirty="0"/>
              <a:t>Соловьев В. И. </a:t>
            </a:r>
            <a:r>
              <a:rPr lang="ru-RU" sz="2000" dirty="0">
                <a:effectLst/>
              </a:rPr>
              <a:t>Анализ данных в экономике: теория вероятностей, прикладная статистика, обработка и визуализация данных в </a:t>
            </a:r>
            <a:r>
              <a:rPr lang="ru-RU" sz="2000" dirty="0" err="1">
                <a:effectLst/>
              </a:rPr>
              <a:t>Microsoft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Excel</a:t>
            </a:r>
            <a:r>
              <a:rPr lang="ru-RU" sz="2000" dirty="0">
                <a:effectLst/>
              </a:rPr>
              <a:t>. </a:t>
            </a:r>
            <a:r>
              <a:rPr lang="ru-RU" sz="2000" dirty="0"/>
              <a:t>Финансовый университет</a:t>
            </a:r>
            <a:r>
              <a:rPr lang="en-US" sz="2000" dirty="0"/>
              <a:t>,</a:t>
            </a:r>
            <a:r>
              <a:rPr lang="ru-RU" sz="2000" dirty="0"/>
              <a:t> 2019.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/>
              <a:t>Гисин</a:t>
            </a:r>
            <a:r>
              <a:rPr lang="ru-RU" sz="2000" dirty="0"/>
              <a:t> В. Б., Диденко А. С. , </a:t>
            </a:r>
            <a:r>
              <a:rPr lang="ru-RU" sz="2000" dirty="0" err="1"/>
              <a:t>Путко</a:t>
            </a:r>
            <a:r>
              <a:rPr lang="ru-RU" sz="2000" dirty="0"/>
              <a:t> Б. А. Математические основы финансовой экономики. Учебное пособие. Прометей. 2018.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/>
              <a:t>Александрова</a:t>
            </a:r>
            <a:r>
              <a:rPr lang="en-US" sz="2000" dirty="0"/>
              <a:t> </a:t>
            </a:r>
            <a:r>
              <a:rPr lang="ru-RU" sz="2000" dirty="0"/>
              <a:t>И. А., </a:t>
            </a:r>
            <a:r>
              <a:rPr lang="ru-RU" sz="2000" dirty="0" err="1"/>
              <a:t>Балджы</a:t>
            </a:r>
            <a:r>
              <a:rPr lang="ru-RU" sz="2000" dirty="0"/>
              <a:t> А. С., Хрипунова М. Б. Математика на </a:t>
            </a:r>
            <a:r>
              <a:rPr lang="ru-RU" sz="2000" dirty="0" err="1"/>
              <a:t>Python</a:t>
            </a:r>
            <a:r>
              <a:rPr lang="ru-RU" sz="2000" dirty="0"/>
              <a:t>. Прометей. 2018.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Д. А., </a:t>
            </a: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О. А., Берзин Д. В., Иванюк В. А.,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Левченко К. Г., </a:t>
            </a:r>
            <a:r>
              <a:rPr lang="ru-RU" sz="2000" dirty="0" err="1">
                <a:effectLst/>
              </a:rPr>
              <a:t>Сунчалин</a:t>
            </a:r>
            <a:r>
              <a:rPr lang="ru-RU" sz="2000" dirty="0">
                <a:effectLst/>
              </a:rPr>
              <a:t> А. М., </a:t>
            </a:r>
            <a:r>
              <a:rPr lang="ru-RU" sz="2000" dirty="0" err="1">
                <a:effectLst/>
              </a:rPr>
              <a:t>Утакаева</a:t>
            </a:r>
            <a:r>
              <a:rPr lang="ru-RU" sz="2000" dirty="0">
                <a:effectLst/>
              </a:rPr>
              <a:t> И. Х.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Практическое применение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методов кластеризации,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классификации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аппроксимации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на основе нейронных сетей</a:t>
            </a:r>
            <a:r>
              <a:rPr lang="en-US" sz="2000" dirty="0"/>
              <a:t>. </a:t>
            </a:r>
            <a:r>
              <a:rPr lang="ru-RU" sz="2000" dirty="0"/>
              <a:t>Финансовый университет, 2020.</a:t>
            </a:r>
            <a:endParaRPr lang="ru-RU" sz="20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CE9CD-3BB2-42D4-90BF-492D1E555EF0}"/>
              </a:ext>
            </a:extLst>
          </p:cNvPr>
          <p:cNvSpPr txBox="1"/>
          <p:nvPr/>
        </p:nvSpPr>
        <p:spPr>
          <a:xfrm>
            <a:off x="3239588" y="1393793"/>
            <a:ext cx="1558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46461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8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7BF1C3-50E8-4698-BD98-7DA953E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E13A7-B7A9-4E38-BB55-8AB0681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1B3304-D93B-4A6E-84DA-2D26C81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431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Изучить базовые технологии для анализа данных.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структуры данных в Пайтон.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Ознакомиться с библиотеками </a:t>
            </a:r>
            <a:r>
              <a:rPr lang="en-US" dirty="0">
                <a:latin typeface="+mj-lt"/>
              </a:rPr>
              <a:t>NumPy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</a:rPr>
              <a:t>Pandas.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Научиться выполнять с помощью </a:t>
            </a:r>
            <a:r>
              <a:rPr lang="en-US" dirty="0">
                <a:latin typeface="+mj-lt"/>
              </a:rPr>
              <a:t>NumPy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</a:rPr>
              <a:t>Pandas </a:t>
            </a:r>
            <a:r>
              <a:rPr lang="ru-RU" dirty="0">
                <a:latin typeface="+mj-lt"/>
              </a:rPr>
              <a:t> подготовительные операции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598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FB9AB6-07F2-4107-A473-94914DE2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992363"/>
            <a:ext cx="8891451" cy="32197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Учебные вопросы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Структуры данных в Пайтон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Знакомство с библиотеками </a:t>
            </a:r>
            <a:r>
              <a:rPr lang="en-US" dirty="0"/>
              <a:t>NumPy</a:t>
            </a:r>
            <a:r>
              <a:rPr lang="ru-RU" dirty="0"/>
              <a:t> и </a:t>
            </a:r>
            <a:r>
              <a:rPr lang="en-US" dirty="0"/>
              <a:t>Pandas</a:t>
            </a:r>
            <a:endParaRPr lang="ru-RU" dirty="0"/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Подготовительные операции анализа данных с помощью </a:t>
            </a:r>
            <a:r>
              <a:rPr lang="en-US" dirty="0"/>
              <a:t>NumPy </a:t>
            </a:r>
            <a:r>
              <a:rPr lang="ru-RU" dirty="0"/>
              <a:t>и </a:t>
            </a:r>
            <a:r>
              <a:rPr lang="en-US" dirty="0"/>
              <a:t>Pandas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566AB5-0F6F-4518-8E92-DE6E71C3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FBD002-81AC-4222-B9FD-58E8699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42516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" y="2823121"/>
            <a:ext cx="7787641" cy="853934"/>
          </a:xfrm>
        </p:spPr>
        <p:txBody>
          <a:bodyPr>
            <a:normAutofit/>
          </a:bodyPr>
          <a:lstStyle/>
          <a:p>
            <a:pPr marL="1524000" indent="-1524000">
              <a:lnSpc>
                <a:spcPct val="100000"/>
              </a:lnSpc>
              <a:buNone/>
            </a:pPr>
            <a:r>
              <a:rPr lang="ru-RU" dirty="0"/>
              <a:t>Вопрос 1. Структуры данных в Пайтон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pPr/>
              <a:t>4</a:t>
            </a:fld>
            <a:endParaRPr lang="ru-RU" sz="16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Структуры данных в Пайтон</a:t>
            </a:r>
          </a:p>
        </p:txBody>
      </p:sp>
    </p:spTree>
    <p:extLst>
      <p:ext uri="{BB962C8B-B14F-4D97-AF65-F5344CB8AC3E}">
        <p14:creationId xmlns:p14="http://schemas.microsoft.com/office/powerpoint/2010/main" val="288482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F1A0CE-F1AE-420D-AE21-19CB7889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4082BFC5-ABFF-436E-9BE5-CA5768C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Структуры данных в Пайтон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4544B-385F-4ECB-B922-B28C1EF21888}"/>
              </a:ext>
            </a:extLst>
          </p:cNvPr>
          <p:cNvSpPr txBox="1"/>
          <p:nvPr/>
        </p:nvSpPr>
        <p:spPr>
          <a:xfrm>
            <a:off x="398836" y="138468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Списки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3BDA1-3559-4E15-B7FB-E041508B5773}"/>
              </a:ext>
            </a:extLst>
          </p:cNvPr>
          <p:cNvSpPr txBox="1"/>
          <p:nvPr/>
        </p:nvSpPr>
        <p:spPr>
          <a:xfrm>
            <a:off x="398836" y="2398306"/>
            <a:ext cx="828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Современные языки программирования позволяют создавать структуры данных, в которых под одним именем хранится множество значений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06A8E-CBCF-4DFD-8A5A-2CBABE5339F5}"/>
              </a:ext>
            </a:extLst>
          </p:cNvPr>
          <p:cNvSpPr txBox="1"/>
          <p:nvPr/>
        </p:nvSpPr>
        <p:spPr>
          <a:xfrm>
            <a:off x="398836" y="4240875"/>
            <a:ext cx="828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 в Пайтон – это упорядоченная изменяемая коллекция объектов произвольных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10597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F1A0CE-F1AE-420D-AE21-19CB7889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4082BFC5-ABFF-436E-9BE5-CA5768C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Структуры данных в Пайтон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555F630-B88F-47B8-A818-20D0F2492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47" y="1374718"/>
            <a:ext cx="6630957" cy="498163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99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F1A0CE-F1AE-420D-AE21-19CB7889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56834" y="6356351"/>
            <a:ext cx="1258516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7</a:t>
            </a:fld>
            <a:endParaRPr lang="ru-RU" sz="140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4082BFC5-ABFF-436E-9BE5-CA5768C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Структуры данных в Пайтон</a:t>
            </a:r>
          </a:p>
        </p:txBody>
      </p:sp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AA5F84-BC98-423F-99B1-CF3E34ABE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8" y="1189209"/>
            <a:ext cx="8359864" cy="534970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00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F1A0CE-F1AE-420D-AE21-19CB7889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4082BFC5-ABFF-436E-9BE5-CA5768C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Структуры данных в Пайтон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E0C64C-70B7-48BD-92A4-F5C4E661D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1" y="1901057"/>
            <a:ext cx="8283658" cy="305588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31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F1A0CE-F1AE-420D-AE21-19CB7889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4082BFC5-ABFF-436E-9BE5-CA5768C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Структуры данных в Пайтон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D320D5-2F8B-49A4-8361-D88C1E3C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4" y="1938845"/>
            <a:ext cx="8216811" cy="298030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8674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579</Words>
  <Application>Microsoft Office PowerPoint</Application>
  <PresentationFormat>Экран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 Light</vt:lpstr>
      <vt:lpstr>Segoe UI Semibold</vt:lpstr>
      <vt:lpstr>Тема Office</vt:lpstr>
      <vt:lpstr>Тема 2. Базовые технологии для анализа данных</vt:lpstr>
      <vt:lpstr>Цель и задачи</vt:lpstr>
      <vt:lpstr>Учебные вопросы</vt:lpstr>
      <vt:lpstr>Вопрос 1. Структуры данных в Пайтон</vt:lpstr>
      <vt:lpstr>Вопрос 1. Структуры данных в Пайтон</vt:lpstr>
      <vt:lpstr>Вопрос 1. Структуры данных в Пайтон</vt:lpstr>
      <vt:lpstr>Вопрос 1. Структуры данных в Пайтон</vt:lpstr>
      <vt:lpstr>Вопрос 1. Структуры данных в Пайтон</vt:lpstr>
      <vt:lpstr>Вопрос 1. Структуры данных в Пайтон</vt:lpstr>
      <vt:lpstr>Вопрос 1. Структуры данных в Пайтон</vt:lpstr>
      <vt:lpstr>Презентация PowerPoint</vt:lpstr>
      <vt:lpstr>Презентация PowerPoint</vt:lpstr>
      <vt:lpstr>Презентация PowerPoint</vt:lpstr>
      <vt:lpstr>Вопрос 3. Подготовительные операции с помощью NumPy и Pandas</vt:lpstr>
      <vt:lpstr>Вопрос 3. Подготовительные операции с помощью NumPy и Pandas</vt:lpstr>
      <vt:lpstr>Вопрос 3. Подготовительные операции с помощью NumPy и Pandas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Знакомство с современным стеком информационных технологий анализа данных</dc:title>
  <dc:creator>Михаил Смирнов</dc:creator>
  <cp:lastModifiedBy>Михаил Смирнов</cp:lastModifiedBy>
  <cp:revision>33</cp:revision>
  <dcterms:created xsi:type="dcterms:W3CDTF">2021-02-05T20:08:55Z</dcterms:created>
  <dcterms:modified xsi:type="dcterms:W3CDTF">2021-02-25T20:12:08Z</dcterms:modified>
</cp:coreProperties>
</file>