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7F71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9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374404-16D3-4E7F-B1A2-E9AC895B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F513EF0-7D28-446E-8F80-14225A73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684BC4-ECA5-4949-8970-A94732D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AA0095-CA7E-47F2-B605-8C6CA6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D4A00E6-4C2B-4954-8806-DE2EE18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8693E7C-D715-45A7-A2E7-BE206D76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ABE84F-E743-4FD6-B650-0422D09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60C55DD-345C-4B92-870E-E99A801B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17E110E-B1DA-4854-AC79-4B58561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F5FEFC-6690-433D-A78B-CD2434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4D3997-7C6C-4C48-930B-991B846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899CAC4-80E9-452F-82A2-E4F5F3F5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DE4D7C9-98A8-4B14-94BC-393181E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ED2F7E4-CF88-4016-B4B3-829DE05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77C98F-CA7E-4134-9701-F437F70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B9FA819-89E9-4A74-A1BC-17991E8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4BFFE1-E872-4391-BA84-7145487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4851B2-66E3-4786-9D5F-D855E97F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BD770B9-3E0E-432E-A626-1A0E4F0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A2045F-614C-4C38-992A-FF50D5A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84E75F-621D-4D1C-9129-33C448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82E07D-3611-4016-9CE1-3ED325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2ED7CC-16DB-45B2-9633-AAC49D58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2A17418-DD4C-42EC-B0A8-5E1E58B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97622D-421B-4320-BADA-806D596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C0836E-C8E6-48B8-A994-55A911C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6271AE-B34D-4FF7-85BB-507B91D6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7FBBD8-9515-491A-95DE-3B7996A0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CA221FB-98CE-473B-A94B-22F6B3EF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5A42615-888D-4554-B482-3A9B725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793EE4A-3906-43F9-83F4-43982D5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161DAAC-E27D-45C5-8FAF-C217BE6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F73746-D173-45BF-BA1E-160550D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7DE0DF3-535F-4FBB-A93D-A2B4D579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563EDC2-F822-4040-8017-A2A4B1DD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00A758F-4568-4F91-840A-8B182D4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9B099A6-9C11-492F-9DDD-04805B3A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A46A7DF-9805-4EAA-BB9B-1BDA58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77A09C0-9CEC-4EFF-AC84-BDF0C3C5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ABC0298-0533-4295-AB91-DD99665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1BA869-80E9-4B74-9FE6-F4CE734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17DB19E-B167-4B4B-A2CE-304CCBF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BBA854F-A74C-4421-99E2-771303C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CC776E5-5708-4EDF-AE35-4E5FA92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F24BE30-676C-40E3-90A5-4BBB17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FE2C93B-EAE0-4C5E-9CD0-763930C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D247DBD-04F8-4D34-A883-E2DEA93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CFFF74-EA66-4FF6-A80D-689738C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B5C80B-A14C-4C2D-B7EB-A01ECC7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3E828F6-1FE0-4EDE-8EBC-295E53CC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3DF3F12-F980-4782-9120-2BA36A1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BBB72E-7C20-4337-974D-0A3FBD3A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D89070F-FFAF-4874-A96A-F394235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88D322-E04C-4FD2-8452-AA1E3AF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2F8E757-C158-44EA-9909-88A3BD16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D6C4BCB-3473-4FD3-96E1-E04F10BD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0E8A8A8-5B8B-43A4-979C-9630C0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FB7A014-0ECA-43EF-BBCF-27FC913E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72FF14C-9923-4799-9705-C3605C9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D2BE3D-382C-4825-9ADC-7B886DC3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7F100A0-D59D-43D3-9D28-D5022555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6FDBEB-32D0-4F7F-AC34-7AAA77C5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266-AB5B-4A85-98F3-558B8234BBF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863CE89-B746-4B6A-9EB3-97981A5B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5870E53-1169-4CBE-B250-02992F0F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C81A5D3-E49B-4354-9298-D9FD5888CD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010837-4E60-4227-A580-2A195AA7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17" y="1556470"/>
            <a:ext cx="7384870" cy="2387600"/>
          </a:xfrm>
        </p:spPr>
        <p:txBody>
          <a:bodyPr>
            <a:noAutofit/>
          </a:bodyPr>
          <a:lstStyle/>
          <a:p>
            <a:r>
              <a:rPr lang="ru-RU" sz="32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5C2A08"/>
                </a:solidFill>
                <a:latin typeface="Century Gothic" pitchFamily="34" charset="0"/>
              </a:rPr>
              <a:t>РЕЛЯЦИОННАЯ БАЗА ДАННЫХ, ОТОБРАЖАЮЩАЯ ФИНАНСОВО-ЭКОНОМИЧЕСКУЮ ДЕЯТЕЛЬНОСТЬ ПРЕДПРИЯТИЯ КОРЕЙСКОЙ КОСМЕТИКИ</a:t>
            </a:r>
            <a:endParaRPr lang="ru-RU" sz="3200" dirty="0">
              <a:ln w="13462">
                <a:solidFill>
                  <a:schemeClr val="bg1"/>
                </a:solidFill>
                <a:prstDash val="solid"/>
              </a:ln>
              <a:solidFill>
                <a:srgbClr val="5C2A08"/>
              </a:solidFill>
              <a:latin typeface="Century Gothic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502A0C4-338C-446F-8D64-779C015C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1538"/>
            <a:ext cx="8551817" cy="165576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Выполнила студентка группы ФРФТ20-1</a:t>
            </a:r>
          </a:p>
          <a:p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Малина Евгения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5C2A08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A93DC9-D7D1-4FC4-A999-B5C5A85F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Аннотация</a:t>
            </a:r>
            <a:endParaRPr lang="ru-RU" dirty="0">
              <a:ln>
                <a:solidFill>
                  <a:schemeClr val="bg1"/>
                </a:solidFill>
              </a:ln>
              <a:solidFill>
                <a:srgbClr val="5C2A08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107550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Смысл деятельности, отражённый в структуре данных, предполагает анализ (при его необходимости) цепочки поставок продуктов корейской косметики рассматриваемого предприятия. В удобной форме представлены и отражены зависимости и ключевая информация о товаре, а также о поставщиках. </a:t>
            </a:r>
          </a:p>
          <a:p>
            <a:pPr algn="ctr"/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О</a:t>
            </a:r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пределены основные данные клиентской базы, помогающие отслеживать не только сам заказ (по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id, </a:t>
            </a:r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ФИО), но и дополнительную информацию в виде дня рождения клиента-пользователя продукции, что позволяет привлечь новых покупателей при помощи скидок, различных привилегий.</a:t>
            </a:r>
            <a:b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</a:br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Фиксируется стоимость заказа, способствующая обзору выручки за определённый период и сравнительному аспекту за разные месяцы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/</a:t>
            </a:r>
            <a:r>
              <a:rPr lang="ru-RU" sz="20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годы.</a:t>
            </a:r>
          </a:p>
          <a:p>
            <a:pPr algn="ctr"/>
            <a:endParaRPr lang="ru-RU" dirty="0">
              <a:latin typeface="Century Gothic" pitchFamily="34" charset="0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19251" y="2319688"/>
            <a:ext cx="12175957" cy="4543125"/>
          </a:xfrm>
          <a:custGeom>
            <a:avLst/>
            <a:gdLst>
              <a:gd name="connsiteX0" fmla="*/ 0 w 12175957"/>
              <a:gd name="connsiteY0" fmla="*/ 4543125 h 4543125"/>
              <a:gd name="connsiteX1" fmla="*/ 2348564 w 12175957"/>
              <a:gd name="connsiteY1" fmla="*/ 3628725 h 4543125"/>
              <a:gd name="connsiteX2" fmla="*/ 4417995 w 12175957"/>
              <a:gd name="connsiteY2" fmla="*/ 4350619 h 4543125"/>
              <a:gd name="connsiteX3" fmla="*/ 5958037 w 12175957"/>
              <a:gd name="connsiteY3" fmla="*/ 3599849 h 4543125"/>
              <a:gd name="connsiteX4" fmla="*/ 7825338 w 12175957"/>
              <a:gd name="connsiteY4" fmla="*/ 3619099 h 4543125"/>
              <a:gd name="connsiteX5" fmla="*/ 9933271 w 12175957"/>
              <a:gd name="connsiteY5" fmla="*/ 2492944 h 4543125"/>
              <a:gd name="connsiteX6" fmla="*/ 12175957 w 12175957"/>
              <a:gd name="connsiteY6" fmla="*/ 0 h 45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5957" h="4543125">
                <a:moveTo>
                  <a:pt x="0" y="4543125"/>
                </a:moveTo>
                <a:cubicBezTo>
                  <a:pt x="806116" y="4101967"/>
                  <a:pt x="1612232" y="3660809"/>
                  <a:pt x="2348564" y="3628725"/>
                </a:cubicBezTo>
                <a:cubicBezTo>
                  <a:pt x="3084897" y="3596641"/>
                  <a:pt x="3816416" y="4355432"/>
                  <a:pt x="4417995" y="4350619"/>
                </a:cubicBezTo>
                <a:cubicBezTo>
                  <a:pt x="5019574" y="4345806"/>
                  <a:pt x="5390146" y="3721769"/>
                  <a:pt x="5958037" y="3599849"/>
                </a:cubicBezTo>
                <a:cubicBezTo>
                  <a:pt x="6525928" y="3477929"/>
                  <a:pt x="7162799" y="3803583"/>
                  <a:pt x="7825338" y="3619099"/>
                </a:cubicBezTo>
                <a:cubicBezTo>
                  <a:pt x="8487877" y="3434615"/>
                  <a:pt x="9208168" y="3096127"/>
                  <a:pt x="9933271" y="2492944"/>
                </a:cubicBezTo>
                <a:cubicBezTo>
                  <a:pt x="10658374" y="1889761"/>
                  <a:pt x="11417165" y="944880"/>
                  <a:pt x="12175957" y="0"/>
                </a:cubicBezTo>
              </a:path>
            </a:pathLst>
          </a:custGeom>
          <a:noFill/>
          <a:ln>
            <a:solidFill>
              <a:srgbClr val="977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7" y="901609"/>
            <a:ext cx="4630911" cy="526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7841" y="250254"/>
            <a:ext cx="46121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Клиенты, пользователи: 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id</a:t>
            </a:r>
            <a:r>
              <a:rPr lang="ru-RU" sz="1600" dirty="0" smtClean="0">
                <a:latin typeface="Century Gothic" pitchFamily="34" charset="0"/>
              </a:rPr>
              <a:t> клиента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ФИО</a:t>
            </a:r>
          </a:p>
          <a:p>
            <a:pPr algn="r"/>
            <a:r>
              <a:rPr lang="ru-RU" sz="1600" dirty="0">
                <a:latin typeface="Century Gothic" pitchFamily="34" charset="0"/>
              </a:rPr>
              <a:t>н</a:t>
            </a:r>
            <a:r>
              <a:rPr lang="ru-RU" sz="1600" dirty="0" smtClean="0">
                <a:latin typeface="Century Gothic" pitchFamily="34" charset="0"/>
              </a:rPr>
              <a:t>омер телефона</a:t>
            </a:r>
          </a:p>
          <a:p>
            <a:pPr algn="r"/>
            <a:r>
              <a:rPr lang="ru-RU" sz="1600" dirty="0">
                <a:latin typeface="Century Gothic" pitchFamily="34" charset="0"/>
              </a:rPr>
              <a:t>д</a:t>
            </a:r>
            <a:r>
              <a:rPr lang="ru-RU" sz="1600" dirty="0" smtClean="0">
                <a:latin typeface="Century Gothic" pitchFamily="34" charset="0"/>
              </a:rPr>
              <a:t>ень рождения (для персональных скидок)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email</a:t>
            </a:r>
          </a:p>
          <a:p>
            <a:pPr algn="r"/>
            <a:endParaRPr lang="en-US" sz="1600" dirty="0" smtClean="0">
              <a:latin typeface="Century Gothic" pitchFamily="34" charset="0"/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Поставщики:</a:t>
            </a:r>
          </a:p>
          <a:p>
            <a:pPr algn="r"/>
            <a:r>
              <a:rPr lang="en-US" sz="1600" dirty="0">
                <a:latin typeface="Century Gothic" pitchFamily="34" charset="0"/>
              </a:rPr>
              <a:t>i</a:t>
            </a:r>
            <a:r>
              <a:rPr lang="en-US" sz="1600" dirty="0" smtClean="0">
                <a:latin typeface="Century Gothic" pitchFamily="34" charset="0"/>
              </a:rPr>
              <a:t>d</a:t>
            </a:r>
            <a:r>
              <a:rPr lang="ru-RU" sz="1600" dirty="0" smtClean="0">
                <a:latin typeface="Century Gothic" pitchFamily="34" charset="0"/>
              </a:rPr>
              <a:t> предприятия (-поставщика)</a:t>
            </a:r>
          </a:p>
          <a:p>
            <a:pPr algn="r"/>
            <a:r>
              <a:rPr lang="ru-RU" sz="1600" dirty="0">
                <a:latin typeface="Century Gothic" pitchFamily="34" charset="0"/>
              </a:rPr>
              <a:t>н</a:t>
            </a:r>
            <a:r>
              <a:rPr lang="ru-RU" sz="1600" dirty="0" smtClean="0">
                <a:latin typeface="Century Gothic" pitchFamily="34" charset="0"/>
              </a:rPr>
              <a:t>азвание организации</a:t>
            </a:r>
            <a:endParaRPr lang="en-US" sz="1600" dirty="0">
              <a:latin typeface="Century Gothic" pitchFamily="34" charset="0"/>
            </a:endParaRPr>
          </a:p>
          <a:p>
            <a:pPr algn="r"/>
            <a:r>
              <a:rPr lang="ru-RU" sz="1600" dirty="0">
                <a:latin typeface="Century Gothic" pitchFamily="34" charset="0"/>
              </a:rPr>
              <a:t>с</a:t>
            </a:r>
            <a:r>
              <a:rPr lang="ru-RU" sz="1600" dirty="0" smtClean="0">
                <a:latin typeface="Century Gothic" pitchFamily="34" charset="0"/>
              </a:rPr>
              <a:t>пециализация организации</a:t>
            </a:r>
          </a:p>
          <a:p>
            <a:pPr algn="r"/>
            <a:r>
              <a:rPr lang="en-US" sz="1600" dirty="0">
                <a:latin typeface="Century Gothic" pitchFamily="34" charset="0"/>
              </a:rPr>
              <a:t>e</a:t>
            </a:r>
            <a:r>
              <a:rPr lang="en-US" sz="1600" dirty="0" smtClean="0">
                <a:latin typeface="Century Gothic" pitchFamily="34" charset="0"/>
              </a:rPr>
              <a:t>mail</a:t>
            </a:r>
          </a:p>
          <a:p>
            <a:pPr algn="r"/>
            <a:endParaRPr lang="en-US" sz="1600" dirty="0" smtClean="0">
              <a:latin typeface="Century Gothic" pitchFamily="34" charset="0"/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Товар: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id </a:t>
            </a:r>
            <a:r>
              <a:rPr lang="ru-RU" sz="1600" dirty="0" smtClean="0">
                <a:latin typeface="Century Gothic" pitchFamily="34" charset="0"/>
              </a:rPr>
              <a:t>товара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цена товара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бренд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срок годности</a:t>
            </a:r>
          </a:p>
          <a:p>
            <a:pPr algn="r"/>
            <a:endParaRPr lang="ru-RU" sz="1600" dirty="0">
              <a:latin typeface="Century Gothic" pitchFamily="34" charset="0"/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Заказы: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id </a:t>
            </a:r>
            <a:r>
              <a:rPr lang="ru-RU" sz="1600" dirty="0" smtClean="0">
                <a:latin typeface="Century Gothic" pitchFamily="34" charset="0"/>
              </a:rPr>
              <a:t>заказа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id</a:t>
            </a:r>
            <a:r>
              <a:rPr lang="ru-RU" sz="1600" dirty="0" smtClean="0">
                <a:latin typeface="Century Gothic" pitchFamily="34" charset="0"/>
              </a:rPr>
              <a:t> клиента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дата заказа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дата доставки</a:t>
            </a:r>
          </a:p>
          <a:p>
            <a:pPr algn="r"/>
            <a:r>
              <a:rPr lang="en-US" sz="1600" dirty="0" smtClean="0">
                <a:latin typeface="Century Gothic" pitchFamily="34" charset="0"/>
              </a:rPr>
              <a:t>id</a:t>
            </a:r>
            <a:r>
              <a:rPr lang="ru-RU" sz="1600" dirty="0" smtClean="0">
                <a:latin typeface="Century Gothic" pitchFamily="34" charset="0"/>
              </a:rPr>
              <a:t> товара</a:t>
            </a:r>
          </a:p>
          <a:p>
            <a:pPr algn="r"/>
            <a:r>
              <a:rPr lang="ru-RU" sz="1600" dirty="0" smtClean="0">
                <a:latin typeface="Century Gothic" pitchFamily="34" charset="0"/>
              </a:rPr>
              <a:t>стоимость товара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8714" y="3342704"/>
            <a:ext cx="21210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Поставки:</a:t>
            </a:r>
          </a:p>
          <a:p>
            <a:r>
              <a:rPr lang="en-US" sz="1600" dirty="0">
                <a:latin typeface="Century Gothic" pitchFamily="34" charset="0"/>
              </a:rPr>
              <a:t>id </a:t>
            </a:r>
            <a:r>
              <a:rPr lang="ru-RU" sz="1600" dirty="0" smtClean="0">
                <a:latin typeface="Century Gothic" pitchFamily="34" charset="0"/>
              </a:rPr>
              <a:t>заказа-поставки</a:t>
            </a:r>
          </a:p>
          <a:p>
            <a:r>
              <a:rPr lang="en-US" sz="1600" dirty="0" smtClean="0">
                <a:latin typeface="Century Gothic" pitchFamily="34" charset="0"/>
              </a:rPr>
              <a:t>id </a:t>
            </a:r>
            <a:r>
              <a:rPr lang="ru-RU" sz="1600" dirty="0" smtClean="0">
                <a:latin typeface="Century Gothic" pitchFamily="34" charset="0"/>
              </a:rPr>
              <a:t>предприятия</a:t>
            </a:r>
          </a:p>
          <a:p>
            <a:r>
              <a:rPr lang="ru-RU" sz="1600" dirty="0" smtClean="0">
                <a:latin typeface="Century Gothic" pitchFamily="34" charset="0"/>
              </a:rPr>
              <a:t>дата поставки</a:t>
            </a:r>
          </a:p>
          <a:p>
            <a:r>
              <a:rPr lang="en-US" sz="1600" dirty="0" smtClean="0">
                <a:latin typeface="Century Gothic" pitchFamily="34" charset="0"/>
              </a:rPr>
              <a:t>id </a:t>
            </a:r>
            <a:r>
              <a:rPr lang="ru-RU" sz="1600" dirty="0" smtClean="0">
                <a:latin typeface="Century Gothic" pitchFamily="34" charset="0"/>
              </a:rPr>
              <a:t>товара</a:t>
            </a:r>
          </a:p>
          <a:p>
            <a:r>
              <a:rPr lang="ru-RU" sz="1600" dirty="0" smtClean="0">
                <a:latin typeface="Century Gothic" pitchFamily="34" charset="0"/>
              </a:rPr>
              <a:t>место поставки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-28876" y="1532165"/>
            <a:ext cx="12214459" cy="5311397"/>
          </a:xfrm>
          <a:custGeom>
            <a:avLst/>
            <a:gdLst>
              <a:gd name="connsiteX0" fmla="*/ 0 w 12214459"/>
              <a:gd name="connsiteY0" fmla="*/ 5311397 h 5311397"/>
              <a:gd name="connsiteX1" fmla="*/ 904775 w 12214459"/>
              <a:gd name="connsiteY1" fmla="*/ 4955262 h 5311397"/>
              <a:gd name="connsiteX2" fmla="*/ 3368842 w 12214459"/>
              <a:gd name="connsiteY2" fmla="*/ 5032264 h 5311397"/>
              <a:gd name="connsiteX3" fmla="*/ 5197642 w 12214459"/>
              <a:gd name="connsiteY3" fmla="*/ 3848357 h 5311397"/>
              <a:gd name="connsiteX4" fmla="*/ 6612556 w 12214459"/>
              <a:gd name="connsiteY4" fmla="*/ 4242993 h 5311397"/>
              <a:gd name="connsiteX5" fmla="*/ 7969718 w 12214459"/>
              <a:gd name="connsiteY5" fmla="*/ 2260189 h 5311397"/>
              <a:gd name="connsiteX6" fmla="*/ 9211377 w 12214459"/>
              <a:gd name="connsiteY6" fmla="*/ 2606698 h 5311397"/>
              <a:gd name="connsiteX7" fmla="*/ 10231655 w 12214459"/>
              <a:gd name="connsiteY7" fmla="*/ 383262 h 5311397"/>
              <a:gd name="connsiteX8" fmla="*/ 12214459 w 12214459"/>
              <a:gd name="connsiteY8" fmla="*/ 17502 h 53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4459" h="5311397">
                <a:moveTo>
                  <a:pt x="0" y="5311397"/>
                </a:moveTo>
                <a:cubicBezTo>
                  <a:pt x="171650" y="5156590"/>
                  <a:pt x="343301" y="5001784"/>
                  <a:pt x="904775" y="4955262"/>
                </a:cubicBezTo>
                <a:cubicBezTo>
                  <a:pt x="1466249" y="4908740"/>
                  <a:pt x="2653364" y="5216748"/>
                  <a:pt x="3368842" y="5032264"/>
                </a:cubicBezTo>
                <a:cubicBezTo>
                  <a:pt x="4084320" y="4847780"/>
                  <a:pt x="4657023" y="3979902"/>
                  <a:pt x="5197642" y="3848357"/>
                </a:cubicBezTo>
                <a:cubicBezTo>
                  <a:pt x="5738261" y="3716812"/>
                  <a:pt x="6150543" y="4507688"/>
                  <a:pt x="6612556" y="4242993"/>
                </a:cubicBezTo>
                <a:cubicBezTo>
                  <a:pt x="7074569" y="3978298"/>
                  <a:pt x="7536581" y="2532905"/>
                  <a:pt x="7969718" y="2260189"/>
                </a:cubicBezTo>
                <a:cubicBezTo>
                  <a:pt x="8402855" y="1987473"/>
                  <a:pt x="8834388" y="2919519"/>
                  <a:pt x="9211377" y="2606698"/>
                </a:cubicBezTo>
                <a:cubicBezTo>
                  <a:pt x="9588366" y="2293877"/>
                  <a:pt x="9731141" y="814795"/>
                  <a:pt x="10231655" y="383262"/>
                </a:cubicBezTo>
                <a:cubicBezTo>
                  <a:pt x="10732169" y="-48271"/>
                  <a:pt x="11473314" y="-15385"/>
                  <a:pt x="12214459" y="17502"/>
                </a:cubicBezTo>
              </a:path>
            </a:pathLst>
          </a:custGeom>
          <a:noFill/>
          <a:ln>
            <a:solidFill>
              <a:srgbClr val="977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1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5"/>
          <p:cNvSpPr/>
          <p:nvPr/>
        </p:nvSpPr>
        <p:spPr>
          <a:xfrm>
            <a:off x="7175173" y="2307735"/>
            <a:ext cx="4306143" cy="2993278"/>
          </a:xfrm>
          <a:custGeom>
            <a:avLst/>
            <a:gdLst>
              <a:gd name="connsiteX0" fmla="*/ 436118 w 4306143"/>
              <a:gd name="connsiteY0" fmla="*/ 731556 h 2993278"/>
              <a:gd name="connsiteX1" fmla="*/ 636416 w 4306143"/>
              <a:gd name="connsiteY1" fmla="*/ 43579 h 2993278"/>
              <a:gd name="connsiteX2" fmla="*/ 1289558 w 4306143"/>
              <a:gd name="connsiteY2" fmla="*/ 357088 h 2993278"/>
              <a:gd name="connsiteX3" fmla="*/ 1681444 w 4306143"/>
              <a:gd name="connsiteY3" fmla="*/ 8745 h 2993278"/>
              <a:gd name="connsiteX4" fmla="*/ 2134290 w 4306143"/>
              <a:gd name="connsiteY4" fmla="*/ 383214 h 2993278"/>
              <a:gd name="connsiteX5" fmla="*/ 2787433 w 4306143"/>
              <a:gd name="connsiteY5" fmla="*/ 36 h 2993278"/>
              <a:gd name="connsiteX6" fmla="*/ 3022564 w 4306143"/>
              <a:gd name="connsiteY6" fmla="*/ 409339 h 2993278"/>
              <a:gd name="connsiteX7" fmla="*/ 3571204 w 4306143"/>
              <a:gd name="connsiteY7" fmla="*/ 270002 h 2993278"/>
              <a:gd name="connsiteX8" fmla="*/ 3571204 w 4306143"/>
              <a:gd name="connsiteY8" fmla="*/ 809934 h 2993278"/>
              <a:gd name="connsiteX9" fmla="*/ 4128553 w 4306143"/>
              <a:gd name="connsiteY9" fmla="*/ 940562 h 2993278"/>
              <a:gd name="connsiteX10" fmla="*/ 3997924 w 4306143"/>
              <a:gd name="connsiteY10" fmla="*/ 1315031 h 2993278"/>
              <a:gd name="connsiteX11" fmla="*/ 4250473 w 4306143"/>
              <a:gd name="connsiteY11" fmla="*/ 1567579 h 2993278"/>
              <a:gd name="connsiteX12" fmla="*/ 4267890 w 4306143"/>
              <a:gd name="connsiteY12" fmla="*/ 1872379 h 2993278"/>
              <a:gd name="connsiteX13" fmla="*/ 3815044 w 4306143"/>
              <a:gd name="connsiteY13" fmla="*/ 1889796 h 2993278"/>
              <a:gd name="connsiteX14" fmla="*/ 3997924 w 4306143"/>
              <a:gd name="connsiteY14" fmla="*/ 2333934 h 2993278"/>
              <a:gd name="connsiteX15" fmla="*/ 3362198 w 4306143"/>
              <a:gd name="connsiteY15" fmla="*/ 2447145 h 2993278"/>
              <a:gd name="connsiteX16" fmla="*/ 3457993 w 4306143"/>
              <a:gd name="connsiteY16" fmla="*/ 2943534 h 2993278"/>
              <a:gd name="connsiteX17" fmla="*/ 3013856 w 4306143"/>
              <a:gd name="connsiteY17" fmla="*/ 2873865 h 2993278"/>
              <a:gd name="connsiteX18" fmla="*/ 2796141 w 4306143"/>
              <a:gd name="connsiteY18" fmla="*/ 2551648 h 2993278"/>
              <a:gd name="connsiteX19" fmla="*/ 2682930 w 4306143"/>
              <a:gd name="connsiteY19" fmla="*/ 2839031 h 2993278"/>
              <a:gd name="connsiteX20" fmla="*/ 2378130 w 4306143"/>
              <a:gd name="connsiteY20" fmla="*/ 2987076 h 2993278"/>
              <a:gd name="connsiteX21" fmla="*/ 2160416 w 4306143"/>
              <a:gd name="connsiteY21" fmla="*/ 2638734 h 2993278"/>
              <a:gd name="connsiteX22" fmla="*/ 1829490 w 4306143"/>
              <a:gd name="connsiteY22" fmla="*/ 2873865 h 2993278"/>
              <a:gd name="connsiteX23" fmla="*/ 1568233 w 4306143"/>
              <a:gd name="connsiteY23" fmla="*/ 2569065 h 2993278"/>
              <a:gd name="connsiteX24" fmla="*/ 1185056 w 4306143"/>
              <a:gd name="connsiteY24" fmla="*/ 2847739 h 2993278"/>
              <a:gd name="connsiteX25" fmla="*/ 958633 w 4306143"/>
              <a:gd name="connsiteY25" fmla="*/ 2542939 h 2993278"/>
              <a:gd name="connsiteX26" fmla="*/ 375158 w 4306143"/>
              <a:gd name="connsiteY26" fmla="*/ 2447145 h 2993278"/>
              <a:gd name="connsiteX27" fmla="*/ 418701 w 4306143"/>
              <a:gd name="connsiteY27" fmla="*/ 2081385 h 2993278"/>
              <a:gd name="connsiteX28" fmla="*/ 690 w 4306143"/>
              <a:gd name="connsiteY28" fmla="*/ 1733042 h 2993278"/>
              <a:gd name="connsiteX29" fmla="*/ 314198 w 4306143"/>
              <a:gd name="connsiteY29" fmla="*/ 1541454 h 2993278"/>
              <a:gd name="connsiteX30" fmla="*/ 79067 w 4306143"/>
              <a:gd name="connsiteY30" fmla="*/ 1149568 h 2993278"/>
              <a:gd name="connsiteX31" fmla="*/ 514496 w 4306143"/>
              <a:gd name="connsiteY31" fmla="*/ 1062482 h 2993278"/>
              <a:gd name="connsiteX32" fmla="*/ 436118 w 4306143"/>
              <a:gd name="connsiteY32" fmla="*/ 731556 h 299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306143" h="2993278">
                <a:moveTo>
                  <a:pt x="436118" y="731556"/>
                </a:moveTo>
                <a:cubicBezTo>
                  <a:pt x="456438" y="561739"/>
                  <a:pt x="494176" y="105990"/>
                  <a:pt x="636416" y="43579"/>
                </a:cubicBezTo>
                <a:cubicBezTo>
                  <a:pt x="778656" y="-18832"/>
                  <a:pt x="1115387" y="362894"/>
                  <a:pt x="1289558" y="357088"/>
                </a:cubicBezTo>
                <a:cubicBezTo>
                  <a:pt x="1463729" y="351282"/>
                  <a:pt x="1540655" y="4391"/>
                  <a:pt x="1681444" y="8745"/>
                </a:cubicBezTo>
                <a:cubicBezTo>
                  <a:pt x="1822233" y="13099"/>
                  <a:pt x="1949959" y="384665"/>
                  <a:pt x="2134290" y="383214"/>
                </a:cubicBezTo>
                <a:cubicBezTo>
                  <a:pt x="2318621" y="381763"/>
                  <a:pt x="2639387" y="-4318"/>
                  <a:pt x="2787433" y="36"/>
                </a:cubicBezTo>
                <a:cubicBezTo>
                  <a:pt x="2935479" y="4390"/>
                  <a:pt x="2891936" y="364345"/>
                  <a:pt x="3022564" y="409339"/>
                </a:cubicBezTo>
                <a:cubicBezTo>
                  <a:pt x="3153193" y="454333"/>
                  <a:pt x="3479764" y="203236"/>
                  <a:pt x="3571204" y="270002"/>
                </a:cubicBezTo>
                <a:cubicBezTo>
                  <a:pt x="3662644" y="336768"/>
                  <a:pt x="3478313" y="698174"/>
                  <a:pt x="3571204" y="809934"/>
                </a:cubicBezTo>
                <a:cubicBezTo>
                  <a:pt x="3664095" y="921694"/>
                  <a:pt x="4057433" y="856379"/>
                  <a:pt x="4128553" y="940562"/>
                </a:cubicBezTo>
                <a:cubicBezTo>
                  <a:pt x="4199673" y="1024745"/>
                  <a:pt x="3977604" y="1210528"/>
                  <a:pt x="3997924" y="1315031"/>
                </a:cubicBezTo>
                <a:cubicBezTo>
                  <a:pt x="4018244" y="1419534"/>
                  <a:pt x="4205479" y="1474688"/>
                  <a:pt x="4250473" y="1567579"/>
                </a:cubicBezTo>
                <a:cubicBezTo>
                  <a:pt x="4295467" y="1660470"/>
                  <a:pt x="4340462" y="1818676"/>
                  <a:pt x="4267890" y="1872379"/>
                </a:cubicBezTo>
                <a:cubicBezTo>
                  <a:pt x="4195319" y="1926082"/>
                  <a:pt x="3860038" y="1812870"/>
                  <a:pt x="3815044" y="1889796"/>
                </a:cubicBezTo>
                <a:cubicBezTo>
                  <a:pt x="3770050" y="1966722"/>
                  <a:pt x="4073398" y="2241043"/>
                  <a:pt x="3997924" y="2333934"/>
                </a:cubicBezTo>
                <a:cubicBezTo>
                  <a:pt x="3922450" y="2426826"/>
                  <a:pt x="3452187" y="2345545"/>
                  <a:pt x="3362198" y="2447145"/>
                </a:cubicBezTo>
                <a:cubicBezTo>
                  <a:pt x="3272209" y="2548745"/>
                  <a:pt x="3516050" y="2872414"/>
                  <a:pt x="3457993" y="2943534"/>
                </a:cubicBezTo>
                <a:cubicBezTo>
                  <a:pt x="3399936" y="3014654"/>
                  <a:pt x="3124165" y="2939179"/>
                  <a:pt x="3013856" y="2873865"/>
                </a:cubicBezTo>
                <a:cubicBezTo>
                  <a:pt x="2903547" y="2808551"/>
                  <a:pt x="2851295" y="2557454"/>
                  <a:pt x="2796141" y="2551648"/>
                </a:cubicBezTo>
                <a:cubicBezTo>
                  <a:pt x="2740987" y="2545842"/>
                  <a:pt x="2752598" y="2766460"/>
                  <a:pt x="2682930" y="2839031"/>
                </a:cubicBezTo>
                <a:cubicBezTo>
                  <a:pt x="2613262" y="2911602"/>
                  <a:pt x="2465216" y="3020459"/>
                  <a:pt x="2378130" y="2987076"/>
                </a:cubicBezTo>
                <a:cubicBezTo>
                  <a:pt x="2291044" y="2953693"/>
                  <a:pt x="2251856" y="2657602"/>
                  <a:pt x="2160416" y="2638734"/>
                </a:cubicBezTo>
                <a:cubicBezTo>
                  <a:pt x="2068976" y="2619866"/>
                  <a:pt x="1928187" y="2885477"/>
                  <a:pt x="1829490" y="2873865"/>
                </a:cubicBezTo>
                <a:cubicBezTo>
                  <a:pt x="1730793" y="2862254"/>
                  <a:pt x="1675639" y="2573419"/>
                  <a:pt x="1568233" y="2569065"/>
                </a:cubicBezTo>
                <a:cubicBezTo>
                  <a:pt x="1460827" y="2564711"/>
                  <a:pt x="1286656" y="2852093"/>
                  <a:pt x="1185056" y="2847739"/>
                </a:cubicBezTo>
                <a:cubicBezTo>
                  <a:pt x="1083456" y="2843385"/>
                  <a:pt x="1093616" y="2609705"/>
                  <a:pt x="958633" y="2542939"/>
                </a:cubicBezTo>
                <a:cubicBezTo>
                  <a:pt x="823650" y="2476173"/>
                  <a:pt x="465147" y="2524071"/>
                  <a:pt x="375158" y="2447145"/>
                </a:cubicBezTo>
                <a:cubicBezTo>
                  <a:pt x="285169" y="2370219"/>
                  <a:pt x="481112" y="2200402"/>
                  <a:pt x="418701" y="2081385"/>
                </a:cubicBezTo>
                <a:cubicBezTo>
                  <a:pt x="356290" y="1962368"/>
                  <a:pt x="18107" y="1823030"/>
                  <a:pt x="690" y="1733042"/>
                </a:cubicBezTo>
                <a:cubicBezTo>
                  <a:pt x="-16727" y="1643054"/>
                  <a:pt x="301135" y="1638700"/>
                  <a:pt x="314198" y="1541454"/>
                </a:cubicBezTo>
                <a:cubicBezTo>
                  <a:pt x="327261" y="1444208"/>
                  <a:pt x="45684" y="1229397"/>
                  <a:pt x="79067" y="1149568"/>
                </a:cubicBezTo>
                <a:cubicBezTo>
                  <a:pt x="112450" y="1069739"/>
                  <a:pt x="452085" y="1127796"/>
                  <a:pt x="514496" y="1062482"/>
                </a:cubicBezTo>
                <a:cubicBezTo>
                  <a:pt x="576907" y="997168"/>
                  <a:pt x="415798" y="901373"/>
                  <a:pt x="436118" y="731556"/>
                </a:cubicBezTo>
                <a:close/>
              </a:path>
            </a:pathLst>
          </a:custGeom>
          <a:noFill/>
          <a:ln>
            <a:solidFill>
              <a:srgbClr val="977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41" y="644301"/>
            <a:ext cx="2189738" cy="17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88" y="644301"/>
            <a:ext cx="1907178" cy="20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2" y="3134769"/>
            <a:ext cx="1979618" cy="18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41" y="5320937"/>
            <a:ext cx="2650276" cy="143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5076594"/>
            <a:ext cx="1926680" cy="168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8343" y="2865077"/>
            <a:ext cx="31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users –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клиенты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suppliers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 – поставщики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goods –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товары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rders –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заказы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hipments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 - поставки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8" name="Соединительная линия уступом 7"/>
          <p:cNvCxnSpPr>
            <a:stCxn id="1029" idx="3"/>
          </p:cNvCxnSpPr>
          <p:nvPr/>
        </p:nvCxnSpPr>
        <p:spPr>
          <a:xfrm>
            <a:off x="3997779" y="1510464"/>
            <a:ext cx="1252309" cy="5795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1030" idx="2"/>
            <a:endCxn id="1031" idx="0"/>
          </p:cNvCxnSpPr>
          <p:nvPr/>
        </p:nvCxnSpPr>
        <p:spPr>
          <a:xfrm rot="5400000">
            <a:off x="5223452" y="2154544"/>
            <a:ext cx="435064" cy="152538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031" idx="2"/>
          </p:cNvCxnSpPr>
          <p:nvPr/>
        </p:nvCxnSpPr>
        <p:spPr>
          <a:xfrm rot="16200000" flipH="1">
            <a:off x="4889079" y="4749742"/>
            <a:ext cx="778418" cy="119999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32" idx="3"/>
          </p:cNvCxnSpPr>
          <p:nvPr/>
        </p:nvCxnSpPr>
        <p:spPr>
          <a:xfrm>
            <a:off x="4458317" y="6039327"/>
            <a:ext cx="14199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085806" y="2090057"/>
            <a:ext cx="164282" cy="13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5085806" y="1928948"/>
            <a:ext cx="164282" cy="13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017623" y="2699705"/>
            <a:ext cx="186054" cy="165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6203677" y="2660630"/>
            <a:ext cx="186422" cy="204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514008" y="4960531"/>
            <a:ext cx="164282" cy="13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78292" y="4960531"/>
            <a:ext cx="172382" cy="158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679982" y="6039327"/>
            <a:ext cx="198304" cy="2047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033" idx="1"/>
          </p:cNvCxnSpPr>
          <p:nvPr/>
        </p:nvCxnSpPr>
        <p:spPr>
          <a:xfrm flipH="1">
            <a:off x="5679982" y="5917156"/>
            <a:ext cx="198304" cy="13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>
                  <a:solidFill>
                    <a:schemeClr val="bg1"/>
                  </a:solidFill>
                </a:ln>
                <a:solidFill>
                  <a:srgbClr val="5C2A08"/>
                </a:solidFill>
                <a:latin typeface="Century Gothic" pitchFamily="34" charset="0"/>
              </a:rPr>
              <a:t>Схема базы данных</a:t>
            </a:r>
            <a:endParaRPr lang="ru-RU" sz="2800" dirty="0">
              <a:ln>
                <a:solidFill>
                  <a:schemeClr val="bg1"/>
                </a:solidFill>
              </a:ln>
              <a:solidFill>
                <a:srgbClr val="5C2A08"/>
              </a:solidFill>
              <a:latin typeface="Century Gothic" pitchFamily="34" charset="0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-9625" y="28876"/>
            <a:ext cx="6121667" cy="6843562"/>
          </a:xfrm>
          <a:custGeom>
            <a:avLst/>
            <a:gdLst>
              <a:gd name="connsiteX0" fmla="*/ 0 w 6121667"/>
              <a:gd name="connsiteY0" fmla="*/ 0 h 6843562"/>
              <a:gd name="connsiteX1" fmla="*/ 1530417 w 6121667"/>
              <a:gd name="connsiteY1" fmla="*/ 837398 h 6843562"/>
              <a:gd name="connsiteX2" fmla="*/ 1078029 w 6121667"/>
              <a:gd name="connsiteY2" fmla="*/ 2954956 h 6843562"/>
              <a:gd name="connsiteX3" fmla="*/ 3407343 w 6121667"/>
              <a:gd name="connsiteY3" fmla="*/ 3388092 h 6843562"/>
              <a:gd name="connsiteX4" fmla="*/ 4600876 w 6121667"/>
              <a:gd name="connsiteY4" fmla="*/ 5293895 h 6843562"/>
              <a:gd name="connsiteX5" fmla="*/ 6121667 w 6121667"/>
              <a:gd name="connsiteY5" fmla="*/ 6843562 h 6843562"/>
              <a:gd name="connsiteX6" fmla="*/ 6121667 w 6121667"/>
              <a:gd name="connsiteY6" fmla="*/ 6843562 h 684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1667" h="6843562">
                <a:moveTo>
                  <a:pt x="0" y="0"/>
                </a:moveTo>
                <a:cubicBezTo>
                  <a:pt x="675373" y="172452"/>
                  <a:pt x="1350746" y="344905"/>
                  <a:pt x="1530417" y="837398"/>
                </a:cubicBezTo>
                <a:cubicBezTo>
                  <a:pt x="1710088" y="1329891"/>
                  <a:pt x="765208" y="2529840"/>
                  <a:pt x="1078029" y="2954956"/>
                </a:cubicBezTo>
                <a:cubicBezTo>
                  <a:pt x="1390850" y="3380072"/>
                  <a:pt x="2820202" y="2998269"/>
                  <a:pt x="3407343" y="3388092"/>
                </a:cubicBezTo>
                <a:cubicBezTo>
                  <a:pt x="3994484" y="3777915"/>
                  <a:pt x="4148489" y="4717983"/>
                  <a:pt x="4600876" y="5293895"/>
                </a:cubicBezTo>
                <a:cubicBezTo>
                  <a:pt x="5053263" y="5869807"/>
                  <a:pt x="6121667" y="6843562"/>
                  <a:pt x="6121667" y="6843562"/>
                </a:cubicBezTo>
                <a:lnTo>
                  <a:pt x="6121667" y="6843562"/>
                </a:lnTo>
              </a:path>
            </a:pathLst>
          </a:custGeom>
          <a:noFill/>
          <a:ln>
            <a:solidFill>
              <a:srgbClr val="977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83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181</Words>
  <Application>Microsoft Office PowerPoint</Application>
  <PresentationFormat>Произвольный</PresentationFormat>
  <Paragraphs>44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РЕЛЯЦИОННАЯ БАЗА ДАННЫХ, ОТОБРАЖАЮЩАЯ ФИНАНСОВО-ЭКОНОМИЧЕСКУЮ ДЕЯТЕЛЬНОСТЬ ПРЕДПРИЯТИЯ КОРЕЙСКОЙ КОСМЕТИКИ</vt:lpstr>
      <vt:lpstr>Аннотация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Женя</cp:lastModifiedBy>
  <cp:revision>17</cp:revision>
  <dcterms:created xsi:type="dcterms:W3CDTF">2021-06-25T08:41:51Z</dcterms:created>
  <dcterms:modified xsi:type="dcterms:W3CDTF">2021-09-26T23:30:00Z</dcterms:modified>
</cp:coreProperties>
</file>